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6" r:id="rId5"/>
    <p:sldId id="258" r:id="rId6"/>
    <p:sldId id="259" r:id="rId7"/>
    <p:sldId id="268" r:id="rId8"/>
    <p:sldId id="260" r:id="rId9"/>
    <p:sldId id="261" r:id="rId10"/>
    <p:sldId id="262" r:id="rId11"/>
    <p:sldId id="267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20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2DF255-F23B-4D57-A964-E7F96680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60E1E5A-1914-4AB4-AD30-80CBD9732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7FF4525-3BC8-4A04-9FFF-086A0191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46CE06D-8ED4-4670-A314-147B9D738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267B4D1-173F-47E9-96D6-427AC05E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22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0FCAD7E-C41E-4586-95DD-A6A2C591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CE92349-4E14-4BFB-B819-A2D4B1059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24B2DCE-B966-4BDB-8556-ABAE494DB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A767685-B91B-42E8-99A1-8774E60EC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AABC624-6D37-4FD3-A389-B12D2746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1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87259406-6334-4BF6-B5FA-D1DB882FD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0FEE5496-4AA1-46EE-84AB-039D8C87D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A43055F-0960-4E31-9A30-5C99ECBD3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24AC8EA-CB57-4A7B-936C-EAF9C1D1D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B913BEA-71FF-41FA-93F2-20D62E5AA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45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B33C6E-E274-4594-9031-F2893811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7451D00-8587-4302-A600-339620A6A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68C715A-6DFE-4027-A818-5B74E7D56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68AEF21-F8C3-489A-B541-2CFEBE60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B3BC42A-1974-4B3E-8E5D-C17132BC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48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142E8F9-59FB-4E48-97C9-7C657177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FED7C14-9031-44A7-BEF7-5CB3838D6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EC7319B-2B67-4846-8997-C28C4C36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94ED4AE-90AE-491E-A368-14E2B19C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B97E63C-3320-4F27-869B-86CA283E7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35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5B3E345-0619-4D3F-A4A6-2AE7E90A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CF767AE-1789-4102-9F60-89117FFEC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1DF5502-1250-4A48-8D02-151350A0F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59D17A71-AEDA-43C1-9E4C-9C10C5E3A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CAD2041-C077-4194-B35A-0D0AB7BBE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9BC2936-D6F0-472D-9C5A-B0963A7EC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35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B781E8-B6E6-4F1A-A1E2-14623326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F2D6C1F-6302-4C1C-B88E-5FF9DDA4F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80E50AD-AD83-4A29-BCE3-3C36D9F9A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D30294E9-F1B5-4922-AFD9-27EA8BDCF2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66266847-CE5B-4789-AD7E-88D0001CC8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81301440-A9B1-406C-A8E9-580A93783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39B74DAA-6877-4B46-8FD0-5A724F338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29931C15-44FA-4B77-BBDC-9C8F2090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07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FB8329-F170-4FF6-848E-3690DB113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62B25B9-75BF-4189-A3F6-636EDA58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930EC65C-4B25-4DF5-9F6C-0A0FAB1A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8E88E7D-E387-4EF7-B5B0-2BDB7F85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68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88BB2ED2-4FD2-493C-9600-01B4C3FF9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96CDC8F5-DC96-4A09-AA12-BCEA456AA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8A60C7B-F6A1-4B21-8F24-781609EEE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5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7516D3-4CAC-4D04-BAFC-5A859E04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1AD7B62-371E-483A-86C7-806D6D43F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6A908992-C112-4F5E-8E85-47A2A9A76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D99DDEB-6BD8-4285-8DBF-1D6B0F87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BCAA2B7-007C-470A-BF84-19C390A5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4B4DA1D-D3DF-4C46-BA81-E9AC1E70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6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99C64BD-6A06-47C8-B879-244EED365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9785DA62-EF5F-4BFE-AAC4-9ED29D9E5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9507776-2943-4E6D-8D95-39E9774B4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036D040-BD6D-4795-8237-F1C07DD41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34FE9B3-51A7-4325-B798-39513B0DC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904AEAA-8DAC-4AE6-87E7-A250DD1F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9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99508D0A-EAEC-41D1-85CA-F8F8CBA9B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323474B-EBDD-493A-A689-146837CBE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7266A5C-122C-4BF7-B598-B5BB4513D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3D87F-F053-4B65-A72B-D539BCAFAB89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DF9AAF8-8F3A-45F2-82EA-2C8001287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4EB3E85-1974-4DBB-A2B8-A7B98CD9B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C7EC2-6806-44F0-BD12-C9276F03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01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1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3.png"/><Relationship Id="rId9" Type="http://schemas.openxmlformats.org/officeDocument/2006/relationships/image" Target="../media/image16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A213B7-62A1-4701-A349-6D25B83D2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Principy zavedení BSI a klientských identifikátorů jako reakce na útlum RČ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5990DA0-782D-49CE-86B6-B9B810F65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51683"/>
            <a:ext cx="9144000" cy="814137"/>
          </a:xfrm>
        </p:spPr>
        <p:txBody>
          <a:bodyPr/>
          <a:lstStyle/>
          <a:p>
            <a:r>
              <a:rPr lang="cs-CZ" dirty="0" smtClean="0"/>
              <a:t>Materiál OHA MV, vytvořený pro potřeby vysvětlení problematiky elektronické identifikace v návaznosti na útlum RČ</a:t>
            </a:r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xmlns="" id="{A5990DA0-782D-49CE-86B6-B9B810F65968}"/>
              </a:ext>
            </a:extLst>
          </p:cNvPr>
          <p:cNvSpPr txBox="1">
            <a:spLocks/>
          </p:cNvSpPr>
          <p:nvPr/>
        </p:nvSpPr>
        <p:spPr>
          <a:xfrm>
            <a:off x="4708358" y="5678905"/>
            <a:ext cx="5574632" cy="521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 smtClean="0"/>
              <a:t>24.11.2020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6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EE98B0-8B24-466F-94E1-A76AB2A70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3639" y="365125"/>
            <a:ext cx="8497226" cy="1325563"/>
          </a:xfrm>
        </p:spPr>
        <p:txBody>
          <a:bodyPr/>
          <a:lstStyle/>
          <a:p>
            <a:r>
              <a:rPr lang="cs-CZ" dirty="0"/>
              <a:t>Poznámky k předání identifikace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D166982-937B-459A-BDFB-AE8EC3D58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93379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Znázorněn proces prověření </a:t>
            </a:r>
            <a:r>
              <a:rPr lang="cs-CZ" dirty="0" smtClean="0"/>
              <a:t>záznamů FIRMY 1 u FIRMY 2</a:t>
            </a:r>
            <a:endParaRPr lang="cs-CZ" dirty="0"/>
          </a:p>
          <a:p>
            <a:r>
              <a:rPr lang="cs-CZ" dirty="0" smtClean="0"/>
              <a:t>Proces funguje na </a:t>
            </a:r>
            <a:r>
              <a:rPr lang="cs-CZ" dirty="0"/>
              <a:t>základě předaných osobních </a:t>
            </a:r>
            <a:r>
              <a:rPr lang="cs-CZ" dirty="0" smtClean="0"/>
              <a:t>údajů od FIRMY 1, která si předtím vlastní žádostí o BSI zjistila, že tyto údaje vedou na jednu konkrétní osobu. Tím zajistila, že přidělení BSI se nepochybně povede i FIRMĚ 2, která podle něj pak může hledat osobu ve svém fondu, má-li tam již přípravu - BSI  </a:t>
            </a:r>
            <a:endParaRPr lang="cs-CZ" dirty="0"/>
          </a:p>
          <a:p>
            <a:r>
              <a:rPr lang="cs-CZ" dirty="0"/>
              <a:t>FIRMA 2 </a:t>
            </a:r>
            <a:r>
              <a:rPr lang="cs-CZ" dirty="0" smtClean="0"/>
              <a:t>(typu SOLUS) po přidělení BSI vůbec dál nemusí ukládat </a:t>
            </a:r>
            <a:r>
              <a:rPr lang="cs-CZ" dirty="0"/>
              <a:t>osobní údaje k </a:t>
            </a:r>
            <a:r>
              <a:rPr lang="cs-CZ" dirty="0" smtClean="0"/>
              <a:t>záznamům o FO, bude jí po novu stačit pouze BSI</a:t>
            </a:r>
            <a:endParaRPr lang="cs-CZ" dirty="0"/>
          </a:p>
          <a:p>
            <a:r>
              <a:rPr lang="cs-CZ" dirty="0" smtClean="0"/>
              <a:t>Závěr: k nalezení a prověření </a:t>
            </a:r>
            <a:r>
              <a:rPr lang="cs-CZ" dirty="0"/>
              <a:t>záznamů </a:t>
            </a:r>
            <a:r>
              <a:rPr lang="cs-CZ" dirty="0" smtClean="0"/>
              <a:t>u firmy 2 je dostačující BSI</a:t>
            </a:r>
            <a:endParaRPr lang="cs-CZ" dirty="0"/>
          </a:p>
          <a:p>
            <a:r>
              <a:rPr lang="cs-CZ" b="1" dirty="0" smtClean="0"/>
              <a:t>BSI Zcela </a:t>
            </a:r>
            <a:r>
              <a:rPr lang="cs-CZ" b="1" dirty="0"/>
              <a:t>nahrazuje používání rodného </a:t>
            </a:r>
            <a:r>
              <a:rPr lang="cs-CZ" b="1" dirty="0" smtClean="0"/>
              <a:t>čísla a současně neznamená vydávat o nikom žádné přirozené identifikační údaje, čímž je učiněno za dost ochraně osobních údajů.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160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EE98B0-8B24-466F-94E1-A76AB2A70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766" y="2506746"/>
            <a:ext cx="8497226" cy="181660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Paradigma </a:t>
            </a:r>
            <a:r>
              <a:rPr lang="en-US" dirty="0" smtClean="0"/>
              <a:t>#</a:t>
            </a:r>
            <a:r>
              <a:rPr lang="cs-CZ" dirty="0" smtClean="0"/>
              <a:t>3, jak s rejstříky typu „</a:t>
            </a:r>
            <a:r>
              <a:rPr lang="cs-CZ" dirty="0" err="1" smtClean="0"/>
              <a:t>black</a:t>
            </a:r>
            <a:r>
              <a:rPr lang="cs-CZ" dirty="0" smtClean="0"/>
              <a:t> – list“, které něco zveřejňují a kde si potřebuji najít svého klienta?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94873" y="58602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0561AC-1AB8-48D7-ABA3-24AA09746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75" y="316999"/>
            <a:ext cx="10515600" cy="1325563"/>
          </a:xfrm>
        </p:spPr>
        <p:txBody>
          <a:bodyPr/>
          <a:lstStyle/>
          <a:p>
            <a:r>
              <a:rPr lang="cs-CZ" dirty="0" smtClean="0"/>
              <a:t>Rejstříky, zveřejňující o někom nějaké informace, např. insolvenční rejstřík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5FF4F15-BFDA-4128-944F-48CA62E38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716" y="1825624"/>
            <a:ext cx="11081084" cy="4896017"/>
          </a:xfrm>
        </p:spPr>
        <p:txBody>
          <a:bodyPr>
            <a:normAutofit/>
          </a:bodyPr>
          <a:lstStyle/>
          <a:p>
            <a:r>
              <a:rPr lang="cs-CZ" dirty="0" smtClean="0"/>
              <a:t>Rejstřík typicky publikuje seznam osob (formou souboru ke stažení), které jsou v insolvenci, součástí seznamu je dnes RČ osob v něm. </a:t>
            </a:r>
            <a:endParaRPr lang="cs-CZ" dirty="0"/>
          </a:p>
          <a:p>
            <a:r>
              <a:rPr lang="cs-CZ" dirty="0"/>
              <a:t>Příjemce </a:t>
            </a:r>
            <a:r>
              <a:rPr lang="cs-CZ" dirty="0" smtClean="0"/>
              <a:t>seznamu dnes kontroluje </a:t>
            </a:r>
            <a:r>
              <a:rPr lang="cs-CZ" dirty="0"/>
              <a:t>podle </a:t>
            </a:r>
            <a:r>
              <a:rPr lang="cs-CZ" dirty="0" smtClean="0"/>
              <a:t>jemu známého rodného </a:t>
            </a:r>
            <a:r>
              <a:rPr lang="cs-CZ" dirty="0"/>
              <a:t>čísla, zda </a:t>
            </a:r>
            <a:r>
              <a:rPr lang="cs-CZ" dirty="0" smtClean="0"/>
              <a:t>daná osoba </a:t>
            </a:r>
            <a:r>
              <a:rPr lang="cs-CZ" dirty="0"/>
              <a:t>není </a:t>
            </a:r>
            <a:r>
              <a:rPr lang="cs-CZ" dirty="0" smtClean="0"/>
              <a:t>v insolvenčním rejstříku. Chceme-li RČ utlumit, zavedeme ze zákona Klientský identifikátor daného rejstříku.</a:t>
            </a:r>
            <a:endParaRPr lang="cs-CZ" dirty="0"/>
          </a:p>
          <a:p>
            <a:r>
              <a:rPr lang="cs-CZ" b="1" dirty="0"/>
              <a:t>Zavedení Klientského identifikátoru </a:t>
            </a:r>
            <a:r>
              <a:rPr lang="cs-CZ" b="1" dirty="0" smtClean="0"/>
              <a:t>daného rejstříku</a:t>
            </a:r>
            <a:endParaRPr lang="cs-CZ" b="1" dirty="0"/>
          </a:p>
          <a:p>
            <a:pPr lvl="1"/>
            <a:r>
              <a:rPr lang="cs-CZ" dirty="0"/>
              <a:t>Rejstřík je schopen na základě </a:t>
            </a:r>
            <a:r>
              <a:rPr lang="cs-CZ" dirty="0" smtClean="0"/>
              <a:t>kombinace údajů přidělit a vydat </a:t>
            </a:r>
            <a:r>
              <a:rPr lang="cs-CZ" dirty="0"/>
              <a:t>K</a:t>
            </a:r>
            <a:r>
              <a:rPr lang="cs-CZ" dirty="0" smtClean="0"/>
              <a:t>lientský </a:t>
            </a:r>
            <a:r>
              <a:rPr lang="cs-CZ" dirty="0"/>
              <a:t>identifikátor </a:t>
            </a:r>
            <a:r>
              <a:rPr lang="cs-CZ" dirty="0" smtClean="0"/>
              <a:t>(pro úřady na </a:t>
            </a:r>
            <a:r>
              <a:rPr lang="cs-CZ" dirty="0"/>
              <a:t>základě </a:t>
            </a:r>
            <a:r>
              <a:rPr lang="cs-CZ" dirty="0" smtClean="0"/>
              <a:t>AIFO, pro soukromoprávní pomocí BSI) a to i </a:t>
            </a:r>
            <a:r>
              <a:rPr lang="cs-CZ" dirty="0"/>
              <a:t>pro osobu, která v rejstříku </a:t>
            </a:r>
            <a:r>
              <a:rPr lang="cs-CZ" dirty="0" smtClean="0"/>
              <a:t>v danou chvíli není.</a:t>
            </a:r>
            <a:endParaRPr lang="cs-CZ" dirty="0"/>
          </a:p>
          <a:p>
            <a:pPr lvl="1"/>
            <a:r>
              <a:rPr lang="cs-CZ" dirty="0"/>
              <a:t>Pokud </a:t>
            </a:r>
            <a:r>
              <a:rPr lang="cs-CZ" dirty="0" smtClean="0"/>
              <a:t>osoba v rejstříku je, či se do něj v budoucnu dostane, bude ve zveřejňovaném seznamu identifikována nikoliv pomocí RČ, ale po novu právě výše popsaným klientským identifikátorem.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16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3F58E6-9DA8-4C8A-89D9-83F01F6E9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365125"/>
            <a:ext cx="11646568" cy="902201"/>
          </a:xfrm>
        </p:spPr>
        <p:txBody>
          <a:bodyPr/>
          <a:lstStyle/>
          <a:p>
            <a:r>
              <a:rPr lang="cs-CZ" dirty="0" smtClean="0"/>
              <a:t>Graficky znázorněná funkce insolvenčního rejstříku</a:t>
            </a:r>
            <a:endParaRPr lang="cs-CZ" dirty="0"/>
          </a:p>
        </p:txBody>
      </p:sp>
      <p:pic>
        <p:nvPicPr>
          <p:cNvPr id="5" name="Zástupný obsah 4" descr="Sklad">
            <a:extLst>
              <a:ext uri="{FF2B5EF4-FFF2-40B4-BE49-F238E27FC236}">
                <a16:creationId xmlns:a16="http://schemas.microsoft.com/office/drawing/2014/main" xmlns="" id="{4E9D8BD4-25FB-4E7F-8628-71E388BE8C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552200" y="1824050"/>
            <a:ext cx="914400" cy="914400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AF175FD6-27BC-4EB3-97B7-BDFAD02CCD24}"/>
              </a:ext>
            </a:extLst>
          </p:cNvPr>
          <p:cNvSpPr txBox="1"/>
          <p:nvPr/>
        </p:nvSpPr>
        <p:spPr>
          <a:xfrm>
            <a:off x="1485432" y="1318483"/>
            <a:ext cx="1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FIRMA 1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32B1F5A1-689A-41F3-A716-FFC08B01877F}"/>
              </a:ext>
            </a:extLst>
          </p:cNvPr>
          <p:cNvSpPr txBox="1"/>
          <p:nvPr/>
        </p:nvSpPr>
        <p:spPr>
          <a:xfrm>
            <a:off x="8552200" y="1318483"/>
            <a:ext cx="1052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STÁT</a:t>
            </a:r>
          </a:p>
        </p:txBody>
      </p:sp>
      <p:grpSp>
        <p:nvGrpSpPr>
          <p:cNvPr id="40" name="Skupina 39">
            <a:extLst>
              <a:ext uri="{FF2B5EF4-FFF2-40B4-BE49-F238E27FC236}">
                <a16:creationId xmlns:a16="http://schemas.microsoft.com/office/drawing/2014/main" xmlns="" id="{8BB2FD08-F0D5-4FC3-8689-6E19FFE5C471}"/>
              </a:ext>
            </a:extLst>
          </p:cNvPr>
          <p:cNvGrpSpPr/>
          <p:nvPr/>
        </p:nvGrpSpPr>
        <p:grpSpPr>
          <a:xfrm>
            <a:off x="802241" y="1896764"/>
            <a:ext cx="1484097" cy="734682"/>
            <a:chOff x="625779" y="1949946"/>
            <a:chExt cx="1484097" cy="734682"/>
          </a:xfrm>
        </p:grpSpPr>
        <p:pic>
          <p:nvPicPr>
            <p:cNvPr id="11" name="Grafický objekt 10" descr="Uživatel">
              <a:extLst>
                <a:ext uri="{FF2B5EF4-FFF2-40B4-BE49-F238E27FC236}">
                  <a16:creationId xmlns:a16="http://schemas.microsoft.com/office/drawing/2014/main" xmlns="" id="{5FB903FF-41C2-4F66-B6F7-59892451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447249" y="2022001"/>
              <a:ext cx="662627" cy="662627"/>
            </a:xfrm>
            <a:prstGeom prst="rect">
              <a:avLst/>
            </a:prstGeom>
          </p:spPr>
        </p:pic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xmlns="" id="{2FF29D6E-32A2-4AF0-BF52-94FB6452B52A}"/>
                </a:ext>
              </a:extLst>
            </p:cNvPr>
            <p:cNvSpPr txBox="1"/>
            <p:nvPr/>
          </p:nvSpPr>
          <p:spPr>
            <a:xfrm>
              <a:off x="625779" y="1949946"/>
              <a:ext cx="10521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Evidovaný zákazník</a:t>
              </a:r>
            </a:p>
          </p:txBody>
        </p:sp>
      </p:grpSp>
      <p:grpSp>
        <p:nvGrpSpPr>
          <p:cNvPr id="46" name="Skupina 45">
            <a:extLst>
              <a:ext uri="{FF2B5EF4-FFF2-40B4-BE49-F238E27FC236}">
                <a16:creationId xmlns:a16="http://schemas.microsoft.com/office/drawing/2014/main" xmlns="" id="{418EFAF1-1BF0-4AD8-A21F-585D961CAE81}"/>
              </a:ext>
            </a:extLst>
          </p:cNvPr>
          <p:cNvGrpSpPr/>
          <p:nvPr/>
        </p:nvGrpSpPr>
        <p:grpSpPr>
          <a:xfrm>
            <a:off x="2366188" y="4920234"/>
            <a:ext cx="3011928" cy="588455"/>
            <a:chOff x="5111136" y="3412760"/>
            <a:chExt cx="3011928" cy="588455"/>
          </a:xfrm>
        </p:grpSpPr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xmlns="" id="{31C54204-A75A-481B-8843-3C81012859D8}"/>
                </a:ext>
              </a:extLst>
            </p:cNvPr>
            <p:cNvSpPr txBox="1"/>
            <p:nvPr/>
          </p:nvSpPr>
          <p:spPr>
            <a:xfrm>
              <a:off x="5111136" y="3416440"/>
              <a:ext cx="27263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Navrací </a:t>
              </a:r>
              <a:r>
                <a:rPr lang="cs-CZ" sz="1600" dirty="0" smtClean="0"/>
                <a:t>klientský identifikátor dotazované osoby</a:t>
              </a:r>
              <a:endParaRPr lang="cs-CZ" sz="1600" dirty="0"/>
            </a:p>
          </p:txBody>
        </p:sp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xmlns="" id="{53AD174E-8BEF-4774-8744-C3BBE181E173}"/>
                </a:ext>
              </a:extLst>
            </p:cNvPr>
            <p:cNvSpPr/>
            <p:nvPr/>
          </p:nvSpPr>
          <p:spPr>
            <a:xfrm rot="10800000">
              <a:off x="5120046" y="3412760"/>
              <a:ext cx="3003018" cy="6447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" name="Skupina 3">
            <a:extLst>
              <a:ext uri="{FF2B5EF4-FFF2-40B4-BE49-F238E27FC236}">
                <a16:creationId xmlns:a16="http://schemas.microsoft.com/office/drawing/2014/main" xmlns="" id="{BD01FD86-A2B3-4A59-9F80-67028A664ED3}"/>
              </a:ext>
            </a:extLst>
          </p:cNvPr>
          <p:cNvGrpSpPr/>
          <p:nvPr/>
        </p:nvGrpSpPr>
        <p:grpSpPr>
          <a:xfrm>
            <a:off x="5389334" y="4234266"/>
            <a:ext cx="4017820" cy="389075"/>
            <a:chOff x="1960950" y="2688348"/>
            <a:chExt cx="4017820" cy="389075"/>
          </a:xfrm>
        </p:grpSpPr>
        <p:sp>
          <p:nvSpPr>
            <p:cNvPr id="13" name="Šipka: doprava 12">
              <a:extLst>
                <a:ext uri="{FF2B5EF4-FFF2-40B4-BE49-F238E27FC236}">
                  <a16:creationId xmlns:a16="http://schemas.microsoft.com/office/drawing/2014/main" xmlns="" id="{46EFA3D0-C331-4CA2-B289-3EE64FC80B74}"/>
                </a:ext>
              </a:extLst>
            </p:cNvPr>
            <p:cNvSpPr/>
            <p:nvPr/>
          </p:nvSpPr>
          <p:spPr>
            <a:xfrm>
              <a:off x="2155990" y="2688348"/>
              <a:ext cx="2830013" cy="5052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xmlns="" id="{9CB43BA9-2576-4F0B-A0D4-EBC9FB9C8B25}"/>
                </a:ext>
              </a:extLst>
            </p:cNvPr>
            <p:cNvSpPr txBox="1"/>
            <p:nvPr/>
          </p:nvSpPr>
          <p:spPr>
            <a:xfrm>
              <a:off x="1960950" y="2738869"/>
              <a:ext cx="401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Získání </a:t>
              </a:r>
              <a:r>
                <a:rPr lang="cs-CZ" sz="1600" dirty="0" smtClean="0"/>
                <a:t>BSI od státu, jeho převod na AIFO</a:t>
              </a:r>
              <a:endParaRPr lang="cs-CZ" sz="1600" dirty="0"/>
            </a:p>
          </p:txBody>
        </p:sp>
      </p:grpSp>
      <p:sp>
        <p:nvSpPr>
          <p:cNvPr id="31" name="TextovéPole 30">
            <a:extLst>
              <a:ext uri="{FF2B5EF4-FFF2-40B4-BE49-F238E27FC236}">
                <a16:creationId xmlns:a16="http://schemas.microsoft.com/office/drawing/2014/main" xmlns="" id="{24341B55-8F71-49BB-A5C6-0F04B9FB26AE}"/>
              </a:ext>
            </a:extLst>
          </p:cNvPr>
          <p:cNvSpPr txBox="1"/>
          <p:nvPr/>
        </p:nvSpPr>
        <p:spPr>
          <a:xfrm>
            <a:off x="4020985" y="3142198"/>
            <a:ext cx="267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Insolvenční rejstřík</a:t>
            </a:r>
            <a:endParaRPr lang="cs-CZ" sz="2400" b="1" dirty="0"/>
          </a:p>
        </p:txBody>
      </p:sp>
      <p:grpSp>
        <p:nvGrpSpPr>
          <p:cNvPr id="34" name="Skupina 33">
            <a:extLst>
              <a:ext uri="{FF2B5EF4-FFF2-40B4-BE49-F238E27FC236}">
                <a16:creationId xmlns:a16="http://schemas.microsoft.com/office/drawing/2014/main" xmlns="" id="{F44089E0-F213-4AA5-8EA1-7CDB0279D147}"/>
              </a:ext>
            </a:extLst>
          </p:cNvPr>
          <p:cNvGrpSpPr/>
          <p:nvPr/>
        </p:nvGrpSpPr>
        <p:grpSpPr>
          <a:xfrm>
            <a:off x="2254642" y="3828350"/>
            <a:ext cx="4017820" cy="635296"/>
            <a:chOff x="1960950" y="2688348"/>
            <a:chExt cx="4017820" cy="635296"/>
          </a:xfrm>
        </p:grpSpPr>
        <p:sp>
          <p:nvSpPr>
            <p:cNvPr id="42" name="Šipka: doprava 41">
              <a:extLst>
                <a:ext uri="{FF2B5EF4-FFF2-40B4-BE49-F238E27FC236}">
                  <a16:creationId xmlns:a16="http://schemas.microsoft.com/office/drawing/2014/main" xmlns="" id="{A00E4791-B829-42FF-B43E-076430BEF3CF}"/>
                </a:ext>
              </a:extLst>
            </p:cNvPr>
            <p:cNvSpPr/>
            <p:nvPr/>
          </p:nvSpPr>
          <p:spPr>
            <a:xfrm>
              <a:off x="2155990" y="2688348"/>
              <a:ext cx="3081139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xmlns="" id="{4D9DB01C-D78C-447D-AAA9-3C11076A0BF0}"/>
                </a:ext>
              </a:extLst>
            </p:cNvPr>
            <p:cNvSpPr txBox="1"/>
            <p:nvPr/>
          </p:nvSpPr>
          <p:spPr>
            <a:xfrm>
              <a:off x="1960950" y="2738869"/>
              <a:ext cx="40178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Zaslání  stejných údajů </a:t>
              </a:r>
            </a:p>
            <a:p>
              <a:r>
                <a:rPr lang="cs-CZ" sz="1600" dirty="0"/>
                <a:t>např. Číslo OP, Jméno, Příjmení</a:t>
              </a:r>
            </a:p>
          </p:txBody>
        </p:sp>
      </p:grpSp>
      <p:grpSp>
        <p:nvGrpSpPr>
          <p:cNvPr id="10" name="Skupina 9">
            <a:extLst>
              <a:ext uri="{FF2B5EF4-FFF2-40B4-BE49-F238E27FC236}">
                <a16:creationId xmlns:a16="http://schemas.microsoft.com/office/drawing/2014/main" xmlns="" id="{ED3E5839-A71D-444A-A168-B1086CD5D429}"/>
              </a:ext>
            </a:extLst>
          </p:cNvPr>
          <p:cNvGrpSpPr/>
          <p:nvPr/>
        </p:nvGrpSpPr>
        <p:grpSpPr>
          <a:xfrm>
            <a:off x="816042" y="5831304"/>
            <a:ext cx="9859984" cy="1031434"/>
            <a:chOff x="1152034" y="3641762"/>
            <a:chExt cx="7974396" cy="1031434"/>
          </a:xfrm>
        </p:grpSpPr>
        <p:sp>
          <p:nvSpPr>
            <p:cNvPr id="27" name="Vývojový diagram: ukončení 26">
              <a:extLst>
                <a:ext uri="{FF2B5EF4-FFF2-40B4-BE49-F238E27FC236}">
                  <a16:creationId xmlns:a16="http://schemas.microsoft.com/office/drawing/2014/main" xmlns="" id="{0A2E9673-8D58-4DF5-919B-5A223F88B85F}"/>
                </a:ext>
              </a:extLst>
            </p:cNvPr>
            <p:cNvSpPr/>
            <p:nvPr/>
          </p:nvSpPr>
          <p:spPr>
            <a:xfrm>
              <a:off x="2138975" y="3641762"/>
              <a:ext cx="6987455" cy="887057"/>
            </a:xfrm>
            <a:prstGeom prst="flowChartTerminator">
              <a:avLst/>
            </a:prstGeom>
            <a:solidFill>
              <a:schemeClr val="accent1">
                <a:alpha val="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tx1"/>
                  </a:solidFill>
                </a:rPr>
                <a:t>P</a:t>
              </a:r>
              <a:r>
                <a:rPr lang="cs-CZ" dirty="0" smtClean="0">
                  <a:solidFill>
                    <a:schemeClr val="tx1"/>
                  </a:solidFill>
                </a:rPr>
                <a:t>ublikace </a:t>
              </a:r>
              <a:r>
                <a:rPr lang="cs-CZ" dirty="0">
                  <a:solidFill>
                    <a:schemeClr val="tx1"/>
                  </a:solidFill>
                </a:rPr>
                <a:t>seznamu </a:t>
              </a:r>
              <a:r>
                <a:rPr lang="cs-CZ" dirty="0" smtClean="0">
                  <a:solidFill>
                    <a:schemeClr val="tx1"/>
                  </a:solidFill>
                </a:rPr>
                <a:t>insolvenčního rejstříku znamená, že u každého záznamu je uveden </a:t>
              </a:r>
              <a:r>
                <a:rPr lang="cs-CZ" dirty="0">
                  <a:solidFill>
                    <a:schemeClr val="tx1"/>
                  </a:solidFill>
                </a:rPr>
                <a:t>klientský </a:t>
              </a:r>
              <a:r>
                <a:rPr lang="cs-CZ" dirty="0" smtClean="0">
                  <a:solidFill>
                    <a:schemeClr val="tx1"/>
                  </a:solidFill>
                </a:rPr>
                <a:t>identifikátor</a:t>
              </a:r>
            </a:p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Alternativou seznamu je i volání rejstříku transakčně, dotazem na jednu osobu </a:t>
              </a:r>
              <a:endParaRPr lang="cs-CZ" dirty="0">
                <a:solidFill>
                  <a:schemeClr val="tx1"/>
                </a:solidFill>
              </a:endParaRPr>
            </a:p>
          </p:txBody>
        </p:sp>
        <p:pic>
          <p:nvPicPr>
            <p:cNvPr id="7" name="Grafický objekt 6" descr="Seznam">
              <a:extLst>
                <a:ext uri="{FF2B5EF4-FFF2-40B4-BE49-F238E27FC236}">
                  <a16:creationId xmlns:a16="http://schemas.microsoft.com/office/drawing/2014/main" xmlns="" id="{7C23DBC7-6D31-4D47-B2B2-A7D1B349F52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152034" y="3758796"/>
              <a:ext cx="914400" cy="914400"/>
            </a:xfrm>
            <a:prstGeom prst="rect">
              <a:avLst/>
            </a:prstGeom>
          </p:spPr>
        </p:pic>
      </p:grpSp>
      <p:grpSp>
        <p:nvGrpSpPr>
          <p:cNvPr id="38" name="Skupina 37">
            <a:extLst>
              <a:ext uri="{FF2B5EF4-FFF2-40B4-BE49-F238E27FC236}">
                <a16:creationId xmlns:a16="http://schemas.microsoft.com/office/drawing/2014/main" xmlns="" id="{A1B16D2A-ACA7-455F-A150-0B7AA1334A1A}"/>
              </a:ext>
            </a:extLst>
          </p:cNvPr>
          <p:cNvGrpSpPr/>
          <p:nvPr/>
        </p:nvGrpSpPr>
        <p:grpSpPr>
          <a:xfrm>
            <a:off x="5060473" y="4547075"/>
            <a:ext cx="4216721" cy="914400"/>
            <a:chOff x="4884011" y="3490019"/>
            <a:chExt cx="4216721" cy="914400"/>
          </a:xfrm>
        </p:grpSpPr>
        <p:pic>
          <p:nvPicPr>
            <p:cNvPr id="35" name="Grafický objekt 34" descr="Ozubená kola">
              <a:extLst>
                <a:ext uri="{FF2B5EF4-FFF2-40B4-BE49-F238E27FC236}">
                  <a16:creationId xmlns:a16="http://schemas.microsoft.com/office/drawing/2014/main" xmlns="" id="{919185C5-9C1C-4C16-9441-82B9BD61B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84011" y="3490019"/>
              <a:ext cx="914400" cy="914400"/>
            </a:xfrm>
            <a:prstGeom prst="rect">
              <a:avLst/>
            </a:prstGeom>
          </p:spPr>
        </p:pic>
        <p:sp>
          <p:nvSpPr>
            <p:cNvPr id="37" name="TextovéPole 36">
              <a:extLst>
                <a:ext uri="{FF2B5EF4-FFF2-40B4-BE49-F238E27FC236}">
                  <a16:creationId xmlns:a16="http://schemas.microsoft.com/office/drawing/2014/main" xmlns="" id="{4A6D4ECB-5F45-45BA-BF39-2C69C269F0CC}"/>
                </a:ext>
              </a:extLst>
            </p:cNvPr>
            <p:cNvSpPr txBox="1"/>
            <p:nvPr/>
          </p:nvSpPr>
          <p:spPr>
            <a:xfrm>
              <a:off x="5571368" y="3713871"/>
              <a:ext cx="3529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Přidělení Klientského </a:t>
              </a:r>
              <a:r>
                <a:rPr lang="cs-CZ" dirty="0"/>
                <a:t>identifikátoru</a:t>
              </a:r>
            </a:p>
          </p:txBody>
        </p:sp>
      </p:grpSp>
      <p:sp>
        <p:nvSpPr>
          <p:cNvPr id="25" name="Šipka: doprava 24">
            <a:extLst>
              <a:ext uri="{FF2B5EF4-FFF2-40B4-BE49-F238E27FC236}">
                <a16:creationId xmlns:a16="http://schemas.microsoft.com/office/drawing/2014/main" xmlns="" id="{14B00788-1AB1-454D-A9C9-BC8B09E46074}"/>
              </a:ext>
            </a:extLst>
          </p:cNvPr>
          <p:cNvSpPr/>
          <p:nvPr/>
        </p:nvSpPr>
        <p:spPr>
          <a:xfrm>
            <a:off x="2468725" y="1970063"/>
            <a:ext cx="6152368" cy="1109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xmlns="" id="{66AB4160-E6B7-42BA-88C1-F1A979B75CE1}"/>
              </a:ext>
            </a:extLst>
          </p:cNvPr>
          <p:cNvSpPr txBox="1"/>
          <p:nvPr/>
        </p:nvSpPr>
        <p:spPr>
          <a:xfrm>
            <a:off x="2874568" y="2517915"/>
            <a:ext cx="5746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Vrací BSI – např. 123e4567-e89b-12d3-a456-426655440000</a:t>
            </a:r>
          </a:p>
        </p:txBody>
      </p:sp>
      <p:sp>
        <p:nvSpPr>
          <p:cNvPr id="28" name="Šipka: doprava 27">
            <a:extLst>
              <a:ext uri="{FF2B5EF4-FFF2-40B4-BE49-F238E27FC236}">
                <a16:creationId xmlns:a16="http://schemas.microsoft.com/office/drawing/2014/main" xmlns="" id="{2AEED611-E345-4A56-B566-C583515BADD6}"/>
              </a:ext>
            </a:extLst>
          </p:cNvPr>
          <p:cNvSpPr/>
          <p:nvPr/>
        </p:nvSpPr>
        <p:spPr>
          <a:xfrm rot="10800000">
            <a:off x="2468725" y="2409819"/>
            <a:ext cx="6152368" cy="1109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xmlns="" id="{9D7A73A6-BADB-437C-A91C-185C227C9883}"/>
              </a:ext>
            </a:extLst>
          </p:cNvPr>
          <p:cNvSpPr txBox="1"/>
          <p:nvPr/>
        </p:nvSpPr>
        <p:spPr>
          <a:xfrm>
            <a:off x="2692181" y="2015782"/>
            <a:ext cx="5677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Získání identifikace: Zaslání údajů – např. Číslo OP, Jméno, Příjmení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xmlns="" id="{4A6D4ECB-5F45-45BA-BF39-2C69C269F0CC}"/>
              </a:ext>
            </a:extLst>
          </p:cNvPr>
          <p:cNvSpPr txBox="1"/>
          <p:nvPr/>
        </p:nvSpPr>
        <p:spPr>
          <a:xfrm>
            <a:off x="5747829" y="4995241"/>
            <a:ext cx="2671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 jeho uložení s BSI i AIFO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17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8" grpId="0" animBg="1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65ED5E-5BB8-451B-ACBF-9DF0AA2B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k rejstříkům </a:t>
            </a:r>
            <a:r>
              <a:rPr lang="cs-CZ" dirty="0" smtClean="0"/>
              <a:t>insolvenčního typu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6B309F6-A74D-4B6E-A618-54FE1DD97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Klientský identifikátor může být vydán i pro fyzickou osobu, která v rejstříku </a:t>
            </a:r>
            <a:r>
              <a:rPr lang="cs-CZ" b="1" dirty="0"/>
              <a:t>není</a:t>
            </a:r>
            <a:r>
              <a:rPr lang="cs-CZ" dirty="0"/>
              <a:t>. Pokud se v rejstříku </a:t>
            </a:r>
            <a:r>
              <a:rPr lang="cs-CZ" dirty="0" smtClean="0"/>
              <a:t>v budoucnu objeví</a:t>
            </a:r>
            <a:r>
              <a:rPr lang="cs-CZ" dirty="0"/>
              <a:t>, bude mít právě tento klientský identifikátor </a:t>
            </a:r>
            <a:r>
              <a:rPr lang="cs-CZ" dirty="0" smtClean="0"/>
              <a:t>(zapamatován s </a:t>
            </a:r>
            <a:r>
              <a:rPr lang="cs-CZ" dirty="0"/>
              <a:t>AIFO </a:t>
            </a:r>
            <a:r>
              <a:rPr lang="cs-CZ" dirty="0" smtClean="0"/>
              <a:t>i BSI ve zvl. tabulce)</a:t>
            </a:r>
            <a:endParaRPr lang="cs-CZ" dirty="0"/>
          </a:p>
          <a:p>
            <a:r>
              <a:rPr lang="cs-CZ" dirty="0"/>
              <a:t>Firma zasílá žádost o vydání příslušného Klientského identifikátoru podle svých procesních pravidel (pro </a:t>
            </a:r>
            <a:r>
              <a:rPr lang="cs-CZ" dirty="0" smtClean="0"/>
              <a:t>řádného klienta - bez </a:t>
            </a:r>
            <a:r>
              <a:rPr lang="cs-CZ" dirty="0"/>
              <a:t>dluhů </a:t>
            </a:r>
            <a:r>
              <a:rPr lang="cs-CZ" dirty="0" smtClean="0"/>
              <a:t>- není </a:t>
            </a:r>
            <a:r>
              <a:rPr lang="cs-CZ" dirty="0"/>
              <a:t>nutné </a:t>
            </a:r>
            <a:r>
              <a:rPr lang="cs-CZ" dirty="0" smtClean="0"/>
              <a:t>mít </a:t>
            </a:r>
            <a:r>
              <a:rPr lang="cs-CZ" dirty="0"/>
              <a:t>klientský </a:t>
            </a:r>
            <a:r>
              <a:rPr lang="cs-CZ" dirty="0" smtClean="0"/>
              <a:t>identifikátor, až když se objeví pohledávka)</a:t>
            </a:r>
            <a:endParaRPr lang="cs-CZ" dirty="0"/>
          </a:p>
          <a:p>
            <a:r>
              <a:rPr lang="cs-CZ" dirty="0"/>
              <a:t>Klientský identifikátor je totožný pro danou osobu pro všechny </a:t>
            </a:r>
            <a:r>
              <a:rPr lang="cs-CZ" dirty="0" smtClean="0"/>
              <a:t>příjemce. </a:t>
            </a:r>
            <a:r>
              <a:rPr lang="cs-CZ" b="1" dirty="0"/>
              <a:t>J</a:t>
            </a:r>
            <a:r>
              <a:rPr lang="cs-CZ" b="1" dirty="0" smtClean="0"/>
              <a:t>e </a:t>
            </a:r>
            <a:r>
              <a:rPr lang="cs-CZ" b="1" dirty="0"/>
              <a:t>to </a:t>
            </a:r>
            <a:r>
              <a:rPr lang="cs-CZ" b="1" dirty="0" smtClean="0"/>
              <a:t>ale údaj</a:t>
            </a:r>
            <a:r>
              <a:rPr lang="cs-CZ" b="1" dirty="0"/>
              <a:t>, který </a:t>
            </a:r>
            <a:r>
              <a:rPr lang="cs-CZ" b="1" dirty="0" smtClean="0"/>
              <a:t>smí být použit jen v souvislosti s insolvenčním rejstříkem, jiné jeho použití bude zákonem zakázáno.</a:t>
            </a:r>
            <a:endParaRPr lang="cs-CZ" b="1" dirty="0"/>
          </a:p>
          <a:p>
            <a:r>
              <a:rPr lang="cs-CZ" b="1" dirty="0" smtClean="0"/>
              <a:t>Budeme navrhovat opět </a:t>
            </a:r>
            <a:r>
              <a:rPr lang="cs-CZ" b="1" dirty="0"/>
              <a:t>netriviální tvar </a:t>
            </a:r>
            <a:r>
              <a:rPr lang="cs-CZ" b="1" dirty="0" smtClean="0"/>
              <a:t>identifikátoru, </a:t>
            </a:r>
            <a:r>
              <a:rPr lang="cs-CZ" b="1" dirty="0"/>
              <a:t>jako UUID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9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3EB8C3-E1D0-45CD-93A3-0A3C036AF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pro změnu způsobu </a:t>
            </a:r>
            <a:r>
              <a:rPr lang="cs-CZ" dirty="0" err="1" smtClean="0"/>
              <a:t>el.identifikace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35AC68F-F0EA-480C-ACEE-8FC40B364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4" y="1609058"/>
            <a:ext cx="11016916" cy="4351338"/>
          </a:xfrm>
        </p:spPr>
        <p:txBody>
          <a:bodyPr>
            <a:normAutofit fontScale="55000" lnSpcReduction="20000"/>
          </a:bodyPr>
          <a:lstStyle/>
          <a:p>
            <a:r>
              <a:rPr lang="cs-CZ" sz="3800" dirty="0" smtClean="0"/>
              <a:t>Vnímáme potřebu celoživotního </a:t>
            </a:r>
            <a:r>
              <a:rPr lang="cs-CZ" sz="3800" dirty="0"/>
              <a:t>neměnného identifikátoru fyzické </a:t>
            </a:r>
            <a:r>
              <a:rPr lang="cs-CZ" sz="3800" dirty="0" smtClean="0"/>
              <a:t>osoby, platného </a:t>
            </a:r>
            <a:r>
              <a:rPr lang="cs-CZ" sz="3800" dirty="0"/>
              <a:t>bez ohledu na změnu jejích osobních </a:t>
            </a:r>
            <a:r>
              <a:rPr lang="cs-CZ" sz="3800" dirty="0" smtClean="0"/>
              <a:t>údajů, zejména v soukromoprávním světě, aby se osoba nemohla účelovou změnou svých údajů „schovat“ např. před věřiteli </a:t>
            </a:r>
            <a:endParaRPr lang="cs-CZ" sz="3800" dirty="0"/>
          </a:p>
          <a:p>
            <a:r>
              <a:rPr lang="cs-CZ" sz="3800" dirty="0" smtClean="0"/>
              <a:t>Jako řešení po utlumení RČ zavádíme princip tzv. dělené </a:t>
            </a:r>
            <a:r>
              <a:rPr lang="cs-CZ" sz="3800" dirty="0"/>
              <a:t>identity – </a:t>
            </a:r>
            <a:r>
              <a:rPr lang="cs-CZ" sz="3800" dirty="0" smtClean="0"/>
              <a:t>tedy více identifikátorů od téže osoby, které ovšem nejsou vzájemně přenositelné mezi různými </a:t>
            </a:r>
            <a:r>
              <a:rPr lang="cs-CZ" sz="3800" dirty="0" err="1" smtClean="0"/>
              <a:t>soukr</a:t>
            </a:r>
            <a:r>
              <a:rPr lang="cs-CZ" sz="3800" dirty="0" smtClean="0"/>
              <a:t>. subjekty či agendami. Tyto subjekty/agendy </a:t>
            </a:r>
            <a:r>
              <a:rPr lang="cs-CZ" sz="3800" dirty="0" smtClean="0"/>
              <a:t>ale mohou </a:t>
            </a:r>
            <a:r>
              <a:rPr lang="cs-CZ" sz="3800" dirty="0" smtClean="0"/>
              <a:t>jednoznačnou elektronickou </a:t>
            </a:r>
            <a:r>
              <a:rPr lang="cs-CZ" sz="3800" dirty="0"/>
              <a:t>identifikaci </a:t>
            </a:r>
            <a:r>
              <a:rPr lang="cs-CZ" sz="3800" dirty="0" smtClean="0"/>
              <a:t>požadovat každý zvlášť. </a:t>
            </a:r>
            <a:endParaRPr lang="cs-CZ" sz="3800" dirty="0"/>
          </a:p>
          <a:p>
            <a:r>
              <a:rPr lang="cs-CZ" sz="3800" dirty="0" smtClean="0"/>
              <a:t>Identifikátory zajišťují </a:t>
            </a:r>
            <a:r>
              <a:rPr lang="cs-CZ" sz="3800" dirty="0"/>
              <a:t>stálou identifikaci</a:t>
            </a:r>
          </a:p>
          <a:p>
            <a:pPr lvl="1"/>
            <a:r>
              <a:rPr lang="cs-CZ" sz="3200" dirty="0"/>
              <a:t>ZIFO – základní identifikátor fyzické </a:t>
            </a:r>
            <a:r>
              <a:rPr lang="cs-CZ" sz="3200" dirty="0" smtClean="0"/>
              <a:t>osoby v ORG, od něj jsou odvozovány agendové AIFO</a:t>
            </a:r>
            <a:endParaRPr lang="cs-CZ" sz="3200" dirty="0"/>
          </a:p>
          <a:p>
            <a:pPr lvl="1"/>
            <a:r>
              <a:rPr lang="cs-CZ" sz="3200" dirty="0"/>
              <a:t>AIFO – Agendový identifikátor fyzické osoby – pro veřejnoprávní </a:t>
            </a:r>
            <a:r>
              <a:rPr lang="cs-CZ" sz="3200" dirty="0" smtClean="0"/>
              <a:t>sféru, jiný pro každou agendu</a:t>
            </a:r>
            <a:endParaRPr lang="cs-CZ" sz="3200" dirty="0"/>
          </a:p>
          <a:p>
            <a:pPr lvl="1"/>
            <a:r>
              <a:rPr lang="cs-CZ" sz="3200" dirty="0"/>
              <a:t>BSI – Bezvýznamový směrový identifikátor – pro soukromoprávní </a:t>
            </a:r>
            <a:r>
              <a:rPr lang="cs-CZ" sz="3200" dirty="0" smtClean="0"/>
              <a:t>sféru, jiný pro každého tazatele</a:t>
            </a:r>
            <a:endParaRPr lang="cs-CZ" sz="3200" dirty="0"/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Poznámky:</a:t>
            </a:r>
          </a:p>
          <a:p>
            <a:r>
              <a:rPr lang="cs-CZ" sz="2900" dirty="0"/>
              <a:t>Rodné číslo </a:t>
            </a:r>
            <a:r>
              <a:rPr lang="cs-CZ" sz="2900" dirty="0" smtClean="0"/>
              <a:t>má nezhojitelný problém </a:t>
            </a:r>
            <a:r>
              <a:rPr lang="cs-CZ" sz="2900" dirty="0"/>
              <a:t>– je významové a </a:t>
            </a:r>
            <a:r>
              <a:rPr lang="cs-CZ" sz="2900" dirty="0" smtClean="0"/>
              <a:t>hlavně je pro </a:t>
            </a:r>
            <a:r>
              <a:rPr lang="cs-CZ" sz="2900" dirty="0"/>
              <a:t>všechny </a:t>
            </a:r>
            <a:r>
              <a:rPr lang="cs-CZ" sz="2900" dirty="0" smtClean="0"/>
              <a:t>příjemce </a:t>
            </a:r>
            <a:r>
              <a:rPr lang="cs-CZ" sz="2900" dirty="0"/>
              <a:t>identifikace stejné – </a:t>
            </a:r>
            <a:r>
              <a:rPr lang="cs-CZ" sz="2900" dirty="0" smtClean="0"/>
              <a:t>čímž umožňuje </a:t>
            </a:r>
            <a:r>
              <a:rPr lang="cs-CZ" sz="2900" dirty="0"/>
              <a:t>jednoduše slučovat </a:t>
            </a:r>
            <a:r>
              <a:rPr lang="cs-CZ" sz="2900" dirty="0" smtClean="0"/>
              <a:t>údaje zcela bez kontroly osoby, o kterou se jedná. To je primární důvod útlumu RČ.</a:t>
            </a:r>
            <a:endParaRPr lang="cs-CZ" sz="2900" dirty="0"/>
          </a:p>
          <a:p>
            <a:r>
              <a:rPr lang="cs-CZ" sz="2900" dirty="0"/>
              <a:t>ZIFO, AIFO, BSI jsou </a:t>
            </a:r>
            <a:r>
              <a:rPr lang="cs-CZ" sz="2900" dirty="0" smtClean="0"/>
              <a:t>technicky UUID </a:t>
            </a:r>
            <a:r>
              <a:rPr lang="cs-CZ" sz="2900" dirty="0"/>
              <a:t>(128bitový identifikátor) – příklad 123e4567-e89b-12d3-a456-426655440000</a:t>
            </a:r>
          </a:p>
          <a:p>
            <a:r>
              <a:rPr lang="cs-CZ" sz="2900" dirty="0" smtClean="0"/>
              <a:t>I neměnnost </a:t>
            </a:r>
            <a:r>
              <a:rPr lang="cs-CZ" sz="2900" dirty="0"/>
              <a:t>má svá zákonná omezení – slučování, či rozdělování chybně určených osob, vždy však existuje historie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30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EE98B0-8B24-466F-94E1-A76AB2A70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766" y="2506746"/>
            <a:ext cx="8497226" cy="1816601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Paradigma </a:t>
            </a:r>
            <a:r>
              <a:rPr lang="en-US" dirty="0" smtClean="0"/>
              <a:t>#</a:t>
            </a:r>
            <a:r>
              <a:rPr lang="cs-CZ" dirty="0"/>
              <a:t>1</a:t>
            </a:r>
            <a:r>
              <a:rPr lang="cs-CZ" dirty="0" smtClean="0"/>
              <a:t>, jak bez pomoci RČ utřídit vlastní datový kmen 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94873" y="58602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86ACC4-656D-4115-83D9-DAEAC062B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Zásadní </a:t>
            </a:r>
            <a:r>
              <a:rPr lang="cs-CZ" dirty="0" smtClean="0"/>
              <a:t>vlastnosti budoucí elektronické identifikace v soukromoprávním styku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19AD304-877F-4B4B-8749-EB7B460DC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6017"/>
          </a:xfrm>
        </p:spPr>
        <p:txBody>
          <a:bodyPr/>
          <a:lstStyle/>
          <a:p>
            <a:r>
              <a:rPr lang="cs-CZ" dirty="0"/>
              <a:t>Jestliže </a:t>
            </a:r>
            <a:r>
              <a:rPr lang="cs-CZ" dirty="0" smtClean="0"/>
              <a:t>firma získá, </a:t>
            </a:r>
            <a:r>
              <a:rPr lang="cs-CZ" dirty="0"/>
              <a:t>na základě </a:t>
            </a:r>
            <a:r>
              <a:rPr lang="cs-CZ" dirty="0" smtClean="0"/>
              <a:t>vlastním způsobem opatřených osobních údajů, elektronickou </a:t>
            </a:r>
            <a:r>
              <a:rPr lang="cs-CZ" dirty="0"/>
              <a:t>identifikaci fyzické osoby </a:t>
            </a:r>
            <a:r>
              <a:rPr lang="cs-CZ" dirty="0" smtClean="0"/>
              <a:t>- BSI, </a:t>
            </a:r>
            <a:r>
              <a:rPr lang="cs-CZ" dirty="0"/>
              <a:t>pak </a:t>
            </a:r>
            <a:r>
              <a:rPr lang="cs-CZ" dirty="0" smtClean="0"/>
              <a:t>tuto osobu dané BSI jednoznačně identifikuje. Pokud firma udělá totéž i s daty nějakého dalšího zákazníka, samozřejmě také získá BSI. A pokud by se stalo, že získaná BSI se sobě rovnají, jde nepochybně o tutéž osobu, i když v čase různě měnila údaje. </a:t>
            </a:r>
          </a:p>
          <a:p>
            <a:r>
              <a:rPr lang="cs-CZ" dirty="0" smtClean="0"/>
              <a:t>Ke zjištění, že jde o tutéž osobu jsme nepotřebovali její RČ jako unikátní identifikátor dané osoby.</a:t>
            </a:r>
            <a:endParaRPr lang="cs-CZ" dirty="0"/>
          </a:p>
          <a:p>
            <a:r>
              <a:rPr lang="cs-CZ" dirty="0"/>
              <a:t>Na základě </a:t>
            </a:r>
            <a:r>
              <a:rPr lang="cs-CZ" dirty="0" smtClean="0"/>
              <a:t>identifikace s BSI samozřejmě </a:t>
            </a:r>
            <a:r>
              <a:rPr lang="cs-CZ" b="1" dirty="0" smtClean="0"/>
              <a:t>nelze</a:t>
            </a:r>
            <a:r>
              <a:rPr lang="cs-CZ" dirty="0" smtClean="0"/>
              <a:t> </a:t>
            </a:r>
            <a:r>
              <a:rPr lang="cs-CZ" dirty="0"/>
              <a:t>slučovat </a:t>
            </a:r>
            <a:r>
              <a:rPr lang="cs-CZ" dirty="0" smtClean="0"/>
              <a:t>záznamy téže osoby u různých firem, což je záměr. Jak řešit toto zadání ukážeme v dalších paradigmatech.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59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3F58E6-9DA8-4C8A-89D9-83F01F6E9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elektronická </a:t>
            </a:r>
            <a:r>
              <a:rPr lang="cs-CZ" dirty="0" smtClean="0"/>
              <a:t>identifikace s BSI?</a:t>
            </a:r>
            <a:endParaRPr lang="cs-CZ" dirty="0"/>
          </a:p>
        </p:txBody>
      </p:sp>
      <p:pic>
        <p:nvPicPr>
          <p:cNvPr id="5" name="Zástupný obsah 4" descr="Sklad">
            <a:extLst>
              <a:ext uri="{FF2B5EF4-FFF2-40B4-BE49-F238E27FC236}">
                <a16:creationId xmlns:a16="http://schemas.microsoft.com/office/drawing/2014/main" xmlns="" id="{4E9D8BD4-25FB-4E7F-8628-71E388BE8C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444631" y="2297754"/>
            <a:ext cx="914400" cy="914400"/>
          </a:xfrm>
        </p:spPr>
      </p:pic>
      <p:pic>
        <p:nvPicPr>
          <p:cNvPr id="7" name="Grafický objekt 6" descr="Deska s klipem, odškrtnuté">
            <a:extLst>
              <a:ext uri="{FF2B5EF4-FFF2-40B4-BE49-F238E27FC236}">
                <a16:creationId xmlns:a16="http://schemas.microsoft.com/office/drawing/2014/main" xmlns="" id="{8179F0FA-19BA-4CE2-AEA2-993607CB20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385154" y="1838714"/>
            <a:ext cx="914400" cy="9144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AF175FD6-27BC-4EB3-97B7-BDFAD02CCD24}"/>
              </a:ext>
            </a:extLst>
          </p:cNvPr>
          <p:cNvSpPr txBox="1"/>
          <p:nvPr/>
        </p:nvSpPr>
        <p:spPr>
          <a:xfrm>
            <a:off x="1645920" y="1624889"/>
            <a:ext cx="1052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FIRMA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32B1F5A1-689A-41F3-A716-FFC08B01877F}"/>
              </a:ext>
            </a:extLst>
          </p:cNvPr>
          <p:cNvSpPr txBox="1"/>
          <p:nvPr/>
        </p:nvSpPr>
        <p:spPr>
          <a:xfrm>
            <a:off x="8375738" y="1629242"/>
            <a:ext cx="1052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STÁT</a:t>
            </a:r>
          </a:p>
        </p:txBody>
      </p:sp>
      <p:grpSp>
        <p:nvGrpSpPr>
          <p:cNvPr id="40" name="Skupina 39">
            <a:extLst>
              <a:ext uri="{FF2B5EF4-FFF2-40B4-BE49-F238E27FC236}">
                <a16:creationId xmlns:a16="http://schemas.microsoft.com/office/drawing/2014/main" xmlns="" id="{8BB2FD08-F0D5-4FC3-8689-6E19FFE5C471}"/>
              </a:ext>
            </a:extLst>
          </p:cNvPr>
          <p:cNvGrpSpPr/>
          <p:nvPr/>
        </p:nvGrpSpPr>
        <p:grpSpPr>
          <a:xfrm>
            <a:off x="593734" y="2360247"/>
            <a:ext cx="1509385" cy="685255"/>
            <a:chOff x="593734" y="2360247"/>
            <a:chExt cx="1509385" cy="685255"/>
          </a:xfrm>
        </p:grpSpPr>
        <p:pic>
          <p:nvPicPr>
            <p:cNvPr id="11" name="Grafický objekt 10" descr="Uživatel">
              <a:extLst>
                <a:ext uri="{FF2B5EF4-FFF2-40B4-BE49-F238E27FC236}">
                  <a16:creationId xmlns:a16="http://schemas.microsoft.com/office/drawing/2014/main" xmlns="" id="{5FB903FF-41C2-4F66-B6F7-59892451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440492" y="2360247"/>
              <a:ext cx="662627" cy="662627"/>
            </a:xfrm>
            <a:prstGeom prst="rect">
              <a:avLst/>
            </a:prstGeom>
          </p:spPr>
        </p:pic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xmlns="" id="{2FF29D6E-32A2-4AF0-BF52-94FB6452B52A}"/>
                </a:ext>
              </a:extLst>
            </p:cNvPr>
            <p:cNvSpPr txBox="1"/>
            <p:nvPr/>
          </p:nvSpPr>
          <p:spPr>
            <a:xfrm>
              <a:off x="593734" y="2460727"/>
              <a:ext cx="10521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Evidovaný zákazník</a:t>
              </a:r>
            </a:p>
          </p:txBody>
        </p:sp>
      </p:grpSp>
      <p:sp>
        <p:nvSpPr>
          <p:cNvPr id="13" name="Šipka: doprava 12">
            <a:extLst>
              <a:ext uri="{FF2B5EF4-FFF2-40B4-BE49-F238E27FC236}">
                <a16:creationId xmlns:a16="http://schemas.microsoft.com/office/drawing/2014/main" xmlns="" id="{46EFA3D0-C331-4CA2-B289-3EE64FC80B74}"/>
              </a:ext>
            </a:extLst>
          </p:cNvPr>
          <p:cNvSpPr/>
          <p:nvPr/>
        </p:nvSpPr>
        <p:spPr>
          <a:xfrm>
            <a:off x="2292263" y="2707395"/>
            <a:ext cx="6152368" cy="1109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xmlns="" id="{31C54204-A75A-481B-8843-3C81012859D8}"/>
              </a:ext>
            </a:extLst>
          </p:cNvPr>
          <p:cNvSpPr txBox="1"/>
          <p:nvPr/>
        </p:nvSpPr>
        <p:spPr>
          <a:xfrm>
            <a:off x="2698106" y="3330403"/>
            <a:ext cx="5746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Vrací BSI – např. 123e4567-e89b-12d3-a456-426655440000</a:t>
            </a:r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xmlns="" id="{53AD174E-8BEF-4774-8744-C3BBE181E173}"/>
              </a:ext>
            </a:extLst>
          </p:cNvPr>
          <p:cNvSpPr/>
          <p:nvPr/>
        </p:nvSpPr>
        <p:spPr>
          <a:xfrm rot="10800000">
            <a:off x="2292263" y="3247359"/>
            <a:ext cx="6152368" cy="1109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9CB43BA9-2576-4F0B-A0D4-EBC9FB9C8B25}"/>
              </a:ext>
            </a:extLst>
          </p:cNvPr>
          <p:cNvSpPr txBox="1"/>
          <p:nvPr/>
        </p:nvSpPr>
        <p:spPr>
          <a:xfrm>
            <a:off x="2772503" y="2753114"/>
            <a:ext cx="5376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Zaslání </a:t>
            </a:r>
            <a:r>
              <a:rPr lang="cs-CZ" sz="1600" dirty="0" smtClean="0"/>
              <a:t>3 kombinace údajů </a:t>
            </a:r>
            <a:r>
              <a:rPr lang="cs-CZ" sz="1600" dirty="0"/>
              <a:t>– např. Číslo OP, Jméno, Příjmení</a:t>
            </a:r>
          </a:p>
        </p:txBody>
      </p:sp>
      <p:grpSp>
        <p:nvGrpSpPr>
          <p:cNvPr id="41" name="Skupina 40">
            <a:extLst>
              <a:ext uri="{FF2B5EF4-FFF2-40B4-BE49-F238E27FC236}">
                <a16:creationId xmlns:a16="http://schemas.microsoft.com/office/drawing/2014/main" xmlns="" id="{48099951-36FF-45DD-BAC2-A6057D22211D}"/>
              </a:ext>
            </a:extLst>
          </p:cNvPr>
          <p:cNvGrpSpPr/>
          <p:nvPr/>
        </p:nvGrpSpPr>
        <p:grpSpPr>
          <a:xfrm>
            <a:off x="635696" y="4106172"/>
            <a:ext cx="2221698" cy="2186113"/>
            <a:chOff x="635696" y="4106172"/>
            <a:chExt cx="2221698" cy="2186113"/>
          </a:xfrm>
        </p:grpSpPr>
        <p:pic>
          <p:nvPicPr>
            <p:cNvPr id="18" name="Grafický objekt 17" descr="Uživatel">
              <a:extLst>
                <a:ext uri="{FF2B5EF4-FFF2-40B4-BE49-F238E27FC236}">
                  <a16:creationId xmlns:a16="http://schemas.microsoft.com/office/drawing/2014/main" xmlns="" id="{3B4CD457-406E-4E2F-AF9D-836A23616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635696" y="4742088"/>
              <a:ext cx="662627" cy="662627"/>
            </a:xfrm>
            <a:prstGeom prst="rect">
              <a:avLst/>
            </a:prstGeom>
          </p:spPr>
        </p:pic>
        <p:pic>
          <p:nvPicPr>
            <p:cNvPr id="24" name="Grafický objekt 23" descr="Uživatel">
              <a:extLst>
                <a:ext uri="{FF2B5EF4-FFF2-40B4-BE49-F238E27FC236}">
                  <a16:creationId xmlns:a16="http://schemas.microsoft.com/office/drawing/2014/main" xmlns="" id="{3EB633FF-DFA9-49A9-AA01-323010A78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194767" y="5042276"/>
              <a:ext cx="662627" cy="662627"/>
            </a:xfrm>
            <a:prstGeom prst="rect">
              <a:avLst/>
            </a:prstGeom>
          </p:spPr>
        </p:pic>
        <p:grpSp>
          <p:nvGrpSpPr>
            <p:cNvPr id="39" name="Skupina 38">
              <a:extLst>
                <a:ext uri="{FF2B5EF4-FFF2-40B4-BE49-F238E27FC236}">
                  <a16:creationId xmlns:a16="http://schemas.microsoft.com/office/drawing/2014/main" xmlns="" id="{6174EDE8-C5CF-4B42-A81D-C91E264F0C2B}"/>
                </a:ext>
              </a:extLst>
            </p:cNvPr>
            <p:cNvGrpSpPr/>
            <p:nvPr/>
          </p:nvGrpSpPr>
          <p:grpSpPr>
            <a:xfrm>
              <a:off x="771604" y="4106172"/>
              <a:ext cx="2000899" cy="2186113"/>
              <a:chOff x="771604" y="4106172"/>
              <a:chExt cx="2000899" cy="2186113"/>
            </a:xfrm>
          </p:grpSpPr>
          <p:pic>
            <p:nvPicPr>
              <p:cNvPr id="17" name="Grafický objekt 16" descr="Uživatel">
                <a:extLst>
                  <a:ext uri="{FF2B5EF4-FFF2-40B4-BE49-F238E27FC236}">
                    <a16:creationId xmlns:a16="http://schemas.microsoft.com/office/drawing/2014/main" xmlns="" id="{DD413010-BFD7-41DA-A036-DAE06EF2D2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1151872" y="4780182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19" name="Grafický objekt 18" descr="Uživatel">
                <a:extLst>
                  <a:ext uri="{FF2B5EF4-FFF2-40B4-BE49-F238E27FC236}">
                    <a16:creationId xmlns:a16="http://schemas.microsoft.com/office/drawing/2014/main" xmlns="" id="{AE8FBFE8-D53E-4538-B2F7-7852F0A24E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1629636" y="4771447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0" name="Grafický objekt 19" descr="Uživatel">
                <a:extLst>
                  <a:ext uri="{FF2B5EF4-FFF2-40B4-BE49-F238E27FC236}">
                    <a16:creationId xmlns:a16="http://schemas.microsoft.com/office/drawing/2014/main" xmlns="" id="{C0D08455-344A-4769-9E57-32D0B983B5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865549" y="4117555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1" name="Grafický objekt 20" descr="Uživatel">
                <a:extLst>
                  <a:ext uri="{FF2B5EF4-FFF2-40B4-BE49-F238E27FC236}">
                    <a16:creationId xmlns:a16="http://schemas.microsoft.com/office/drawing/2014/main" xmlns="" id="{FFE89E60-D6FA-491C-B30D-7905EE47B7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2109876" y="4490549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2" name="Grafický objekt 21" descr="Uživatel">
                <a:extLst>
                  <a:ext uri="{FF2B5EF4-FFF2-40B4-BE49-F238E27FC236}">
                    <a16:creationId xmlns:a16="http://schemas.microsoft.com/office/drawing/2014/main" xmlns="" id="{D090D125-A2ED-4704-B094-89DFD735F5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771604" y="5404715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3" name="Grafický objekt 22" descr="Uživatel">
                <a:extLst>
                  <a:ext uri="{FF2B5EF4-FFF2-40B4-BE49-F238E27FC236}">
                    <a16:creationId xmlns:a16="http://schemas.microsoft.com/office/drawing/2014/main" xmlns="" id="{1DF1D191-BCE5-4125-8E48-9D6806B1A8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1434231" y="5463432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5" name="Grafický objekt 24" descr="Uživatel">
                <a:extLst>
                  <a:ext uri="{FF2B5EF4-FFF2-40B4-BE49-F238E27FC236}">
                    <a16:creationId xmlns:a16="http://schemas.microsoft.com/office/drawing/2014/main" xmlns="" id="{058A98A0-3B68-4CAC-88AB-0DFFA3769E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1493364" y="4106172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6" name="Grafický objekt 25" descr="Uživatel">
                <a:extLst>
                  <a:ext uri="{FF2B5EF4-FFF2-40B4-BE49-F238E27FC236}">
                    <a16:creationId xmlns:a16="http://schemas.microsoft.com/office/drawing/2014/main" xmlns="" id="{6AA1A0A9-F169-4F66-AB5C-9EDDEDCF83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2019718" y="5629658"/>
                <a:ext cx="662627" cy="662627"/>
              </a:xfrm>
              <a:prstGeom prst="rect">
                <a:avLst/>
              </a:prstGeom>
            </p:spPr>
          </p:pic>
        </p:grpSp>
      </p:grpSp>
      <p:sp>
        <p:nvSpPr>
          <p:cNvPr id="27" name="Vývojový diagram: ukončení 26">
            <a:extLst>
              <a:ext uri="{FF2B5EF4-FFF2-40B4-BE49-F238E27FC236}">
                <a16:creationId xmlns:a16="http://schemas.microsoft.com/office/drawing/2014/main" xmlns="" id="{0A2E9673-8D58-4DF5-919B-5A223F88B85F}"/>
              </a:ext>
            </a:extLst>
          </p:cNvPr>
          <p:cNvSpPr/>
          <p:nvPr/>
        </p:nvSpPr>
        <p:spPr>
          <a:xfrm>
            <a:off x="3196639" y="4742088"/>
            <a:ext cx="7038224" cy="662627"/>
          </a:xfrm>
          <a:prstGeom prst="flowChartTerminator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Stejné BSI – tedy </a:t>
            </a:r>
            <a:r>
              <a:rPr lang="cs-CZ" dirty="0" smtClean="0">
                <a:solidFill>
                  <a:schemeClr val="tx1"/>
                </a:solidFill>
              </a:rPr>
              <a:t>je to stejná </a:t>
            </a:r>
            <a:r>
              <a:rPr lang="cs-CZ" dirty="0">
                <a:solidFill>
                  <a:schemeClr val="tx1"/>
                </a:solidFill>
              </a:rPr>
              <a:t>osoba i když má firma </a:t>
            </a:r>
            <a:r>
              <a:rPr lang="cs-CZ" dirty="0" smtClean="0">
                <a:solidFill>
                  <a:schemeClr val="tx1"/>
                </a:solidFill>
              </a:rPr>
              <a:t>různé její údaje pocházející z </a:t>
            </a:r>
            <a:r>
              <a:rPr lang="cs-CZ" dirty="0">
                <a:solidFill>
                  <a:schemeClr val="tx1"/>
                </a:solidFill>
              </a:rPr>
              <a:t>různé doby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xmlns="" id="{306ABEA2-10C4-4FF6-A920-241F2AD94526}"/>
              </a:ext>
            </a:extLst>
          </p:cNvPr>
          <p:cNvCxnSpPr>
            <a:cxnSpLocks/>
          </p:cNvCxnSpPr>
          <p:nvPr/>
        </p:nvCxnSpPr>
        <p:spPr>
          <a:xfrm flipH="1" flipV="1">
            <a:off x="2031094" y="4541004"/>
            <a:ext cx="1201247" cy="296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xmlns="" id="{8A9E91BC-AE4F-4611-B87D-FD529C2A0F13}"/>
              </a:ext>
            </a:extLst>
          </p:cNvPr>
          <p:cNvCxnSpPr>
            <a:cxnSpLocks/>
            <a:stCxn id="27" idx="1"/>
            <a:endCxn id="19" idx="1"/>
          </p:cNvCxnSpPr>
          <p:nvPr/>
        </p:nvCxnSpPr>
        <p:spPr>
          <a:xfrm flipH="1">
            <a:off x="1629636" y="5073402"/>
            <a:ext cx="1567003" cy="29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xmlns="" id="{E672D323-F3D3-49FD-9201-BA4B1E2EE5DE}"/>
              </a:ext>
            </a:extLst>
          </p:cNvPr>
          <p:cNvCxnSpPr>
            <a:cxnSpLocks/>
          </p:cNvCxnSpPr>
          <p:nvPr/>
        </p:nvCxnSpPr>
        <p:spPr>
          <a:xfrm flipH="1">
            <a:off x="2557451" y="5298345"/>
            <a:ext cx="724079" cy="699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>
            <a:extLst>
              <a:ext uri="{FF2B5EF4-FFF2-40B4-BE49-F238E27FC236}">
                <a16:creationId xmlns:a16="http://schemas.microsoft.com/office/drawing/2014/main" xmlns="" id="{5B78765E-A3D9-47FF-97B0-9E4A0EF130BD}"/>
              </a:ext>
            </a:extLst>
          </p:cNvPr>
          <p:cNvSpPr txBox="1"/>
          <p:nvPr/>
        </p:nvSpPr>
        <p:spPr>
          <a:xfrm>
            <a:off x="4385154" y="5794745"/>
            <a:ext cx="6835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Plně tedy nahrazuje funkci RČ – nová osoba </a:t>
            </a:r>
            <a:r>
              <a:rPr lang="cs-CZ" dirty="0" smtClean="0"/>
              <a:t>s modifikovanými údaji je okamžitě </a:t>
            </a:r>
            <a:r>
              <a:rPr lang="cs-CZ" dirty="0"/>
              <a:t>identifikována jako stávající </a:t>
            </a:r>
            <a:r>
              <a:rPr lang="cs-CZ" dirty="0" smtClean="0"/>
              <a:t>zákazník, díky stejnému BSI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13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5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5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25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7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7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75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2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  <p:bldP spid="27" grpId="0" animBg="1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934D68-E30B-46BD-99BB-0BD6FCA13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k </a:t>
            </a:r>
            <a:r>
              <a:rPr lang="cs-CZ" dirty="0" smtClean="0"/>
              <a:t>el. identifikaci pomocí BSI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31A3232-3505-460E-BF7D-A066D7967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Identifikace </a:t>
            </a:r>
            <a:r>
              <a:rPr lang="cs-CZ" dirty="0" smtClean="0"/>
              <a:t>je stejná </a:t>
            </a:r>
            <a:r>
              <a:rPr lang="cs-CZ" dirty="0"/>
              <a:t>použitím aktuálních i historických údajů, </a:t>
            </a:r>
            <a:r>
              <a:rPr lang="cs-CZ" dirty="0" smtClean="0"/>
              <a:t>vždy vede na stejné BSI.</a:t>
            </a:r>
            <a:endParaRPr lang="cs-CZ" dirty="0"/>
          </a:p>
          <a:p>
            <a:r>
              <a:rPr lang="cs-CZ" dirty="0" smtClean="0"/>
              <a:t>Dočasně, </a:t>
            </a:r>
            <a:r>
              <a:rPr lang="cs-CZ" dirty="0" smtClean="0"/>
              <a:t>během </a:t>
            </a:r>
            <a:r>
              <a:rPr lang="cs-CZ" dirty="0" smtClean="0"/>
              <a:t>procesu útlumu </a:t>
            </a:r>
            <a:r>
              <a:rPr lang="cs-CZ" dirty="0" smtClean="0"/>
              <a:t>rodného </a:t>
            </a:r>
            <a:r>
              <a:rPr lang="cs-CZ" dirty="0" smtClean="0"/>
              <a:t>čísla, </a:t>
            </a:r>
            <a:r>
              <a:rPr lang="cs-CZ" dirty="0" smtClean="0"/>
              <a:t>bude RČ dovoleno použít jako jeden ze vstupních údajů pro získání BSI</a:t>
            </a:r>
            <a:endParaRPr lang="cs-CZ" dirty="0"/>
          </a:p>
          <a:p>
            <a:r>
              <a:rPr lang="cs-CZ" dirty="0"/>
              <a:t>Stejná fyzická osoba </a:t>
            </a:r>
            <a:r>
              <a:rPr lang="cs-CZ" dirty="0" smtClean="0"/>
              <a:t>bude mít pro </a:t>
            </a:r>
            <a:r>
              <a:rPr lang="cs-CZ" dirty="0"/>
              <a:t>různé </a:t>
            </a:r>
            <a:r>
              <a:rPr lang="cs-CZ" dirty="0" smtClean="0"/>
              <a:t>tazatele různé BSI, čímž bráníme jednoduché výměně údajů pomocí jednoho unikátního identifikátoru.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3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EE98B0-8B24-466F-94E1-A76AB2A70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989" y="2506746"/>
            <a:ext cx="11430000" cy="184868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Paradigma </a:t>
            </a:r>
            <a:r>
              <a:rPr lang="en-US" dirty="0" smtClean="0"/>
              <a:t>#</a:t>
            </a:r>
            <a:r>
              <a:rPr lang="en-US" dirty="0"/>
              <a:t>2</a:t>
            </a:r>
            <a:r>
              <a:rPr lang="cs-CZ" dirty="0" smtClean="0"/>
              <a:t>, jak předávat mezi dvěma soukromoprávními subjekty unikátně </a:t>
            </a:r>
            <a:br>
              <a:rPr lang="cs-CZ" dirty="0" smtClean="0"/>
            </a:br>
            <a:r>
              <a:rPr lang="cs-CZ" dirty="0" smtClean="0"/>
              <a:t>identifikovaného klienta?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94873" y="58602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9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AC766EA-90A8-44C3-85B0-D9D4A0CE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Doporučený postup předávání identifikace osoby </a:t>
            </a:r>
            <a:r>
              <a:rPr lang="cs-CZ" dirty="0"/>
              <a:t>mezi dvěma </a:t>
            </a:r>
            <a:r>
              <a:rPr lang="cs-CZ" dirty="0" smtClean="0"/>
              <a:t>soukromoprávními subjekty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C93C8F8-5255-4CED-A220-F69EA8D45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Jakýkoliv rozeznaný tazatel může získat, na základě trojkombinace údajů, od státního systému BSI.</a:t>
            </a:r>
          </a:p>
          <a:p>
            <a:r>
              <a:rPr lang="cs-CZ" dirty="0" smtClean="0"/>
              <a:t>Na </a:t>
            </a:r>
            <a:r>
              <a:rPr lang="cs-CZ" dirty="0"/>
              <a:t>základě souhlasu zákazníka </a:t>
            </a:r>
            <a:r>
              <a:rPr lang="cs-CZ" dirty="0" smtClean="0"/>
              <a:t>je možné </a:t>
            </a:r>
            <a:r>
              <a:rPr lang="cs-CZ" dirty="0"/>
              <a:t>předat </a:t>
            </a:r>
            <a:r>
              <a:rPr lang="cs-CZ" dirty="0" smtClean="0"/>
              <a:t>stejné údaje (mimo BSI, kde to zákon zakazuje) jiné firmě, např. pro: </a:t>
            </a:r>
            <a:endParaRPr lang="cs-CZ" dirty="0"/>
          </a:p>
          <a:p>
            <a:pPr lvl="1"/>
            <a:r>
              <a:rPr lang="cs-CZ" dirty="0"/>
              <a:t>Ověření finanční historie (SOLUS, BRKI atd.)</a:t>
            </a:r>
          </a:p>
          <a:p>
            <a:pPr lvl="1"/>
            <a:r>
              <a:rPr lang="cs-CZ" dirty="0"/>
              <a:t>Spolupráce více </a:t>
            </a:r>
            <a:r>
              <a:rPr lang="cs-CZ" dirty="0" smtClean="0"/>
              <a:t>firem, předpokládáme </a:t>
            </a:r>
            <a:r>
              <a:rPr lang="cs-CZ" dirty="0"/>
              <a:t>ve prospěch zákazníka</a:t>
            </a:r>
          </a:p>
          <a:p>
            <a:r>
              <a:rPr lang="cs-CZ" dirty="0"/>
              <a:t>Pokud na </a:t>
            </a:r>
            <a:r>
              <a:rPr lang="cs-CZ" dirty="0" smtClean="0"/>
              <a:t>konkrétní sadu </a:t>
            </a:r>
            <a:r>
              <a:rPr lang="cs-CZ" dirty="0"/>
              <a:t>údajů získala jedna firma své BSI, získá ho určitě i druhá </a:t>
            </a:r>
            <a:r>
              <a:rPr lang="cs-CZ" dirty="0" smtClean="0"/>
              <a:t>firma, protože unikátnost nalezení dané osoby je pochopitelně stejná, ať s týmiž údaji žádá první či druhá firma. Druhá firma pochopitelně získá ke stejné osobě své BSI, což je záměr.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11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3F58E6-9DA8-4C8A-89D9-83F01F6E9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305" y="132516"/>
            <a:ext cx="11341769" cy="1325563"/>
          </a:xfrm>
        </p:spPr>
        <p:txBody>
          <a:bodyPr/>
          <a:lstStyle/>
          <a:p>
            <a:r>
              <a:rPr lang="cs-CZ" dirty="0" smtClean="0"/>
              <a:t>Graficky znázorněné </a:t>
            </a:r>
            <a:r>
              <a:rPr lang="cs-CZ" dirty="0"/>
              <a:t>předání </a:t>
            </a:r>
            <a:r>
              <a:rPr lang="cs-CZ" dirty="0" smtClean="0"/>
              <a:t>el. Identifikace FO</a:t>
            </a:r>
            <a:endParaRPr lang="cs-CZ" dirty="0"/>
          </a:p>
        </p:txBody>
      </p:sp>
      <p:pic>
        <p:nvPicPr>
          <p:cNvPr id="5" name="Zástupný obsah 4" descr="Sklad">
            <a:extLst>
              <a:ext uri="{FF2B5EF4-FFF2-40B4-BE49-F238E27FC236}">
                <a16:creationId xmlns:a16="http://schemas.microsoft.com/office/drawing/2014/main" xmlns="" id="{4E9D8BD4-25FB-4E7F-8628-71E388BE8C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75738" y="1877232"/>
            <a:ext cx="914400" cy="914400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AF175FD6-27BC-4EB3-97B7-BDFAD02CCD24}"/>
              </a:ext>
            </a:extLst>
          </p:cNvPr>
          <p:cNvSpPr txBox="1"/>
          <p:nvPr/>
        </p:nvSpPr>
        <p:spPr>
          <a:xfrm>
            <a:off x="1308970" y="1371665"/>
            <a:ext cx="1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FIRMA 1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32B1F5A1-689A-41F3-A716-FFC08B01877F}"/>
              </a:ext>
            </a:extLst>
          </p:cNvPr>
          <p:cNvSpPr txBox="1"/>
          <p:nvPr/>
        </p:nvSpPr>
        <p:spPr>
          <a:xfrm>
            <a:off x="8375738" y="1376018"/>
            <a:ext cx="1052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STÁT</a:t>
            </a:r>
          </a:p>
        </p:txBody>
      </p:sp>
      <p:grpSp>
        <p:nvGrpSpPr>
          <p:cNvPr id="40" name="Skupina 39">
            <a:extLst>
              <a:ext uri="{FF2B5EF4-FFF2-40B4-BE49-F238E27FC236}">
                <a16:creationId xmlns:a16="http://schemas.microsoft.com/office/drawing/2014/main" xmlns="" id="{8BB2FD08-F0D5-4FC3-8689-6E19FFE5C471}"/>
              </a:ext>
            </a:extLst>
          </p:cNvPr>
          <p:cNvGrpSpPr/>
          <p:nvPr/>
        </p:nvGrpSpPr>
        <p:grpSpPr>
          <a:xfrm>
            <a:off x="625779" y="1949946"/>
            <a:ext cx="1484097" cy="734682"/>
            <a:chOff x="625779" y="1949946"/>
            <a:chExt cx="1484097" cy="734682"/>
          </a:xfrm>
        </p:grpSpPr>
        <p:pic>
          <p:nvPicPr>
            <p:cNvPr id="11" name="Grafický objekt 10" descr="Uživatel">
              <a:extLst>
                <a:ext uri="{FF2B5EF4-FFF2-40B4-BE49-F238E27FC236}">
                  <a16:creationId xmlns:a16="http://schemas.microsoft.com/office/drawing/2014/main" xmlns="" id="{5FB903FF-41C2-4F66-B6F7-59892451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447249" y="2022001"/>
              <a:ext cx="662627" cy="662627"/>
            </a:xfrm>
            <a:prstGeom prst="rect">
              <a:avLst/>
            </a:prstGeom>
          </p:spPr>
        </p:pic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xmlns="" id="{2FF29D6E-32A2-4AF0-BF52-94FB6452B52A}"/>
                </a:ext>
              </a:extLst>
            </p:cNvPr>
            <p:cNvSpPr txBox="1"/>
            <p:nvPr/>
          </p:nvSpPr>
          <p:spPr>
            <a:xfrm>
              <a:off x="625779" y="1949946"/>
              <a:ext cx="10521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Evidovaný zákazník</a:t>
              </a:r>
            </a:p>
          </p:txBody>
        </p:sp>
      </p:grpSp>
      <p:grpSp>
        <p:nvGrpSpPr>
          <p:cNvPr id="46" name="Skupina 45">
            <a:extLst>
              <a:ext uri="{FF2B5EF4-FFF2-40B4-BE49-F238E27FC236}">
                <a16:creationId xmlns:a16="http://schemas.microsoft.com/office/drawing/2014/main" xmlns="" id="{418EFAF1-1BF0-4AD8-A21F-585D961CAE81}"/>
              </a:ext>
            </a:extLst>
          </p:cNvPr>
          <p:cNvGrpSpPr/>
          <p:nvPr/>
        </p:nvGrpSpPr>
        <p:grpSpPr>
          <a:xfrm>
            <a:off x="5103114" y="4606573"/>
            <a:ext cx="5746525" cy="390360"/>
            <a:chOff x="5103114" y="3412760"/>
            <a:chExt cx="5746525" cy="390360"/>
          </a:xfrm>
        </p:grpSpPr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xmlns="" id="{31C54204-A75A-481B-8843-3C81012859D8}"/>
                </a:ext>
              </a:extLst>
            </p:cNvPr>
            <p:cNvSpPr txBox="1"/>
            <p:nvPr/>
          </p:nvSpPr>
          <p:spPr>
            <a:xfrm>
              <a:off x="5103114" y="3464566"/>
              <a:ext cx="57465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Vrací </a:t>
              </a:r>
              <a:r>
                <a:rPr lang="cs-CZ" sz="1600" dirty="0" smtClean="0"/>
                <a:t>se BSI </a:t>
              </a:r>
              <a:r>
                <a:rPr lang="cs-CZ" sz="1600" dirty="0"/>
                <a:t>– např. 36787965-769a-d334-a456-5376a642833</a:t>
              </a:r>
            </a:p>
          </p:txBody>
        </p:sp>
        <p:sp>
          <p:nvSpPr>
            <p:cNvPr id="15" name="Šipka: doprava 14">
              <a:extLst>
                <a:ext uri="{FF2B5EF4-FFF2-40B4-BE49-F238E27FC236}">
                  <a16:creationId xmlns:a16="http://schemas.microsoft.com/office/drawing/2014/main" xmlns="" id="{53AD174E-8BEF-4774-8744-C3BBE181E173}"/>
                </a:ext>
              </a:extLst>
            </p:cNvPr>
            <p:cNvSpPr/>
            <p:nvPr/>
          </p:nvSpPr>
          <p:spPr>
            <a:xfrm rot="10800000">
              <a:off x="5120046" y="3412760"/>
              <a:ext cx="4243610" cy="5619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" name="Skupina 3">
            <a:extLst>
              <a:ext uri="{FF2B5EF4-FFF2-40B4-BE49-F238E27FC236}">
                <a16:creationId xmlns:a16="http://schemas.microsoft.com/office/drawing/2014/main" xmlns="" id="{BD01FD86-A2B3-4A59-9F80-67028A664ED3}"/>
              </a:ext>
            </a:extLst>
          </p:cNvPr>
          <p:cNvGrpSpPr/>
          <p:nvPr/>
        </p:nvGrpSpPr>
        <p:grpSpPr>
          <a:xfrm>
            <a:off x="5085524" y="4185444"/>
            <a:ext cx="5916513" cy="389075"/>
            <a:chOff x="2080784" y="2688348"/>
            <a:chExt cx="4017820" cy="389075"/>
          </a:xfrm>
        </p:grpSpPr>
        <p:sp>
          <p:nvSpPr>
            <p:cNvPr id="13" name="Šipka: doprava 12">
              <a:extLst>
                <a:ext uri="{FF2B5EF4-FFF2-40B4-BE49-F238E27FC236}">
                  <a16:creationId xmlns:a16="http://schemas.microsoft.com/office/drawing/2014/main" xmlns="" id="{46EFA3D0-C331-4CA2-B289-3EE64FC80B74}"/>
                </a:ext>
              </a:extLst>
            </p:cNvPr>
            <p:cNvSpPr/>
            <p:nvPr/>
          </p:nvSpPr>
          <p:spPr>
            <a:xfrm>
              <a:off x="2155990" y="2688348"/>
              <a:ext cx="2830013" cy="5052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xmlns="" id="{9CB43BA9-2576-4F0B-A0D4-EBC9FB9C8B25}"/>
                </a:ext>
              </a:extLst>
            </p:cNvPr>
            <p:cNvSpPr txBox="1"/>
            <p:nvPr/>
          </p:nvSpPr>
          <p:spPr>
            <a:xfrm>
              <a:off x="2080784" y="2738869"/>
              <a:ext cx="40178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Zaslání </a:t>
              </a:r>
              <a:r>
                <a:rPr lang="cs-CZ" sz="1600" dirty="0" smtClean="0"/>
                <a:t>poskytnutých údajů </a:t>
              </a:r>
              <a:r>
                <a:rPr lang="cs-CZ" sz="1600" dirty="0"/>
                <a:t>– např. Číslo OP, Jméno, Příjmení</a:t>
              </a:r>
            </a:p>
          </p:txBody>
        </p:sp>
      </p:grpSp>
      <p:grpSp>
        <p:nvGrpSpPr>
          <p:cNvPr id="41" name="Skupina 40">
            <a:extLst>
              <a:ext uri="{FF2B5EF4-FFF2-40B4-BE49-F238E27FC236}">
                <a16:creationId xmlns:a16="http://schemas.microsoft.com/office/drawing/2014/main" xmlns="" id="{48099951-36FF-45DD-BAC2-A6057D22211D}"/>
              </a:ext>
            </a:extLst>
          </p:cNvPr>
          <p:cNvGrpSpPr/>
          <p:nvPr/>
        </p:nvGrpSpPr>
        <p:grpSpPr>
          <a:xfrm>
            <a:off x="5014672" y="4948918"/>
            <a:ext cx="1548424" cy="1237486"/>
            <a:chOff x="635696" y="4106172"/>
            <a:chExt cx="2221698" cy="2186113"/>
          </a:xfrm>
        </p:grpSpPr>
        <p:pic>
          <p:nvPicPr>
            <p:cNvPr id="18" name="Grafický objekt 17" descr="Uživatel">
              <a:extLst>
                <a:ext uri="{FF2B5EF4-FFF2-40B4-BE49-F238E27FC236}">
                  <a16:creationId xmlns:a16="http://schemas.microsoft.com/office/drawing/2014/main" xmlns="" id="{3B4CD457-406E-4E2F-AF9D-836A23616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635696" y="4742088"/>
              <a:ext cx="662627" cy="662627"/>
            </a:xfrm>
            <a:prstGeom prst="rect">
              <a:avLst/>
            </a:prstGeom>
          </p:spPr>
        </p:pic>
        <p:pic>
          <p:nvPicPr>
            <p:cNvPr id="24" name="Grafický objekt 23" descr="Uživatel">
              <a:extLst>
                <a:ext uri="{FF2B5EF4-FFF2-40B4-BE49-F238E27FC236}">
                  <a16:creationId xmlns:a16="http://schemas.microsoft.com/office/drawing/2014/main" xmlns="" id="{3EB633FF-DFA9-49A9-AA01-323010A78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194767" y="5042276"/>
              <a:ext cx="662627" cy="662627"/>
            </a:xfrm>
            <a:prstGeom prst="rect">
              <a:avLst/>
            </a:prstGeom>
          </p:spPr>
        </p:pic>
        <p:grpSp>
          <p:nvGrpSpPr>
            <p:cNvPr id="39" name="Skupina 38">
              <a:extLst>
                <a:ext uri="{FF2B5EF4-FFF2-40B4-BE49-F238E27FC236}">
                  <a16:creationId xmlns:a16="http://schemas.microsoft.com/office/drawing/2014/main" xmlns="" id="{6174EDE8-C5CF-4B42-A81D-C91E264F0C2B}"/>
                </a:ext>
              </a:extLst>
            </p:cNvPr>
            <p:cNvGrpSpPr/>
            <p:nvPr/>
          </p:nvGrpSpPr>
          <p:grpSpPr>
            <a:xfrm>
              <a:off x="771604" y="4106172"/>
              <a:ext cx="2000899" cy="2186113"/>
              <a:chOff x="771604" y="4106172"/>
              <a:chExt cx="2000899" cy="2186113"/>
            </a:xfrm>
          </p:grpSpPr>
          <p:pic>
            <p:nvPicPr>
              <p:cNvPr id="17" name="Grafický objekt 16" descr="Uživatel">
                <a:extLst>
                  <a:ext uri="{FF2B5EF4-FFF2-40B4-BE49-F238E27FC236}">
                    <a16:creationId xmlns:a16="http://schemas.microsoft.com/office/drawing/2014/main" xmlns="" id="{DD413010-BFD7-41DA-A036-DAE06EF2D2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8"/>
                  </a:ext>
                </a:extLst>
              </a:blip>
              <a:stretch>
                <a:fillRect/>
              </a:stretch>
            </p:blipFill>
            <p:spPr>
              <a:xfrm>
                <a:off x="1151872" y="4780182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19" name="Grafický objekt 18" descr="Uživatel">
                <a:extLst>
                  <a:ext uri="{FF2B5EF4-FFF2-40B4-BE49-F238E27FC236}">
                    <a16:creationId xmlns:a16="http://schemas.microsoft.com/office/drawing/2014/main" xmlns="" id="{AE8FBFE8-D53E-4538-B2F7-7852F0A24E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1629636" y="4771447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0" name="Grafický objekt 19" descr="Uživatel">
                <a:extLst>
                  <a:ext uri="{FF2B5EF4-FFF2-40B4-BE49-F238E27FC236}">
                    <a16:creationId xmlns:a16="http://schemas.microsoft.com/office/drawing/2014/main" xmlns="" id="{C0D08455-344A-4769-9E57-32D0B983B5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865549" y="4117555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1" name="Grafický objekt 20" descr="Uživatel">
                <a:extLst>
                  <a:ext uri="{FF2B5EF4-FFF2-40B4-BE49-F238E27FC236}">
                    <a16:creationId xmlns:a16="http://schemas.microsoft.com/office/drawing/2014/main" xmlns="" id="{FFE89E60-D6FA-491C-B30D-7905EE47B7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2109876" y="4490549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2" name="Grafický objekt 21" descr="Uživatel">
                <a:extLst>
                  <a:ext uri="{FF2B5EF4-FFF2-40B4-BE49-F238E27FC236}">
                    <a16:creationId xmlns:a16="http://schemas.microsoft.com/office/drawing/2014/main" xmlns="" id="{D090D125-A2ED-4704-B094-89DFD735F5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771604" y="5404715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3" name="Grafický objekt 22" descr="Uživatel">
                <a:extLst>
                  <a:ext uri="{FF2B5EF4-FFF2-40B4-BE49-F238E27FC236}">
                    <a16:creationId xmlns:a16="http://schemas.microsoft.com/office/drawing/2014/main" xmlns="" id="{1DF1D191-BCE5-4125-8E48-9D6806B1A8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1434231" y="5463432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5" name="Grafický objekt 24" descr="Uživatel">
                <a:extLst>
                  <a:ext uri="{FF2B5EF4-FFF2-40B4-BE49-F238E27FC236}">
                    <a16:creationId xmlns:a16="http://schemas.microsoft.com/office/drawing/2014/main" xmlns="" id="{058A98A0-3B68-4CAC-88AB-0DFFA3769E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8"/>
                  </a:ext>
                </a:extLst>
              </a:blip>
              <a:stretch>
                <a:fillRect/>
              </a:stretch>
            </p:blipFill>
            <p:spPr>
              <a:xfrm>
                <a:off x="1493364" y="4106172"/>
                <a:ext cx="662627" cy="662627"/>
              </a:xfrm>
              <a:prstGeom prst="rect">
                <a:avLst/>
              </a:prstGeom>
            </p:spPr>
          </p:pic>
          <p:pic>
            <p:nvPicPr>
              <p:cNvPr id="26" name="Grafický objekt 25" descr="Uživatel">
                <a:extLst>
                  <a:ext uri="{FF2B5EF4-FFF2-40B4-BE49-F238E27FC236}">
                    <a16:creationId xmlns:a16="http://schemas.microsoft.com/office/drawing/2014/main" xmlns="" id="{6AA1A0A9-F169-4F66-AB5C-9EDDEDCF83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8"/>
                  </a:ext>
                </a:extLst>
              </a:blip>
              <a:stretch>
                <a:fillRect/>
              </a:stretch>
            </p:blipFill>
            <p:spPr>
              <a:xfrm>
                <a:off x="2019718" y="5629658"/>
                <a:ext cx="662627" cy="662627"/>
              </a:xfrm>
              <a:prstGeom prst="rect">
                <a:avLst/>
              </a:prstGeom>
            </p:spPr>
          </p:pic>
        </p:grpSp>
      </p:grpSp>
      <p:sp>
        <p:nvSpPr>
          <p:cNvPr id="27" name="Vývojový diagram: ukončení 26">
            <a:extLst>
              <a:ext uri="{FF2B5EF4-FFF2-40B4-BE49-F238E27FC236}">
                <a16:creationId xmlns:a16="http://schemas.microsoft.com/office/drawing/2014/main" xmlns="" id="{0A2E9673-8D58-4DF5-919B-5A223F88B85F}"/>
              </a:ext>
            </a:extLst>
          </p:cNvPr>
          <p:cNvSpPr/>
          <p:nvPr/>
        </p:nvSpPr>
        <p:spPr>
          <a:xfrm>
            <a:off x="6973534" y="5123582"/>
            <a:ext cx="4080983" cy="662627"/>
          </a:xfrm>
          <a:prstGeom prst="flowChartTerminator">
            <a:avLst/>
          </a:prstGeom>
          <a:solidFill>
            <a:schemeClr val="accent1"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Nalezení záznamů se stejným </a:t>
            </a:r>
            <a:r>
              <a:rPr lang="cs-CZ" dirty="0" smtClean="0">
                <a:solidFill>
                  <a:schemeClr val="tx1"/>
                </a:solidFill>
              </a:rPr>
              <a:t>BSI v záznamech firmy 2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xmlns="" id="{306ABEA2-10C4-4FF6-A920-241F2AD94526}"/>
              </a:ext>
            </a:extLst>
          </p:cNvPr>
          <p:cNvCxnSpPr>
            <a:cxnSpLocks/>
          </p:cNvCxnSpPr>
          <p:nvPr/>
        </p:nvCxnSpPr>
        <p:spPr>
          <a:xfrm flipH="1" flipV="1">
            <a:off x="5843338" y="5073781"/>
            <a:ext cx="1201247" cy="296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xmlns="" id="{8A9E91BC-AE4F-4611-B87D-FD529C2A0F13}"/>
              </a:ext>
            </a:extLst>
          </p:cNvPr>
          <p:cNvCxnSpPr>
            <a:cxnSpLocks/>
            <a:stCxn id="27" idx="1"/>
            <a:endCxn id="19" idx="1"/>
          </p:cNvCxnSpPr>
          <p:nvPr/>
        </p:nvCxnSpPr>
        <p:spPr>
          <a:xfrm flipH="1">
            <a:off x="5707404" y="5454896"/>
            <a:ext cx="1266130" cy="58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xmlns="" id="{E672D323-F3D3-49FD-9201-BA4B1E2EE5DE}"/>
              </a:ext>
            </a:extLst>
          </p:cNvPr>
          <p:cNvCxnSpPr>
            <a:cxnSpLocks/>
          </p:cNvCxnSpPr>
          <p:nvPr/>
        </p:nvCxnSpPr>
        <p:spPr>
          <a:xfrm flipH="1">
            <a:off x="6276789" y="5666360"/>
            <a:ext cx="791721" cy="438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>
            <a:extLst>
              <a:ext uri="{FF2B5EF4-FFF2-40B4-BE49-F238E27FC236}">
                <a16:creationId xmlns:a16="http://schemas.microsoft.com/office/drawing/2014/main" xmlns="" id="{24341B55-8F71-49BB-A5C6-0F04B9FB26AE}"/>
              </a:ext>
            </a:extLst>
          </p:cNvPr>
          <p:cNvSpPr txBox="1"/>
          <p:nvPr/>
        </p:nvSpPr>
        <p:spPr>
          <a:xfrm>
            <a:off x="4596065" y="3236383"/>
            <a:ext cx="1389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FIRMA 2</a:t>
            </a:r>
          </a:p>
        </p:txBody>
      </p:sp>
      <p:grpSp>
        <p:nvGrpSpPr>
          <p:cNvPr id="34" name="Skupina 33">
            <a:extLst>
              <a:ext uri="{FF2B5EF4-FFF2-40B4-BE49-F238E27FC236}">
                <a16:creationId xmlns:a16="http://schemas.microsoft.com/office/drawing/2014/main" xmlns="" id="{F44089E0-F213-4AA5-8EA1-7CDB0279D147}"/>
              </a:ext>
            </a:extLst>
          </p:cNvPr>
          <p:cNvGrpSpPr/>
          <p:nvPr/>
        </p:nvGrpSpPr>
        <p:grpSpPr>
          <a:xfrm>
            <a:off x="1962601" y="3792430"/>
            <a:ext cx="4017820" cy="635296"/>
            <a:chOff x="1960950" y="2688348"/>
            <a:chExt cx="4017820" cy="635296"/>
          </a:xfrm>
        </p:grpSpPr>
        <p:sp>
          <p:nvSpPr>
            <p:cNvPr id="42" name="Šipka: doprava 41">
              <a:extLst>
                <a:ext uri="{FF2B5EF4-FFF2-40B4-BE49-F238E27FC236}">
                  <a16:creationId xmlns:a16="http://schemas.microsoft.com/office/drawing/2014/main" xmlns="" id="{A00E4791-B829-42FF-B43E-076430BEF3CF}"/>
                </a:ext>
              </a:extLst>
            </p:cNvPr>
            <p:cNvSpPr/>
            <p:nvPr/>
          </p:nvSpPr>
          <p:spPr>
            <a:xfrm>
              <a:off x="2155990" y="2688348"/>
              <a:ext cx="3081139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xmlns="" id="{4D9DB01C-D78C-447D-AAA9-3C11076A0BF0}"/>
                </a:ext>
              </a:extLst>
            </p:cNvPr>
            <p:cNvSpPr txBox="1"/>
            <p:nvPr/>
          </p:nvSpPr>
          <p:spPr>
            <a:xfrm>
              <a:off x="1960950" y="2738869"/>
              <a:ext cx="40178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Zaslání </a:t>
              </a:r>
              <a:r>
                <a:rPr lang="cs-CZ" sz="1600" b="1" dirty="0" smtClean="0"/>
                <a:t>stejných </a:t>
              </a:r>
              <a:r>
                <a:rPr lang="cs-CZ" sz="1600" b="1" dirty="0"/>
                <a:t>údajů</a:t>
              </a:r>
              <a:r>
                <a:rPr lang="cs-CZ" sz="1600" dirty="0"/>
                <a:t> </a:t>
              </a:r>
            </a:p>
            <a:p>
              <a:r>
                <a:rPr lang="cs-CZ" sz="1600" dirty="0"/>
                <a:t>např. Číslo OP, Jméno, Příjmení</a:t>
              </a:r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32B8CC0-8F69-46E0-AAF6-AEA4E7BA8188}"/>
              </a:ext>
            </a:extLst>
          </p:cNvPr>
          <p:cNvSpPr txBox="1"/>
          <p:nvPr/>
        </p:nvSpPr>
        <p:spPr>
          <a:xfrm>
            <a:off x="6096000" y="3284239"/>
            <a:ext cx="472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(SOLUS např.), jí stačí, když si </a:t>
            </a:r>
            <a:r>
              <a:rPr lang="cs-CZ" b="1" dirty="0" smtClean="0"/>
              <a:t>ukládá </a:t>
            </a:r>
            <a:r>
              <a:rPr lang="cs-CZ" b="1" dirty="0"/>
              <a:t>pouze BSI</a:t>
            </a:r>
            <a:endParaRPr lang="cs-CZ" dirty="0"/>
          </a:p>
        </p:txBody>
      </p:sp>
      <p:grpSp>
        <p:nvGrpSpPr>
          <p:cNvPr id="47" name="Skupina 46">
            <a:extLst>
              <a:ext uri="{FF2B5EF4-FFF2-40B4-BE49-F238E27FC236}">
                <a16:creationId xmlns:a16="http://schemas.microsoft.com/office/drawing/2014/main" xmlns="" id="{A64F8760-05AB-45F0-957D-7BACC0FA99E3}"/>
              </a:ext>
            </a:extLst>
          </p:cNvPr>
          <p:cNvGrpSpPr/>
          <p:nvPr/>
        </p:nvGrpSpPr>
        <p:grpSpPr>
          <a:xfrm>
            <a:off x="2113667" y="6187798"/>
            <a:ext cx="5746525" cy="452624"/>
            <a:chOff x="2185856" y="5794764"/>
            <a:chExt cx="5746525" cy="492002"/>
          </a:xfrm>
        </p:grpSpPr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xmlns="" id="{E50A8335-3A5D-43F3-8E8C-A54513A3E9B0}"/>
                </a:ext>
              </a:extLst>
            </p:cNvPr>
            <p:cNvSpPr txBox="1"/>
            <p:nvPr/>
          </p:nvSpPr>
          <p:spPr>
            <a:xfrm>
              <a:off x="2185856" y="5918758"/>
              <a:ext cx="5746525" cy="36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Navrací </a:t>
              </a:r>
              <a:r>
                <a:rPr lang="cs-CZ" sz="1600" dirty="0" smtClean="0"/>
                <a:t>výsledek zjišťování u firmy 2 firmě 1</a:t>
              </a:r>
              <a:endParaRPr lang="cs-CZ" sz="1600" dirty="0"/>
            </a:p>
          </p:txBody>
        </p:sp>
        <p:sp>
          <p:nvSpPr>
            <p:cNvPr id="44" name="Šipka: doprava 43">
              <a:extLst>
                <a:ext uri="{FF2B5EF4-FFF2-40B4-BE49-F238E27FC236}">
                  <a16:creationId xmlns:a16="http://schemas.microsoft.com/office/drawing/2014/main" xmlns="" id="{07211593-7C8D-42C8-8BB6-95AA3029791D}"/>
                </a:ext>
              </a:extLst>
            </p:cNvPr>
            <p:cNvSpPr/>
            <p:nvPr/>
          </p:nvSpPr>
          <p:spPr>
            <a:xfrm rot="10800000">
              <a:off x="2194767" y="5794764"/>
              <a:ext cx="2789018" cy="5619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8" name="Šipka: doprava 47">
            <a:extLst>
              <a:ext uri="{FF2B5EF4-FFF2-40B4-BE49-F238E27FC236}">
                <a16:creationId xmlns:a16="http://schemas.microsoft.com/office/drawing/2014/main" xmlns="" id="{39B1146D-CD3F-4DA0-9A2C-E1B4A10D7AD5}"/>
              </a:ext>
            </a:extLst>
          </p:cNvPr>
          <p:cNvSpPr/>
          <p:nvPr/>
        </p:nvSpPr>
        <p:spPr>
          <a:xfrm>
            <a:off x="2292263" y="2018465"/>
            <a:ext cx="6152368" cy="1109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xmlns="" id="{2E5A7977-F9F5-4362-9C44-1A99C791B0F2}"/>
              </a:ext>
            </a:extLst>
          </p:cNvPr>
          <p:cNvSpPr txBox="1"/>
          <p:nvPr/>
        </p:nvSpPr>
        <p:spPr>
          <a:xfrm>
            <a:off x="2698106" y="2566317"/>
            <a:ext cx="5746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Vrací BSI – např. 123e4567-e89b-12d3-a456-426655440000</a:t>
            </a:r>
          </a:p>
        </p:txBody>
      </p:sp>
      <p:sp>
        <p:nvSpPr>
          <p:cNvPr id="50" name="Šipka: doprava 49">
            <a:extLst>
              <a:ext uri="{FF2B5EF4-FFF2-40B4-BE49-F238E27FC236}">
                <a16:creationId xmlns:a16="http://schemas.microsoft.com/office/drawing/2014/main" xmlns="" id="{FC7D7558-2F98-45F5-B940-9635978469B7}"/>
              </a:ext>
            </a:extLst>
          </p:cNvPr>
          <p:cNvSpPr/>
          <p:nvPr/>
        </p:nvSpPr>
        <p:spPr>
          <a:xfrm rot="10800000">
            <a:off x="2292263" y="2458221"/>
            <a:ext cx="6152368" cy="1109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xmlns="" id="{FCED9E1E-1F0B-4F01-B82F-55021CAC09B1}"/>
              </a:ext>
            </a:extLst>
          </p:cNvPr>
          <p:cNvSpPr txBox="1"/>
          <p:nvPr/>
        </p:nvSpPr>
        <p:spPr>
          <a:xfrm>
            <a:off x="2292263" y="2064184"/>
            <a:ext cx="5901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Získání identifikace: Zaslání </a:t>
            </a:r>
            <a:r>
              <a:rPr lang="cs-CZ" sz="1600" dirty="0" smtClean="0"/>
              <a:t>3 údajů </a:t>
            </a:r>
            <a:r>
              <a:rPr lang="cs-CZ" sz="1600" dirty="0"/>
              <a:t>– např. Číslo OP, Jméno, Příjmení</a:t>
            </a:r>
          </a:p>
        </p:txBody>
      </p:sp>
    </p:spTree>
    <p:extLst>
      <p:ext uri="{BB962C8B-B14F-4D97-AF65-F5344CB8AC3E}">
        <p14:creationId xmlns:p14="http://schemas.microsoft.com/office/powerpoint/2010/main" val="428346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75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25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2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250"/>
                            </p:stCondLst>
                            <p:childTnLst>
                              <p:par>
                                <p:cTn id="69" presetID="2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6" grpId="0"/>
      <p:bldP spid="6" grpId="1"/>
      <p:bldP spid="48" grpId="1" animBg="1"/>
      <p:bldP spid="49" grpId="1"/>
      <p:bldP spid="50" grpId="1" animBg="1"/>
      <p:bldP spid="51" grpId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1249</Words>
  <Application>Microsoft Office PowerPoint</Application>
  <PresentationFormat>Vlastní</PresentationFormat>
  <Paragraphs>89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Principy zavedení BSI a klientských identifikátorů jako reakce na útlum RČ</vt:lpstr>
      <vt:lpstr>Zadání pro změnu způsobu el.identifikace</vt:lpstr>
      <vt:lpstr>Paradigma #1, jak bez pomoci RČ utřídit vlastní datový kmen ?</vt:lpstr>
      <vt:lpstr>Zásadní vlastnosti budoucí elektronické identifikace v soukromoprávním styku </vt:lpstr>
      <vt:lpstr>Jak funguje elektronická identifikace s BSI?</vt:lpstr>
      <vt:lpstr>Poznámky k el. identifikaci pomocí BSI</vt:lpstr>
      <vt:lpstr>Paradigma #2, jak předávat mezi dvěma soukromoprávními subjekty unikátně  identifikovaného klienta?</vt:lpstr>
      <vt:lpstr>Doporučený postup předávání identifikace osoby mezi dvěma soukromoprávními subjekty</vt:lpstr>
      <vt:lpstr>Graficky znázorněné předání el. Identifikace FO</vt:lpstr>
      <vt:lpstr>Poznámky k předání identifikace</vt:lpstr>
      <vt:lpstr>Paradigma #3, jak s rejstříky typu „black – list“, které něco zveřejňují a kde si potřebuji najít svého klienta?</vt:lpstr>
      <vt:lpstr>Rejstříky, zveřejňující o někom nějaké informace, např. insolvenční rejstřík</vt:lpstr>
      <vt:lpstr>Graficky znázorněná funkce insolvenčního rejstříku</vt:lpstr>
      <vt:lpstr>Poznámky k rejstříkům insolvenčního typu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Tiller;Petr Kuchař</dc:creator>
  <cp:lastModifiedBy>PEKU</cp:lastModifiedBy>
  <cp:revision>34</cp:revision>
  <dcterms:created xsi:type="dcterms:W3CDTF">2020-11-22T20:19:43Z</dcterms:created>
  <dcterms:modified xsi:type="dcterms:W3CDTF">2020-11-24T23:09:23Z</dcterms:modified>
</cp:coreProperties>
</file>