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6" r:id="rId7"/>
    <p:sldId id="267" r:id="rId8"/>
    <p:sldId id="264" r:id="rId9"/>
    <p:sldId id="275" r:id="rId10"/>
    <p:sldId id="268" r:id="rId11"/>
    <p:sldId id="269" r:id="rId12"/>
    <p:sldId id="284" r:id="rId13"/>
    <p:sldId id="276" r:id="rId14"/>
    <p:sldId id="277" r:id="rId15"/>
    <p:sldId id="265" r:id="rId16"/>
    <p:sldId id="278" r:id="rId17"/>
    <p:sldId id="281" r:id="rId18"/>
    <p:sldId id="282" r:id="rId19"/>
    <p:sldId id="280" r:id="rId20"/>
    <p:sldId id="283" r:id="rId21"/>
    <p:sldId id="272" r:id="rId22"/>
    <p:sldId id="274" r:id="rId23"/>
    <p:sldId id="270" r:id="rId24"/>
    <p:sldId id="26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42" autoAdjust="0"/>
  </p:normalViewPr>
  <p:slideViewPr>
    <p:cSldViewPr>
      <p:cViewPr varScale="1">
        <p:scale>
          <a:sx n="67" d="100"/>
          <a:sy n="67" d="100"/>
        </p:scale>
        <p:origin x="11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16E4B-5671-403B-B91E-16698A050570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0BF2-CA21-4D5B-9E8A-0EF4925B0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77724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2844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600200"/>
            <a:ext cx="8401080" cy="45259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285860"/>
            <a:ext cx="6191280" cy="484030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033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14282" y="6324591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294065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2500306"/>
            <a:ext cx="3251231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elkybubli_CJ_1502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428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.gov.cz/star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3548" y="1268760"/>
            <a:ext cx="8173572" cy="2232248"/>
          </a:xfrm>
        </p:spPr>
        <p:txBody>
          <a:bodyPr/>
          <a:lstStyle/>
          <a:p>
            <a:pPr algn="ctr"/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dirty="0"/>
              <a:t> </a:t>
            </a:r>
            <a:r>
              <a:rPr lang="cs-CZ" sz="4000" dirty="0" smtClean="0"/>
              <a:t>Národní architektonický rámec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533612" cy="11521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 smtClean="0"/>
              <a:t>Pavel</a:t>
            </a:r>
            <a:r>
              <a:rPr lang="CS-CZ" dirty="0"/>
              <a:t> </a:t>
            </a:r>
            <a:r>
              <a:rPr lang="CS-CZ" dirty="0" smtClean="0"/>
              <a:t>Hrabě</a:t>
            </a:r>
            <a:endParaRPr lang="CS-CZ" dirty="0">
              <a:latin typeface="Arial"/>
            </a:endParaRPr>
          </a:p>
          <a:p>
            <a:r>
              <a:rPr lang="CS-CZ" sz="2000" dirty="0"/>
              <a:t>odbor Hlavního architekta eGovernmentu </a:t>
            </a:r>
          </a:p>
          <a:p>
            <a:r>
              <a:rPr lang="CS-CZ" sz="2000" dirty="0"/>
              <a:t>Ministerstvo Vnitra ČR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Národní </a:t>
            </a:r>
            <a:r>
              <a:rPr lang="cs-CZ" dirty="0"/>
              <a:t>architektury VS ČR</a:t>
            </a:r>
            <a:endParaRPr lang="en-GB" dirty="0"/>
          </a:p>
        </p:txBody>
      </p:sp>
      <p:sp>
        <p:nvSpPr>
          <p:cNvPr id="178" name="Content Placeholder 17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  <p:sp>
        <p:nvSpPr>
          <p:cNvPr id="179" name="Content Placeholder 178"/>
          <p:cNvSpPr>
            <a:spLocks noGrp="1"/>
          </p:cNvSpPr>
          <p:nvPr>
            <p:ph sz="half" idx="2"/>
          </p:nvPr>
        </p:nvSpPr>
        <p:spPr>
          <a:xfrm>
            <a:off x="4243727" y="1484784"/>
            <a:ext cx="4720761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Strategická architektura</a:t>
            </a:r>
            <a:r>
              <a:rPr lang="cs-CZ" dirty="0"/>
              <a:t> </a:t>
            </a:r>
            <a:r>
              <a:rPr lang="cs-CZ" dirty="0" smtClean="0"/>
              <a:t>vždy </a:t>
            </a:r>
            <a:r>
              <a:rPr lang="cs-CZ" dirty="0"/>
              <a:t>obsahuje v modelu </a:t>
            </a:r>
            <a:r>
              <a:rPr lang="cs-CZ" b="1" dirty="0"/>
              <a:t>celý </a:t>
            </a:r>
            <a:r>
              <a:rPr lang="cs-CZ" b="1" dirty="0" smtClean="0"/>
              <a:t>úřad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Strategická architektura slouží </a:t>
            </a:r>
            <a:r>
              <a:rPr lang="cs-CZ" dirty="0"/>
              <a:t>ke strategickému plánování rozvoje informatiky </a:t>
            </a:r>
            <a:r>
              <a:rPr lang="cs-CZ" dirty="0" smtClean="0"/>
              <a:t>na </a:t>
            </a:r>
            <a:r>
              <a:rPr lang="cs-CZ" dirty="0"/>
              <a:t>několik let dopředu.</a:t>
            </a:r>
          </a:p>
          <a:p>
            <a:pPr marL="0" indent="0">
              <a:buNone/>
            </a:pPr>
            <a:r>
              <a:rPr lang="cs-CZ" b="1" dirty="0"/>
              <a:t>Segmentová architektura</a:t>
            </a:r>
            <a:r>
              <a:rPr lang="cs-CZ" dirty="0"/>
              <a:t> slouží </a:t>
            </a:r>
            <a:r>
              <a:rPr lang="cs-CZ" dirty="0" smtClean="0"/>
              <a:t>modelování </a:t>
            </a:r>
            <a:r>
              <a:rPr lang="cs-CZ" b="1" dirty="0"/>
              <a:t>částí úřadu</a:t>
            </a:r>
            <a:r>
              <a:rPr lang="cs-CZ" dirty="0"/>
              <a:t>, které mají společné mechanismy fungování nebo budou předmětem společné změny </a:t>
            </a:r>
            <a:endParaRPr lang="cs-CZ" dirty="0" smtClean="0"/>
          </a:p>
          <a:p>
            <a:pPr lvl="1"/>
            <a:r>
              <a:rPr lang="cs-CZ" dirty="0"/>
              <a:t>několik vzájemně </a:t>
            </a:r>
            <a:r>
              <a:rPr lang="cs-CZ" dirty="0" smtClean="0"/>
              <a:t>„kolmých“ </a:t>
            </a:r>
            <a:r>
              <a:rPr lang="cs-CZ" dirty="0"/>
              <a:t>dimenzí </a:t>
            </a:r>
            <a:r>
              <a:rPr lang="cs-CZ" dirty="0" smtClean="0"/>
              <a:t>segmentace</a:t>
            </a:r>
          </a:p>
          <a:p>
            <a:pPr lvl="1"/>
            <a:r>
              <a:rPr lang="cs-CZ" dirty="0" smtClean="0"/>
              <a:t>Např. agendová, funkční (odvětvová)</a:t>
            </a:r>
          </a:p>
          <a:p>
            <a:pPr marL="0" indent="0">
              <a:buNone/>
            </a:pPr>
            <a:r>
              <a:rPr lang="cs-CZ" b="1" dirty="0"/>
              <a:t>Architektura schopností </a:t>
            </a:r>
            <a:r>
              <a:rPr lang="cs-CZ" dirty="0" smtClean="0"/>
              <a:t>je dílčí architektura určité </a:t>
            </a:r>
            <a:r>
              <a:rPr lang="cs-CZ" dirty="0"/>
              <a:t>oblasti </a:t>
            </a:r>
            <a:r>
              <a:rPr lang="cs-CZ" dirty="0" smtClean="0"/>
              <a:t>externích</a:t>
            </a:r>
            <a:r>
              <a:rPr lang="cs-CZ" dirty="0"/>
              <a:t>, interních nebo průřezových </a:t>
            </a:r>
            <a:r>
              <a:rPr lang="cs-CZ" dirty="0" smtClean="0"/>
              <a:t>schopností úřadu..</a:t>
            </a:r>
            <a:endParaRPr lang="cs-CZ" dirty="0"/>
          </a:p>
          <a:p>
            <a:pPr lvl="1"/>
            <a:r>
              <a:rPr lang="cs-CZ" dirty="0" smtClean="0"/>
              <a:t>Je </a:t>
            </a:r>
            <a:r>
              <a:rPr lang="cs-CZ" dirty="0"/>
              <a:t>nejčastěji vytvářena ve spojení s nějakou </a:t>
            </a:r>
            <a:r>
              <a:rPr lang="cs-CZ" dirty="0" smtClean="0"/>
              <a:t>změnou a pro ni plánovaným projektem realizace.</a:t>
            </a:r>
            <a:endParaRPr lang="cs-CZ" dirty="0"/>
          </a:p>
          <a:p>
            <a:endParaRPr lang="cs-CZ" dirty="0" smtClean="0"/>
          </a:p>
          <a:p>
            <a:pPr lvl="1"/>
            <a:endParaRPr lang="en-GB" dirty="0"/>
          </a:p>
        </p:txBody>
      </p:sp>
      <p:grpSp>
        <p:nvGrpSpPr>
          <p:cNvPr id="177" name="Group 176"/>
          <p:cNvGrpSpPr>
            <a:grpSpLocks noChangeAspect="1"/>
          </p:cNvGrpSpPr>
          <p:nvPr/>
        </p:nvGrpSpPr>
        <p:grpSpPr>
          <a:xfrm>
            <a:off x="124678" y="2286001"/>
            <a:ext cx="3920491" cy="3271816"/>
            <a:chOff x="1018308" y="2545553"/>
            <a:chExt cx="3623175" cy="3023693"/>
          </a:xfrm>
        </p:grpSpPr>
        <p:grpSp>
          <p:nvGrpSpPr>
            <p:cNvPr id="139" name="Group 138"/>
            <p:cNvGrpSpPr/>
            <p:nvPr/>
          </p:nvGrpSpPr>
          <p:grpSpPr>
            <a:xfrm>
              <a:off x="2295991" y="4267493"/>
              <a:ext cx="2182729" cy="402726"/>
              <a:chOff x="1390064" y="5191624"/>
              <a:chExt cx="2182729" cy="402726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Parallelogram 149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Parallelogram 146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Parallelogram 147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Parallelogram 143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Parallelogram 144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202391" y="4359172"/>
              <a:ext cx="2182729" cy="402726"/>
              <a:chOff x="1390064" y="5191624"/>
              <a:chExt cx="2182729" cy="402726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Parallelogram 136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Parallelogram 137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Parallelogram 133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Parallelogram 134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Parallelogram 130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Parallelogram 131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2107950" y="4454935"/>
              <a:ext cx="2182729" cy="402726"/>
              <a:chOff x="1390064" y="5191624"/>
              <a:chExt cx="2182729" cy="40272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Parallelogram 123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Parallelogram 124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Parallelogram 120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Parallelogram 121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Parallelogram 117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Parallelogram 118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1942338" y="4618021"/>
              <a:ext cx="2182729" cy="402726"/>
              <a:chOff x="1390064" y="5191624"/>
              <a:chExt cx="2182729" cy="402726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Parallelogram 110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Parallelogram 111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Parallelogram 107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Parallelogram 108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Parallelogram 104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Parallelogram 105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1843634" y="4715395"/>
              <a:ext cx="2182729" cy="402726"/>
              <a:chOff x="1390064" y="5191624"/>
              <a:chExt cx="2182729" cy="402726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Parallelogram 97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Parallelogram 98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Parallelogram 94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Parallelogram 95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Parallelogram 91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Parallelogram 92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1744881" y="4813225"/>
              <a:ext cx="2182729" cy="402726"/>
              <a:chOff x="1390064" y="5191624"/>
              <a:chExt cx="2182729" cy="402726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Parallelogram 84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Parallelogram 85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Parallelogram 81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Parallelogram 82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Parallelogram 78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Parallelogram 79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1581347" y="4975561"/>
              <a:ext cx="2182729" cy="402726"/>
              <a:chOff x="1390064" y="5191624"/>
              <a:chExt cx="2182729" cy="40272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Parallelogram 71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Parallelogram 72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Parallelogram 68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Parallelogram 69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arallelogram 65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Parallelogram 66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1482130" y="5072272"/>
              <a:ext cx="2182729" cy="402726"/>
              <a:chOff x="1390064" y="5191624"/>
              <a:chExt cx="2182729" cy="402726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Parallelogram 58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Parallelogram 59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Parallelogram 55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Parallelogram 56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Parallelogram 52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Parallelogram 53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123209" y="3410081"/>
              <a:ext cx="2518274" cy="923211"/>
              <a:chOff x="3831836" y="5357862"/>
              <a:chExt cx="2518274" cy="92321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38814" y="5357862"/>
                <a:ext cx="1211296" cy="923211"/>
                <a:chOff x="2716225" y="4132088"/>
                <a:chExt cx="1211296" cy="923211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716225" y="4393975"/>
                  <a:ext cx="663547" cy="661324"/>
                </a:xfrm>
                <a:prstGeom prst="rect">
                  <a:avLst/>
                </a:prstGeom>
                <a:solidFill>
                  <a:srgbClr val="BCFF75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Parallelogram 12"/>
                <p:cNvSpPr/>
                <p:nvPr/>
              </p:nvSpPr>
              <p:spPr>
                <a:xfrm rot="18911227">
                  <a:off x="3093355" y="4357375"/>
                  <a:ext cx="834166" cy="472637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8FFE2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Parallelogram 13"/>
                <p:cNvSpPr/>
                <p:nvPr/>
              </p:nvSpPr>
              <p:spPr>
                <a:xfrm>
                  <a:off x="2716227" y="4132088"/>
                  <a:ext cx="920736" cy="261887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CBFF99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3831837" y="5619749"/>
                <a:ext cx="1306978" cy="661324"/>
              </a:xfrm>
              <a:prstGeom prst="rect">
                <a:avLst/>
              </a:prstGeom>
              <a:solidFill>
                <a:srgbClr val="BCFF75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cs-CZ" sz="800" b="1" dirty="0" smtClean="0">
                    <a:solidFill>
                      <a:schemeClr val="tx1"/>
                    </a:solidFill>
                  </a:rPr>
                  <a:t>Segmentová </a:t>
                </a:r>
              </a:p>
              <a:p>
                <a:pPr algn="ctr"/>
                <a:r>
                  <a:rPr lang="cs-CZ" sz="800" b="1" dirty="0" smtClean="0">
                    <a:solidFill>
                      <a:schemeClr val="tx1"/>
                    </a:solidFill>
                  </a:rPr>
                  <a:t>architektura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3831836" y="5357862"/>
                <a:ext cx="1568124" cy="261887"/>
              </a:xfrm>
              <a:prstGeom prst="parallelogram">
                <a:avLst>
                  <a:gd name="adj" fmla="val 100344"/>
                </a:avLst>
              </a:prstGeom>
              <a:solidFill>
                <a:srgbClr val="CBFF99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63028" y="3767502"/>
              <a:ext cx="2518274" cy="923211"/>
              <a:chOff x="3831836" y="5357862"/>
              <a:chExt cx="2518274" cy="92321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138814" y="5357862"/>
                <a:ext cx="1211296" cy="923211"/>
                <a:chOff x="2716225" y="4132088"/>
                <a:chExt cx="1211296" cy="92321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716225" y="4393975"/>
                  <a:ext cx="663547" cy="661324"/>
                </a:xfrm>
                <a:prstGeom prst="rect">
                  <a:avLst/>
                </a:prstGeom>
                <a:solidFill>
                  <a:srgbClr val="BCFF75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Parallelogram 25"/>
                <p:cNvSpPr/>
                <p:nvPr/>
              </p:nvSpPr>
              <p:spPr>
                <a:xfrm rot="18911227">
                  <a:off x="3093355" y="4357375"/>
                  <a:ext cx="834166" cy="472637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8FFE2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Parallelogram 26"/>
                <p:cNvSpPr/>
                <p:nvPr/>
              </p:nvSpPr>
              <p:spPr>
                <a:xfrm>
                  <a:off x="2716227" y="4132088"/>
                  <a:ext cx="920736" cy="261887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CBFF99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831837" y="5619749"/>
                <a:ext cx="1306978" cy="661324"/>
              </a:xfrm>
              <a:prstGeom prst="rect">
                <a:avLst/>
              </a:prstGeom>
              <a:solidFill>
                <a:srgbClr val="BCFF75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cs-CZ" sz="800" b="1" dirty="0" smtClean="0">
                    <a:solidFill>
                      <a:schemeClr val="tx1"/>
                    </a:solidFill>
                  </a:rPr>
                  <a:t>Segmentová </a:t>
                </a:r>
              </a:p>
              <a:p>
                <a:pPr algn="ctr"/>
                <a:r>
                  <a:rPr lang="cs-CZ" sz="800" b="1" dirty="0" smtClean="0">
                    <a:solidFill>
                      <a:schemeClr val="tx1"/>
                    </a:solidFill>
                  </a:rPr>
                  <a:t>architektura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allelogram 23"/>
              <p:cNvSpPr/>
              <p:nvPr/>
            </p:nvSpPr>
            <p:spPr>
              <a:xfrm>
                <a:off x="3831836" y="5357862"/>
                <a:ext cx="1568124" cy="261887"/>
              </a:xfrm>
              <a:prstGeom prst="parallelogram">
                <a:avLst>
                  <a:gd name="adj" fmla="val 100344"/>
                </a:avLst>
              </a:prstGeom>
              <a:solidFill>
                <a:srgbClr val="CBFF99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400523" y="4126746"/>
              <a:ext cx="2518274" cy="923211"/>
              <a:chOff x="3831836" y="5357862"/>
              <a:chExt cx="2518274" cy="92321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138814" y="5357862"/>
                <a:ext cx="1211296" cy="923211"/>
                <a:chOff x="2716225" y="4132088"/>
                <a:chExt cx="1211296" cy="923211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2716225" y="4393975"/>
                  <a:ext cx="663547" cy="661324"/>
                </a:xfrm>
                <a:prstGeom prst="rect">
                  <a:avLst/>
                </a:prstGeom>
                <a:solidFill>
                  <a:srgbClr val="BCFF75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900" b="1" dirty="0" smtClean="0">
                      <a:solidFill>
                        <a:schemeClr val="tx1"/>
                      </a:solidFill>
                    </a:rPr>
                    <a:t>Segmentová architektura</a:t>
                  </a:r>
                  <a:endParaRPr lang="en-GB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arallelogram 32"/>
                <p:cNvSpPr/>
                <p:nvPr/>
              </p:nvSpPr>
              <p:spPr>
                <a:xfrm rot="18911227">
                  <a:off x="3093355" y="4357375"/>
                  <a:ext cx="834166" cy="472637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8FFE2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Parallelogram 33"/>
                <p:cNvSpPr/>
                <p:nvPr/>
              </p:nvSpPr>
              <p:spPr>
                <a:xfrm>
                  <a:off x="2716227" y="4132088"/>
                  <a:ext cx="920736" cy="261887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CBFF99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3831837" y="5619749"/>
                <a:ext cx="1306978" cy="661324"/>
              </a:xfrm>
              <a:prstGeom prst="rect">
                <a:avLst/>
              </a:prstGeom>
              <a:solidFill>
                <a:srgbClr val="BCFF75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cs-CZ" sz="900" b="1" dirty="0" smtClean="0">
                    <a:solidFill>
                      <a:schemeClr val="tx1"/>
                    </a:solidFill>
                  </a:rPr>
                  <a:t>Segmentová </a:t>
                </a:r>
              </a:p>
              <a:p>
                <a:pPr algn="ctr"/>
                <a:r>
                  <a:rPr lang="cs-CZ" sz="900" b="1" dirty="0" smtClean="0">
                    <a:solidFill>
                      <a:schemeClr val="tx1"/>
                    </a:solidFill>
                  </a:rPr>
                  <a:t>architektura</a:t>
                </a:r>
                <a:endParaRPr lang="en-GB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arallelogram 30"/>
              <p:cNvSpPr/>
              <p:nvPr/>
            </p:nvSpPr>
            <p:spPr>
              <a:xfrm>
                <a:off x="3831836" y="5357862"/>
                <a:ext cx="1568124" cy="261887"/>
              </a:xfrm>
              <a:prstGeom prst="parallelogram">
                <a:avLst>
                  <a:gd name="adj" fmla="val 100344"/>
                </a:avLst>
              </a:prstGeom>
              <a:solidFill>
                <a:srgbClr val="CBFF99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11727" y="2717543"/>
              <a:ext cx="2942955" cy="1635250"/>
              <a:chOff x="1403647" y="2717208"/>
              <a:chExt cx="2942955" cy="163525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03648" y="3863181"/>
                <a:ext cx="1970618" cy="336585"/>
              </a:xfrm>
              <a:prstGeom prst="rect">
                <a:avLst/>
              </a:prstGeom>
              <a:solidFill>
                <a:srgbClr val="FEFF98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Strategická architektura úřadu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rot="18879234">
                <a:off x="3048123" y="3416305"/>
                <a:ext cx="1635250" cy="237055"/>
              </a:xfrm>
              <a:prstGeom prst="parallelogram">
                <a:avLst>
                  <a:gd name="adj" fmla="val 99155"/>
                </a:avLst>
              </a:prstGeom>
              <a:solidFill>
                <a:srgbClr val="CDCB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allelogram 7"/>
              <p:cNvSpPr/>
              <p:nvPr/>
            </p:nvSpPr>
            <p:spPr>
              <a:xfrm>
                <a:off x="1403647" y="2879523"/>
                <a:ext cx="2942955" cy="982204"/>
              </a:xfrm>
              <a:prstGeom prst="parallelogram">
                <a:avLst>
                  <a:gd name="adj" fmla="val 99155"/>
                </a:avLst>
              </a:prstGeom>
              <a:solidFill>
                <a:srgbClr val="FFFFD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385880" y="5166520"/>
              <a:ext cx="2182729" cy="402726"/>
              <a:chOff x="1390064" y="5191624"/>
              <a:chExt cx="2182729" cy="402726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390064" y="5191624"/>
                <a:ext cx="857829" cy="401824"/>
                <a:chOff x="2716877" y="5192526"/>
                <a:chExt cx="857829" cy="401824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Parallelogram 44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Parallelogram 45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052525" y="5191735"/>
                <a:ext cx="857829" cy="401824"/>
                <a:chOff x="2716877" y="5192526"/>
                <a:chExt cx="857829" cy="40182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Parallelogram 40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Parallelogram 41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14964" y="5192526"/>
                <a:ext cx="857829" cy="401824"/>
                <a:chOff x="2716877" y="5192526"/>
                <a:chExt cx="857829" cy="40182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2716877" y="5257245"/>
                  <a:ext cx="663547" cy="337105"/>
                </a:xfrm>
                <a:prstGeom prst="rect">
                  <a:avLst/>
                </a:prstGeom>
                <a:solidFill>
                  <a:srgbClr val="CD99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cs-CZ" sz="800" b="1" dirty="0" smtClean="0">
                      <a:solidFill>
                        <a:schemeClr val="tx1"/>
                      </a:solidFill>
                    </a:rPr>
                    <a:t>Schopnostní architektura</a:t>
                  </a:r>
                  <a:endParaRPr lang="en-GB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Parallelogram 35"/>
                <p:cNvSpPr/>
                <p:nvPr/>
              </p:nvSpPr>
              <p:spPr>
                <a:xfrm rot="18911227">
                  <a:off x="3247666" y="5272853"/>
                  <a:ext cx="327040" cy="239588"/>
                </a:xfrm>
                <a:prstGeom prst="parallelogram">
                  <a:avLst>
                    <a:gd name="adj" fmla="val 99155"/>
                  </a:avLst>
                </a:prstGeom>
                <a:solidFill>
                  <a:srgbClr val="BC77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Parallelogram 36"/>
                <p:cNvSpPr/>
                <p:nvPr/>
              </p:nvSpPr>
              <p:spPr>
                <a:xfrm>
                  <a:off x="2716879" y="5192526"/>
                  <a:ext cx="728334" cy="64719"/>
                </a:xfrm>
                <a:prstGeom prst="parallelogram">
                  <a:avLst>
                    <a:gd name="adj" fmla="val 100344"/>
                  </a:avLst>
                </a:prstGeom>
                <a:solidFill>
                  <a:srgbClr val="E3CAFF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58" name="Straight Arrow Connector 157"/>
            <p:cNvCxnSpPr/>
            <p:nvPr/>
          </p:nvCxnSpPr>
          <p:spPr>
            <a:xfrm>
              <a:off x="1221989" y="3695948"/>
              <a:ext cx="1" cy="1823931"/>
            </a:xfrm>
            <a:prstGeom prst="straightConnector1">
              <a:avLst/>
            </a:prstGeom>
            <a:ln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221990" y="3697357"/>
              <a:ext cx="2615783" cy="195"/>
            </a:xfrm>
            <a:prstGeom prst="straightConnector1">
              <a:avLst/>
            </a:prstGeom>
            <a:ln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V="1">
              <a:off x="1221989" y="2545553"/>
              <a:ext cx="1154884" cy="1150395"/>
            </a:xfrm>
            <a:prstGeom prst="straightConnector1">
              <a:avLst/>
            </a:prstGeom>
            <a:ln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1445694" y="2948657"/>
              <a:ext cx="4235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b="1" dirty="0" smtClean="0">
                  <a:solidFill>
                    <a:srgbClr val="4A7EBB"/>
                  </a:solidFill>
                </a:rPr>
                <a:t>Šířka</a:t>
              </a:r>
              <a:endParaRPr lang="en-GB" sz="900" b="1" dirty="0">
                <a:solidFill>
                  <a:srgbClr val="4A7EBB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283177" y="3495296"/>
              <a:ext cx="3497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b="1" dirty="0" smtClean="0">
                  <a:solidFill>
                    <a:srgbClr val="4A7EBB"/>
                  </a:solidFill>
                </a:rPr>
                <a:t>Čas</a:t>
              </a:r>
              <a:endParaRPr lang="en-GB" sz="900" b="1" dirty="0">
                <a:solidFill>
                  <a:srgbClr val="4A7EBB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6200000">
              <a:off x="864259" y="4339408"/>
              <a:ext cx="5389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b="1" dirty="0" smtClean="0">
                  <a:solidFill>
                    <a:srgbClr val="4A7EBB"/>
                  </a:solidFill>
                </a:rPr>
                <a:t>Úroveň</a:t>
              </a:r>
              <a:endParaRPr lang="en-GB" sz="900" b="1" dirty="0">
                <a:solidFill>
                  <a:srgbClr val="4A7EBB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213905" y="3690234"/>
              <a:ext cx="18000" cy="18000"/>
            </a:xfrm>
            <a:prstGeom prst="ellipse">
              <a:avLst/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Vrstvy architektury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3675"/>
            <a:ext cx="2133600" cy="161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E2F4BB-7E6A-43D2-85B1-C91B180E627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79512" y="2134194"/>
            <a:ext cx="8024014" cy="3692925"/>
            <a:chOff x="739588" y="1766046"/>
            <a:chExt cx="9408154" cy="4329953"/>
          </a:xfrm>
        </p:grpSpPr>
        <p:sp>
          <p:nvSpPr>
            <p:cNvPr id="7" name="Freeform 6"/>
            <p:cNvSpPr/>
            <p:nvPr/>
          </p:nvSpPr>
          <p:spPr>
            <a:xfrm>
              <a:off x="4024915" y="1766047"/>
              <a:ext cx="1179512" cy="797905"/>
            </a:xfrm>
            <a:custGeom>
              <a:avLst/>
              <a:gdLst>
                <a:gd name="connsiteX0" fmla="*/ 0 w 1179512"/>
                <a:gd name="connsiteY0" fmla="*/ 797905 h 797905"/>
                <a:gd name="connsiteX1" fmla="*/ 589756 w 1179512"/>
                <a:gd name="connsiteY1" fmla="*/ 0 h 797905"/>
                <a:gd name="connsiteX2" fmla="*/ 589756 w 1179512"/>
                <a:gd name="connsiteY2" fmla="*/ 0 h 797905"/>
                <a:gd name="connsiteX3" fmla="*/ 1179512 w 1179512"/>
                <a:gd name="connsiteY3" fmla="*/ 797905 h 797905"/>
                <a:gd name="connsiteX4" fmla="*/ 0 w 1179512"/>
                <a:gd name="connsiteY4" fmla="*/ 797905 h 7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2" h="797905">
                  <a:moveTo>
                    <a:pt x="0" y="797905"/>
                  </a:moveTo>
                  <a:lnTo>
                    <a:pt x="589756" y="0"/>
                  </a:lnTo>
                  <a:lnTo>
                    <a:pt x="589756" y="0"/>
                  </a:lnTo>
                  <a:lnTo>
                    <a:pt x="1179512" y="797905"/>
                  </a:lnTo>
                  <a:lnTo>
                    <a:pt x="0" y="79790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rtlCol="0" anchor="ctr"/>
            <a:lstStyle/>
            <a:p>
              <a:pPr algn="ctr"/>
              <a:endParaRPr lang="cs-CZ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Vize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435159" y="2563952"/>
              <a:ext cx="2359024" cy="797905"/>
            </a:xfrm>
            <a:custGeom>
              <a:avLst/>
              <a:gdLst>
                <a:gd name="connsiteX0" fmla="*/ 0 w 2359024"/>
                <a:gd name="connsiteY0" fmla="*/ 797905 h 797905"/>
                <a:gd name="connsiteX1" fmla="*/ 598429 w 2359024"/>
                <a:gd name="connsiteY1" fmla="*/ 0 h 797905"/>
                <a:gd name="connsiteX2" fmla="*/ 1760595 w 2359024"/>
                <a:gd name="connsiteY2" fmla="*/ 0 h 797905"/>
                <a:gd name="connsiteX3" fmla="*/ 2359024 w 2359024"/>
                <a:gd name="connsiteY3" fmla="*/ 797905 h 797905"/>
                <a:gd name="connsiteX4" fmla="*/ 0 w 2359024"/>
                <a:gd name="connsiteY4" fmla="*/ 797905 h 797905"/>
                <a:gd name="connsiteX0" fmla="*/ 0 w 2359024"/>
                <a:gd name="connsiteY0" fmla="*/ 800510 h 800510"/>
                <a:gd name="connsiteX1" fmla="*/ 598429 w 2359024"/>
                <a:gd name="connsiteY1" fmla="*/ 2605 h 800510"/>
                <a:gd name="connsiteX2" fmla="*/ 1773621 w 2359024"/>
                <a:gd name="connsiteY2" fmla="*/ 0 h 800510"/>
                <a:gd name="connsiteX3" fmla="*/ 2359024 w 2359024"/>
                <a:gd name="connsiteY3" fmla="*/ 800510 h 800510"/>
                <a:gd name="connsiteX4" fmla="*/ 0 w 2359024"/>
                <a:gd name="connsiteY4" fmla="*/ 800510 h 800510"/>
                <a:gd name="connsiteX0" fmla="*/ 0 w 2359024"/>
                <a:gd name="connsiteY0" fmla="*/ 797905 h 797905"/>
                <a:gd name="connsiteX1" fmla="*/ 598429 w 2359024"/>
                <a:gd name="connsiteY1" fmla="*/ 0 h 797905"/>
                <a:gd name="connsiteX2" fmla="*/ 1781436 w 2359024"/>
                <a:gd name="connsiteY2" fmla="*/ 0 h 797905"/>
                <a:gd name="connsiteX3" fmla="*/ 2359024 w 2359024"/>
                <a:gd name="connsiteY3" fmla="*/ 797905 h 797905"/>
                <a:gd name="connsiteX4" fmla="*/ 0 w 2359024"/>
                <a:gd name="connsiteY4" fmla="*/ 797905 h 797905"/>
                <a:gd name="connsiteX0" fmla="*/ 0 w 2359024"/>
                <a:gd name="connsiteY0" fmla="*/ 797905 h 797905"/>
                <a:gd name="connsiteX1" fmla="*/ 598429 w 2359024"/>
                <a:gd name="connsiteY1" fmla="*/ 0 h 797905"/>
                <a:gd name="connsiteX2" fmla="*/ 1773620 w 2359024"/>
                <a:gd name="connsiteY2" fmla="*/ 0 h 797905"/>
                <a:gd name="connsiteX3" fmla="*/ 2359024 w 2359024"/>
                <a:gd name="connsiteY3" fmla="*/ 797905 h 797905"/>
                <a:gd name="connsiteX4" fmla="*/ 0 w 2359024"/>
                <a:gd name="connsiteY4" fmla="*/ 797905 h 797905"/>
                <a:gd name="connsiteX0" fmla="*/ 0 w 2359024"/>
                <a:gd name="connsiteY0" fmla="*/ 797905 h 797905"/>
                <a:gd name="connsiteX1" fmla="*/ 598429 w 2359024"/>
                <a:gd name="connsiteY1" fmla="*/ 0 h 797905"/>
                <a:gd name="connsiteX2" fmla="*/ 1765805 w 2359024"/>
                <a:gd name="connsiteY2" fmla="*/ 2605 h 797905"/>
                <a:gd name="connsiteX3" fmla="*/ 2359024 w 2359024"/>
                <a:gd name="connsiteY3" fmla="*/ 797905 h 797905"/>
                <a:gd name="connsiteX4" fmla="*/ 0 w 2359024"/>
                <a:gd name="connsiteY4" fmla="*/ 797905 h 7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024" h="797905">
                  <a:moveTo>
                    <a:pt x="0" y="797905"/>
                  </a:moveTo>
                  <a:lnTo>
                    <a:pt x="598429" y="0"/>
                  </a:lnTo>
                  <a:lnTo>
                    <a:pt x="1765805" y="2605"/>
                  </a:lnTo>
                  <a:lnTo>
                    <a:pt x="2359024" y="797905"/>
                  </a:lnTo>
                  <a:lnTo>
                    <a:pt x="0" y="7979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lIns="36000" rIns="36000" rtlCol="0" anchor="ctr" anchorCtr="0"/>
            <a:lstStyle/>
            <a:p>
              <a:pPr algn="ctr"/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Celostní </a:t>
              </a:r>
              <a:endParaRPr lang="cs-CZ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pohled</a:t>
              </a:r>
              <a:endParaRPr lang="cs-CZ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842798" y="3361857"/>
              <a:ext cx="3538536" cy="797905"/>
            </a:xfrm>
            <a:custGeom>
              <a:avLst/>
              <a:gdLst>
                <a:gd name="connsiteX0" fmla="*/ 0 w 3538536"/>
                <a:gd name="connsiteY0" fmla="*/ 797905 h 797905"/>
                <a:gd name="connsiteX1" fmla="*/ 598429 w 3538536"/>
                <a:gd name="connsiteY1" fmla="*/ 0 h 797905"/>
                <a:gd name="connsiteX2" fmla="*/ 2940107 w 3538536"/>
                <a:gd name="connsiteY2" fmla="*/ 0 h 797905"/>
                <a:gd name="connsiteX3" fmla="*/ 3538536 w 3538536"/>
                <a:gd name="connsiteY3" fmla="*/ 797905 h 797905"/>
                <a:gd name="connsiteX4" fmla="*/ 0 w 3538536"/>
                <a:gd name="connsiteY4" fmla="*/ 797905 h 797905"/>
                <a:gd name="connsiteX0" fmla="*/ 0 w 3538536"/>
                <a:gd name="connsiteY0" fmla="*/ 797905 h 797905"/>
                <a:gd name="connsiteX1" fmla="*/ 598429 w 3538536"/>
                <a:gd name="connsiteY1" fmla="*/ 0 h 797905"/>
                <a:gd name="connsiteX2" fmla="*/ 2950527 w 3538536"/>
                <a:gd name="connsiteY2" fmla="*/ 0 h 797905"/>
                <a:gd name="connsiteX3" fmla="*/ 3538536 w 3538536"/>
                <a:gd name="connsiteY3" fmla="*/ 797905 h 797905"/>
                <a:gd name="connsiteX4" fmla="*/ 0 w 3538536"/>
                <a:gd name="connsiteY4" fmla="*/ 797905 h 7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536" h="797905">
                  <a:moveTo>
                    <a:pt x="0" y="797905"/>
                  </a:moveTo>
                  <a:lnTo>
                    <a:pt x="598429" y="0"/>
                  </a:lnTo>
                  <a:lnTo>
                    <a:pt x="2950527" y="0"/>
                  </a:lnTo>
                  <a:lnTo>
                    <a:pt x="3538536" y="797905"/>
                  </a:lnTo>
                  <a:lnTo>
                    <a:pt x="0" y="797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lIns="36000" rIns="36000" rtlCol="0" anchor="ctr" anchorCtr="0"/>
            <a:lstStyle/>
            <a:p>
              <a:pPr algn="ctr"/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Detailní přehled  </a:t>
              </a:r>
              <a:endParaRPr lang="cs-CZ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doméně </a:t>
              </a:r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segmentu</a:t>
              </a:r>
              <a:endParaRPr lang="cs-CZ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4529" y="4329975"/>
              <a:ext cx="4970771" cy="797905"/>
            </a:xfrm>
            <a:custGeom>
              <a:avLst/>
              <a:gdLst>
                <a:gd name="connsiteX0" fmla="*/ 0 w 4718048"/>
                <a:gd name="connsiteY0" fmla="*/ 797905 h 797905"/>
                <a:gd name="connsiteX1" fmla="*/ 598429 w 4718048"/>
                <a:gd name="connsiteY1" fmla="*/ 0 h 797905"/>
                <a:gd name="connsiteX2" fmla="*/ 4119619 w 4718048"/>
                <a:gd name="connsiteY2" fmla="*/ 0 h 797905"/>
                <a:gd name="connsiteX3" fmla="*/ 4718048 w 4718048"/>
                <a:gd name="connsiteY3" fmla="*/ 797905 h 797905"/>
                <a:gd name="connsiteX4" fmla="*/ 0 w 4718048"/>
                <a:gd name="connsiteY4" fmla="*/ 797905 h 797905"/>
                <a:gd name="connsiteX0" fmla="*/ 0 w 4718048"/>
                <a:gd name="connsiteY0" fmla="*/ 797905 h 797905"/>
                <a:gd name="connsiteX1" fmla="*/ 525524 w 4718048"/>
                <a:gd name="connsiteY1" fmla="*/ 0 h 797905"/>
                <a:gd name="connsiteX2" fmla="*/ 4119619 w 4718048"/>
                <a:gd name="connsiteY2" fmla="*/ 0 h 797905"/>
                <a:gd name="connsiteX3" fmla="*/ 4718048 w 4718048"/>
                <a:gd name="connsiteY3" fmla="*/ 797905 h 797905"/>
                <a:gd name="connsiteX4" fmla="*/ 0 w 4718048"/>
                <a:gd name="connsiteY4" fmla="*/ 797905 h 797905"/>
                <a:gd name="connsiteX0" fmla="*/ 0 w 4728463"/>
                <a:gd name="connsiteY0" fmla="*/ 797905 h 797905"/>
                <a:gd name="connsiteX1" fmla="*/ 535939 w 4728463"/>
                <a:gd name="connsiteY1" fmla="*/ 0 h 797905"/>
                <a:gd name="connsiteX2" fmla="*/ 4130034 w 4728463"/>
                <a:gd name="connsiteY2" fmla="*/ 0 h 797905"/>
                <a:gd name="connsiteX3" fmla="*/ 4728463 w 4728463"/>
                <a:gd name="connsiteY3" fmla="*/ 797905 h 797905"/>
                <a:gd name="connsiteX4" fmla="*/ 0 w 4728463"/>
                <a:gd name="connsiteY4" fmla="*/ 797905 h 797905"/>
                <a:gd name="connsiteX0" fmla="*/ 0 w 4755880"/>
                <a:gd name="connsiteY0" fmla="*/ 792695 h 797905"/>
                <a:gd name="connsiteX1" fmla="*/ 563356 w 4755880"/>
                <a:gd name="connsiteY1" fmla="*/ 0 h 797905"/>
                <a:gd name="connsiteX2" fmla="*/ 4157451 w 4755880"/>
                <a:gd name="connsiteY2" fmla="*/ 0 h 797905"/>
                <a:gd name="connsiteX3" fmla="*/ 4755880 w 4755880"/>
                <a:gd name="connsiteY3" fmla="*/ 797905 h 797905"/>
                <a:gd name="connsiteX4" fmla="*/ 0 w 4755880"/>
                <a:gd name="connsiteY4" fmla="*/ 792695 h 797905"/>
                <a:gd name="connsiteX0" fmla="*/ 0 w 4755880"/>
                <a:gd name="connsiteY0" fmla="*/ 792695 h 797905"/>
                <a:gd name="connsiteX1" fmla="*/ 563356 w 4755880"/>
                <a:gd name="connsiteY1" fmla="*/ 0 h 797905"/>
                <a:gd name="connsiteX2" fmla="*/ 4189854 w 4755880"/>
                <a:gd name="connsiteY2" fmla="*/ 0 h 797905"/>
                <a:gd name="connsiteX3" fmla="*/ 4755880 w 4755880"/>
                <a:gd name="connsiteY3" fmla="*/ 797905 h 797905"/>
                <a:gd name="connsiteX4" fmla="*/ 0 w 4755880"/>
                <a:gd name="connsiteY4" fmla="*/ 792695 h 7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880" h="797905">
                  <a:moveTo>
                    <a:pt x="0" y="792695"/>
                  </a:moveTo>
                  <a:lnTo>
                    <a:pt x="563356" y="0"/>
                  </a:lnTo>
                  <a:lnTo>
                    <a:pt x="4189854" y="0"/>
                  </a:lnTo>
                  <a:lnTo>
                    <a:pt x="4755880" y="797905"/>
                  </a:lnTo>
                  <a:lnTo>
                    <a:pt x="0" y="7926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rtlCol="0" anchor="ctr"/>
            <a:lstStyle/>
            <a:p>
              <a:pPr algn="ctr"/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Návrh řešení </a:t>
              </a:r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 jednotlivé </a:t>
              </a:r>
            </a:p>
            <a:p>
              <a:pPr algn="ctr"/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iniciativy </a:t>
              </a:r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požadavky </a:t>
              </a:r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projekty</a:t>
              </a:r>
              <a:endParaRPr lang="cs-CZ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14272" y="5298094"/>
              <a:ext cx="6400800" cy="797905"/>
            </a:xfrm>
            <a:custGeom>
              <a:avLst/>
              <a:gdLst>
                <a:gd name="connsiteX0" fmla="*/ 0 w 6400800"/>
                <a:gd name="connsiteY0" fmla="*/ 797905 h 797905"/>
                <a:gd name="connsiteX1" fmla="*/ 589756 w 6400800"/>
                <a:gd name="connsiteY1" fmla="*/ 0 h 797905"/>
                <a:gd name="connsiteX2" fmla="*/ 5811044 w 6400800"/>
                <a:gd name="connsiteY2" fmla="*/ 0 h 797905"/>
                <a:gd name="connsiteX3" fmla="*/ 6400800 w 6400800"/>
                <a:gd name="connsiteY3" fmla="*/ 797905 h 797905"/>
                <a:gd name="connsiteX4" fmla="*/ 0 w 6400800"/>
                <a:gd name="connsiteY4" fmla="*/ 797905 h 797905"/>
                <a:gd name="connsiteX0" fmla="*/ 0 w 6400800"/>
                <a:gd name="connsiteY0" fmla="*/ 797905 h 797905"/>
                <a:gd name="connsiteX1" fmla="*/ 589756 w 6400800"/>
                <a:gd name="connsiteY1" fmla="*/ 0 h 797905"/>
                <a:gd name="connsiteX2" fmla="*/ 5811044 w 6400800"/>
                <a:gd name="connsiteY2" fmla="*/ 0 h 797905"/>
                <a:gd name="connsiteX3" fmla="*/ 6400800 w 6400800"/>
                <a:gd name="connsiteY3" fmla="*/ 797905 h 797905"/>
                <a:gd name="connsiteX4" fmla="*/ 0 w 6400800"/>
                <a:gd name="connsiteY4" fmla="*/ 797905 h 7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0" h="797905">
                  <a:moveTo>
                    <a:pt x="0" y="797905"/>
                  </a:moveTo>
                  <a:lnTo>
                    <a:pt x="589756" y="0"/>
                  </a:lnTo>
                  <a:lnTo>
                    <a:pt x="5811044" y="0"/>
                  </a:lnTo>
                  <a:lnTo>
                    <a:pt x="6400800" y="797905"/>
                  </a:lnTo>
                  <a:lnTo>
                    <a:pt x="0" y="7979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rtlCol="0" anchor="ctr"/>
            <a:lstStyle/>
            <a:p>
              <a:pPr algn="ctr"/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</a:t>
              </a:r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konstrukce </a:t>
              </a:r>
              <a:r>
                <a:rPr lang="cs-CZ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řešení prvku</a:t>
              </a:r>
              <a:endParaRPr lang="cs-CZ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739588" y="1788459"/>
              <a:ext cx="2097741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rtlCol="0" anchor="ctr"/>
            <a:lstStyle/>
            <a:p>
              <a:pPr algn="ctr"/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Historie</a:t>
              </a: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6257364" y="1766047"/>
              <a:ext cx="2097741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rtlCol="0" anchor="ctr"/>
            <a:lstStyle/>
            <a:p>
              <a:pPr algn="ctr"/>
              <a:r>
                <a:rPr lang="cs-CZ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Prostředí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728341" y="1766047"/>
              <a:ext cx="85585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50381" y="4159053"/>
              <a:ext cx="85585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799215" y="1766046"/>
              <a:ext cx="1774244" cy="239371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575316" y="3789720"/>
              <a:ext cx="2797328" cy="433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Architektura úřadu (EA)</a:t>
              </a:r>
              <a:endParaRPr lang="cs-CZ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573459" y="4322091"/>
              <a:ext cx="85585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173434" y="5127880"/>
              <a:ext cx="85585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306234" y="5298094"/>
              <a:ext cx="85585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886560" y="6095999"/>
              <a:ext cx="85585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13859" y="5303520"/>
              <a:ext cx="593338" cy="792479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88866" y="4321951"/>
              <a:ext cx="597458" cy="805929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324" y="4753281"/>
              <a:ext cx="26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Architektura řešení (SA)</a:t>
              </a:r>
              <a:endParaRPr lang="cs-CZ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01000" y="5726667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Design řešení (SD)</a:t>
              </a:r>
              <a:endParaRPr lang="cs-CZ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57874" y="3445851"/>
            <a:ext cx="30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Co a proč máme, chceme mít?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0065" y="4348749"/>
            <a:ext cx="28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to funguje, má fungovat?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9685" y="5219192"/>
            <a:ext cx="214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se to dá vytvořit?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8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35393" y="2310172"/>
            <a:ext cx="3589858" cy="678813"/>
          </a:xfrm>
          <a:prstGeom prst="roundRect">
            <a:avLst/>
          </a:prstGeom>
          <a:solidFill>
            <a:srgbClr val="ABF7F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72000" rIns="1332000" rtlCol="0" anchor="ctr"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Datová architektura IS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54518" y="5910887"/>
            <a:ext cx="5609564" cy="216000"/>
          </a:xfrm>
          <a:prstGeom prst="rect">
            <a:avLst/>
          </a:prstGeom>
          <a:solidFill>
            <a:srgbClr val="9FBE62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1571" y="5910887"/>
            <a:ext cx="2622034" cy="2160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3015" y="5662455"/>
            <a:ext cx="4538409" cy="216000"/>
          </a:xfrm>
          <a:prstGeom prst="rect">
            <a:avLst/>
          </a:prstGeom>
          <a:solidFill>
            <a:srgbClr val="ABF7F7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4318" y="5662455"/>
            <a:ext cx="2605107" cy="216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Rectangle 27"/>
          <p:cNvSpPr/>
          <p:nvPr/>
        </p:nvSpPr>
        <p:spPr>
          <a:xfrm>
            <a:off x="561571" y="6160575"/>
            <a:ext cx="1280057" cy="216000"/>
          </a:xfrm>
          <a:prstGeom prst="rect">
            <a:avLst/>
          </a:prstGeom>
          <a:solidFill>
            <a:srgbClr val="B3A2C7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80387" y="1509057"/>
            <a:ext cx="7251690" cy="678813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800000" rIns="180000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Byznys architektura výkonu a provozu veřejné správy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67518" y="2321854"/>
            <a:ext cx="3589858" cy="678813"/>
          </a:xfrm>
          <a:prstGeom prst="roundRect">
            <a:avLst/>
          </a:prstGeom>
          <a:solidFill>
            <a:srgbClr val="ABF7F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08000" rIns="72000" rtlCol="0" anchor="ctr"/>
          <a:lstStyle/>
          <a:p>
            <a:pPr algn="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Aplikační architektura IS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7564" y="3111290"/>
            <a:ext cx="7268910" cy="678813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800000" rIns="180000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>
                <a:solidFill>
                  <a:prstClr val="black"/>
                </a:solidFill>
                <a:latin typeface="Arial"/>
              </a:rPr>
              <a:t>Architektura </a:t>
            </a: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IT (SW/HW) </a:t>
            </a:r>
            <a:endParaRPr lang="cs-CZ" sz="1894" b="1" kern="0" dirty="0">
              <a:solidFill>
                <a:prstClr val="black"/>
              </a:solidFill>
              <a:latin typeface="Arial"/>
            </a:endParaRP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>
                <a:solidFill>
                  <a:prstClr val="black"/>
                </a:solidFill>
                <a:latin typeface="Arial"/>
              </a:rPr>
              <a:t>technologické infrastruktury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2038" y="3912405"/>
            <a:ext cx="7268910" cy="678813"/>
          </a:xfrm>
          <a:prstGeom prst="roundRect">
            <a:avLst/>
          </a:prstGeom>
          <a:solidFill>
            <a:srgbClr val="9FBE6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800000" rIns="180000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>
                <a:solidFill>
                  <a:prstClr val="black"/>
                </a:solidFill>
                <a:latin typeface="Arial"/>
              </a:rPr>
              <a:t>Architektura </a:t>
            </a: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komunikační </a:t>
            </a:r>
            <a:endParaRPr lang="cs-CZ" sz="1894" b="1" kern="0" dirty="0">
              <a:solidFill>
                <a:prstClr val="black"/>
              </a:solidFill>
              <a:latin typeface="Arial"/>
            </a:endParaRP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>
                <a:solidFill>
                  <a:prstClr val="black"/>
                </a:solidFill>
                <a:latin typeface="Arial"/>
              </a:rPr>
              <a:t>technologické infrastruktury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5128" y="218674"/>
            <a:ext cx="5829312" cy="1191695"/>
          </a:xfrm>
        </p:spPr>
        <p:txBody>
          <a:bodyPr>
            <a:normAutofit/>
          </a:bodyPr>
          <a:lstStyle/>
          <a:p>
            <a:r>
              <a:rPr lang="cs-CZ" dirty="0" smtClean="0"/>
              <a:t>Struktura domén obsahu</a:t>
            </a:r>
            <a:br>
              <a:rPr lang="cs-CZ" dirty="0" smtClean="0"/>
            </a:br>
            <a:r>
              <a:rPr lang="cs-CZ" dirty="0" smtClean="0"/>
              <a:t>Národní architektury VS ČR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804789" y="3822434"/>
            <a:ext cx="552629" cy="71421"/>
          </a:xfrm>
          <a:prstGeom prst="rect">
            <a:avLst/>
          </a:prstGeom>
          <a:noFill/>
        </p:spPr>
        <p:txBody>
          <a:bodyPr wrap="none" lIns="28416" tIns="0" rIns="28416" bIns="0" rtlCol="0">
            <a:spAutoFit/>
          </a:bodyPr>
          <a:lstStyle/>
          <a:p>
            <a:pPr defTabSz="704028" fontAlgn="auto"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</a:pPr>
            <a:r>
              <a:rPr lang="cs-CZ" sz="474" kern="0" dirty="0">
                <a:solidFill>
                  <a:prstClr val="white">
                    <a:lumMod val="75000"/>
                  </a:prst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© Pavel Hrabě 2014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90703" y="1359074"/>
            <a:ext cx="657404" cy="33416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>
                <a:solidFill>
                  <a:prstClr val="black"/>
                </a:solidFill>
                <a:latin typeface="Arial"/>
              </a:rPr>
              <a:t>Architektura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>
                <a:solidFill>
                  <a:prstClr val="black"/>
                </a:solidFill>
                <a:latin typeface="Arial"/>
              </a:rPr>
              <a:t>shody s pravidly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52592" y="1359075"/>
            <a:ext cx="657404" cy="3341608"/>
          </a:xfrm>
          <a:prstGeom prst="roundRect">
            <a:avLst/>
          </a:prstGeom>
          <a:solidFill>
            <a:srgbClr val="B3A2C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Architektura strategie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a směřování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53200" y="1359075"/>
            <a:ext cx="657404" cy="3341608"/>
          </a:xfrm>
          <a:prstGeom prst="roundRect">
            <a:avLst/>
          </a:prstGeom>
          <a:solidFill>
            <a:srgbClr val="BFBFB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Architektura rizik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 a bezpečnosti 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91850" y="1359074"/>
            <a:ext cx="657404" cy="3341608"/>
          </a:xfrm>
          <a:prstGeom prst="roundRect">
            <a:avLst/>
          </a:prstGeom>
          <a:solidFill>
            <a:srgbClr val="FAC09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Architektura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výkonnosti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Rectangle 27"/>
          <p:cNvSpPr/>
          <p:nvPr/>
        </p:nvSpPr>
        <p:spPr>
          <a:xfrm>
            <a:off x="1900500" y="6160422"/>
            <a:ext cx="2319161" cy="216000"/>
          </a:xfrm>
          <a:prstGeom prst="rect">
            <a:avLst/>
          </a:prstGeom>
          <a:solidFill>
            <a:srgbClr val="FAC090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Rectangle 27"/>
          <p:cNvSpPr/>
          <p:nvPr/>
        </p:nvSpPr>
        <p:spPr>
          <a:xfrm>
            <a:off x="4279293" y="6160421"/>
            <a:ext cx="4503980" cy="2160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Rectangle 27"/>
          <p:cNvSpPr/>
          <p:nvPr/>
        </p:nvSpPr>
        <p:spPr>
          <a:xfrm>
            <a:off x="561571" y="6413780"/>
            <a:ext cx="2366187" cy="2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844083"/>
            <a:endParaRPr lang="en-GB" sz="1894" b="1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173" y="5606817"/>
            <a:ext cx="8479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Otázky: Jaké funkce a služby VS děláme, jaké (sdílené) informační systémy nám v tom pomáhají,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na jakém HW </a:t>
            </a:r>
            <a:r>
              <a:rPr lang="cs-CZ" sz="1600" dirty="0"/>
              <a:t>a SW </a:t>
            </a:r>
            <a:r>
              <a:rPr lang="cs-CZ" sz="1600" dirty="0" smtClean="0"/>
              <a:t>platformách, na jaké komunikační infrastruktuře VS </a:t>
            </a:r>
            <a:r>
              <a:rPr lang="cs-CZ" sz="1600" dirty="0"/>
              <a:t>a </a:t>
            </a:r>
            <a:r>
              <a:rPr lang="cs-CZ" sz="1600" dirty="0" smtClean="0"/>
              <a:t>v jakých datových centrech.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Kam chceme jít, jak dobří v tom chceme být, čeho se při tom bojíme a co proti tomu budeme dělat,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j</a:t>
            </a:r>
            <a:r>
              <a:rPr lang="cs-CZ" sz="1600" dirty="0" smtClean="0"/>
              <a:t>akými pravidly jsme svázáni.</a:t>
            </a:r>
            <a:endParaRPr lang="cs-CZ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959745" y="4799290"/>
            <a:ext cx="7268910" cy="6788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800000" rIns="1800000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</a:pPr>
            <a:r>
              <a:rPr lang="cs-CZ" sz="1894" b="1" kern="0" dirty="0" smtClean="0">
                <a:solidFill>
                  <a:prstClr val="black"/>
                </a:solidFill>
                <a:latin typeface="Arial"/>
              </a:rPr>
              <a:t>Implementace a migrace</a:t>
            </a:r>
            <a:endParaRPr lang="en-GB" sz="1894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/>
      <p:bldP spid="15" grpId="0" animBg="1"/>
      <p:bldP spid="13" grpId="0" animBg="1"/>
      <p:bldP spid="16" grpId="0" animBg="1"/>
      <p:bldP spid="33" grpId="0" animBg="1"/>
      <p:bldP spid="40" grpId="0" animBg="1"/>
      <p:bldP spid="4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1477358" cy="6081712"/>
          </a:xfrm>
        </p:spPr>
        <p:txBody>
          <a:bodyPr vert="vert270"/>
          <a:lstStyle/>
          <a:p>
            <a:r>
              <a:rPr lang="cs-CZ" dirty="0" smtClean="0"/>
              <a:t>Základní metamodel domén NAR (vybrané prvky)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450215"/>
            <a:ext cx="5760720" cy="5957570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5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metamodelu: BA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7638"/>
            <a:ext cx="7560840" cy="5179714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Zjednodušený metamodel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7638"/>
            <a:ext cx="7488832" cy="4963690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1477358" cy="6081712"/>
          </a:xfrm>
        </p:spPr>
        <p:txBody>
          <a:bodyPr vert="vert270"/>
          <a:lstStyle/>
          <a:p>
            <a:r>
              <a:rPr lang="cs-CZ" dirty="0" smtClean="0"/>
              <a:t>Aktuálně definovaná </a:t>
            </a:r>
            <a:br>
              <a:rPr lang="cs-CZ" dirty="0" smtClean="0"/>
            </a:br>
            <a:r>
              <a:rPr lang="cs-CZ" dirty="0" smtClean="0"/>
              <a:t>hlavní hlediska NAP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274638"/>
            <a:ext cx="5760720" cy="6401435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5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typy diagramů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Povinné diagramy se definují dílčím pokynem k jednotlivým angažmá (Žádost, IK OVS, …).</a:t>
            </a:r>
          </a:p>
          <a:p>
            <a:r>
              <a:rPr lang="cs-CZ" sz="2800" dirty="0" smtClean="0"/>
              <a:t>Doporučené (zatím) – </a:t>
            </a:r>
            <a:r>
              <a:rPr lang="cs-CZ" sz="2800" smtClean="0"/>
              <a:t>NAR dle standardu </a:t>
            </a:r>
            <a:r>
              <a:rPr lang="cs-CZ" sz="2800" dirty="0" smtClean="0"/>
              <a:t>ArchiMate 2.1</a:t>
            </a:r>
            <a:r>
              <a:rPr lang="cs-CZ" sz="2800" smtClean="0"/>
              <a:t>, plus …</a:t>
            </a:r>
            <a:endParaRPr lang="cs-CZ" sz="2800" dirty="0" smtClean="0"/>
          </a:p>
          <a:p>
            <a:r>
              <a:rPr lang="cs-CZ" sz="2800" dirty="0" smtClean="0"/>
              <a:t>Nové diagramy:</a:t>
            </a:r>
          </a:p>
          <a:p>
            <a:pPr lvl="1"/>
            <a:r>
              <a:rPr lang="cs-CZ" sz="2400" dirty="0" smtClean="0"/>
              <a:t>Mapa schopností úřadu (Heat Map)</a:t>
            </a:r>
          </a:p>
          <a:p>
            <a:pPr lvl="1"/>
            <a:r>
              <a:rPr lang="cs-CZ" sz="2400" dirty="0" smtClean="0"/>
              <a:t>Mapy vrstev architektury (BA, AA, DA, TA, KI)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Referenční model byznys architektury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599" y="1600200"/>
            <a:ext cx="612391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Referenční model aplikační architektury – </a:t>
            </a:r>
            <a:r>
              <a:rPr lang="cs-CZ" dirty="0"/>
              <a:t>vrstva III a IV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2208348"/>
            <a:ext cx="8472487" cy="33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koncepce </a:t>
            </a:r>
            <a:br>
              <a:rPr lang="cs-CZ" dirty="0" smtClean="0"/>
            </a:br>
            <a:r>
              <a:rPr lang="cs-CZ" dirty="0" smtClean="0"/>
              <a:t>a následné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Informační koncepce ČR byla přijata usnesením vlády č. 629/2018 ze dne 3.10.2018.</a:t>
            </a:r>
          </a:p>
          <a:p>
            <a:r>
              <a:rPr lang="cs-CZ" sz="2400" dirty="0" smtClean="0"/>
              <a:t>K IKČR </a:t>
            </a:r>
            <a:r>
              <a:rPr lang="cs-CZ" sz="2400" dirty="0"/>
              <a:t>vznikly </a:t>
            </a:r>
            <a:r>
              <a:rPr lang="cs-CZ" sz="2400" dirty="0" smtClean="0"/>
              <a:t>30.9.2019 tzv. následné dokumenty: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000" dirty="0" smtClean="0"/>
              <a:t>Metody řízení ICT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000" dirty="0" smtClean="0"/>
              <a:t>Slovník pojmů eGovernmentu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000" dirty="0" smtClean="0"/>
              <a:t>Národní architektonický rámec (NAR)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000" dirty="0" smtClean="0"/>
              <a:t>Národní architektonický plán (NAP)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000" dirty="0" smtClean="0"/>
              <a:t>(Vzory IK OVS) – nejsou povinné z UV629</a:t>
            </a:r>
          </a:p>
          <a:p>
            <a:pPr marL="514350" indent="-457200"/>
            <a:r>
              <a:rPr lang="cs-CZ" sz="2400" dirty="0"/>
              <a:t>Dostupné </a:t>
            </a:r>
            <a:r>
              <a:rPr lang="cs-CZ" sz="2400" dirty="0" smtClean="0"/>
              <a:t>jsou: </a:t>
            </a: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archi.gov.cz/start</a:t>
            </a:r>
            <a:endParaRPr lang="cs-CZ" sz="2400" dirty="0" smtClean="0"/>
          </a:p>
          <a:p>
            <a:pPr marL="514350" indent="-457200"/>
            <a:r>
              <a:rPr lang="cs-CZ" sz="2400" dirty="0" smtClean="0"/>
              <a:t>Dokumenty jsou živé, budou aktualizovány na základě zpětné vazby (i od Vás).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3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ve skriptech ještě chybí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822214" cy="4781128"/>
          </a:xfrm>
        </p:spPr>
        <p:txBody>
          <a:bodyPr>
            <a:noAutofit/>
          </a:bodyPr>
          <a:lstStyle/>
          <a:p>
            <a:pPr lvl="0"/>
            <a:r>
              <a:rPr lang="cs-CZ" sz="1800" dirty="0" smtClean="0"/>
              <a:t>doplnit </a:t>
            </a:r>
            <a:r>
              <a:rPr lang="cs-CZ" sz="1800" dirty="0"/>
              <a:t>povinné a doporučené atributy prvků (As-Is,  To-Be)</a:t>
            </a:r>
            <a:endParaRPr lang="cs-CZ" sz="1200" dirty="0"/>
          </a:p>
          <a:p>
            <a:pPr lvl="0"/>
            <a:r>
              <a:rPr lang="cs-CZ" sz="1800" dirty="0" smtClean="0"/>
              <a:t>aktualizovat a doplnit referenční </a:t>
            </a:r>
            <a:r>
              <a:rPr lang="cs-CZ" sz="1800" dirty="0"/>
              <a:t>modely (půjde do NAP)</a:t>
            </a:r>
            <a:endParaRPr lang="cs-CZ" sz="1200" dirty="0"/>
          </a:p>
          <a:p>
            <a:pPr lvl="0"/>
            <a:r>
              <a:rPr lang="cs-CZ" sz="1800" dirty="0"/>
              <a:t>aktualizovat rozvoj architektonických schopností (možná půjde do </a:t>
            </a:r>
            <a:r>
              <a:rPr lang="cs-CZ" sz="1800" dirty="0" smtClean="0"/>
              <a:t>MŘICT</a:t>
            </a:r>
            <a:r>
              <a:rPr lang="cs-CZ" sz="1800" dirty="0"/>
              <a:t>)</a:t>
            </a:r>
            <a:endParaRPr lang="cs-CZ" sz="1200" dirty="0"/>
          </a:p>
          <a:p>
            <a:pPr lvl="0"/>
            <a:r>
              <a:rPr lang="cs-CZ" sz="1800" dirty="0"/>
              <a:t>aktualizovat popis práce s nástroji, úložišti a soubory </a:t>
            </a:r>
            <a:r>
              <a:rPr lang="cs-CZ" sz="1800" dirty="0" smtClean="0"/>
              <a:t>(do </a:t>
            </a:r>
            <a:r>
              <a:rPr lang="cs-CZ" sz="1800" dirty="0"/>
              <a:t>NAP nebo </a:t>
            </a:r>
            <a:r>
              <a:rPr lang="cs-CZ" sz="1800" dirty="0" smtClean="0"/>
              <a:t>MŘICT).</a:t>
            </a:r>
            <a:endParaRPr lang="cs-CZ" sz="1200" dirty="0"/>
          </a:p>
          <a:p>
            <a:pPr lvl="0"/>
            <a:r>
              <a:rPr lang="cs-CZ" sz="1800" dirty="0" smtClean="0"/>
              <a:t>ověřit </a:t>
            </a:r>
            <a:r>
              <a:rPr lang="cs-CZ" sz="1800" dirty="0"/>
              <a:t>přenositelnost specializovaných stereotypů, atributů a dokumentace v TOGAMEFF.</a:t>
            </a:r>
            <a:endParaRPr lang="cs-CZ" sz="1200" dirty="0"/>
          </a:p>
          <a:p>
            <a:pPr lvl="0"/>
            <a:r>
              <a:rPr lang="cs-CZ" sz="1800" dirty="0"/>
              <a:t>doplnit postupy (návody) na modelování ve specializovaných případech:</a:t>
            </a:r>
            <a:endParaRPr lang="cs-CZ" sz="1400" dirty="0"/>
          </a:p>
          <a:p>
            <a:pPr lvl="1"/>
            <a:r>
              <a:rPr lang="cs-CZ" sz="1600" dirty="0"/>
              <a:t>architektonická vize</a:t>
            </a:r>
            <a:endParaRPr lang="cs-CZ" sz="1200" dirty="0"/>
          </a:p>
          <a:p>
            <a:pPr lvl="1"/>
            <a:r>
              <a:rPr lang="cs-CZ" sz="1600" dirty="0"/>
              <a:t>architektura projektu</a:t>
            </a:r>
            <a:endParaRPr lang="cs-CZ" sz="1200" dirty="0"/>
          </a:p>
          <a:p>
            <a:pPr lvl="1"/>
            <a:r>
              <a:rPr lang="cs-CZ" sz="1600" dirty="0"/>
              <a:t>žádost na OHA</a:t>
            </a:r>
            <a:endParaRPr lang="cs-CZ" sz="1200" dirty="0"/>
          </a:p>
          <a:p>
            <a:pPr lvl="1"/>
            <a:r>
              <a:rPr lang="cs-CZ" sz="1600" dirty="0"/>
              <a:t>IK OVS</a:t>
            </a:r>
            <a:endParaRPr lang="cs-CZ" sz="1200" dirty="0"/>
          </a:p>
          <a:p>
            <a:pPr lvl="1"/>
            <a:r>
              <a:rPr lang="cs-CZ" sz="1600" dirty="0"/>
              <a:t>roční aktualizace architektury a IK OVS (pro budget)</a:t>
            </a:r>
            <a:endParaRPr lang="cs-CZ" sz="1200" dirty="0"/>
          </a:p>
          <a:p>
            <a:r>
              <a:rPr lang="cs-CZ" sz="1800" dirty="0"/>
              <a:t>doplnit povinné/doporučené techniky jako správy principů, správa </a:t>
            </a:r>
            <a:r>
              <a:rPr lang="en-GB" sz="1800" dirty="0"/>
              <a:t>building</a:t>
            </a:r>
            <a:r>
              <a:rPr lang="cs-CZ" sz="1800" dirty="0"/>
              <a:t> </a:t>
            </a:r>
            <a:r>
              <a:rPr lang="cs-CZ" sz="1800" dirty="0" smtClean="0"/>
              <a:t>bloků.</a:t>
            </a:r>
            <a:r>
              <a:rPr lang="cs-CZ" sz="1200" dirty="0" smtClean="0"/>
              <a:t> </a:t>
            </a:r>
          </a:p>
          <a:p>
            <a:r>
              <a:rPr lang="cs-CZ" sz="1800" dirty="0"/>
              <a:t>doplnit dohodnuté zkratky prvků (GŘC&amp;GFŘ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doplňovat osvědčené pohledy (katalogy, matice a diagramy)</a:t>
            </a:r>
            <a:r>
              <a:rPr lang="cs-CZ" sz="1200" dirty="0"/>
              <a:t>.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3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0723" name="Zástupný symbol pro obsah 2"/>
          <p:cNvSpPr>
            <a:spLocks noGrp="1"/>
          </p:cNvSpPr>
          <p:nvPr>
            <p:ph idx="4294967295"/>
          </p:nvPr>
        </p:nvSpPr>
        <p:spPr>
          <a:xfrm>
            <a:off x="1394460" y="2644140"/>
            <a:ext cx="7079615" cy="337089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dirty="0" smtClean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 smtClean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i="1" dirty="0" smtClean="0">
                <a:ea typeface="ＭＳ Ｐゴシック" panose="020B0600070205080204" pitchFamily="34" charset="-128"/>
              </a:rPr>
              <a:t>	Děkujeme za pozornost…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i="1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cs-CZ" altLang="cs-CZ" dirty="0" smtClean="0">
                <a:ea typeface="ＭＳ Ｐゴシック" panose="020B0600070205080204" pitchFamily="34" charset="-128"/>
              </a:rPr>
              <a:t>oha@mvcr.cz			tým OHA</a:t>
            </a:r>
            <a:r>
              <a:rPr lang="cs-CZ" altLang="cs-CZ" i="1" dirty="0" smtClean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88" y="-456088"/>
            <a:ext cx="6750755" cy="47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883602"/>
          </a:xfrm>
        </p:spPr>
        <p:txBody>
          <a:bodyPr>
            <a:normAutofit fontScale="90000"/>
          </a:bodyPr>
          <a:lstStyle/>
          <a:p>
            <a:r>
              <a:rPr lang="cs-CZ" dirty="0"/>
              <a:t>Čtyřvrstvá architektura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IS </a:t>
            </a:r>
            <a:r>
              <a:rPr lang="cs-CZ" dirty="0"/>
              <a:t>veřejné správy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06" y="1339659"/>
            <a:ext cx="7432542" cy="5059374"/>
          </a:xfrm>
          <a:prstGeom prst="rect">
            <a:avLst/>
          </a:prstGeom>
        </p:spPr>
      </p:pic>
      <p:sp>
        <p:nvSpPr>
          <p:cNvPr id="5" name="Freeform 4"/>
          <p:cNvSpPr>
            <a:spLocks noChangeAspect="1"/>
          </p:cNvSpPr>
          <p:nvPr/>
        </p:nvSpPr>
        <p:spPr>
          <a:xfrm>
            <a:off x="939110" y="2365495"/>
            <a:ext cx="2573432" cy="3993656"/>
          </a:xfrm>
          <a:custGeom>
            <a:avLst/>
            <a:gdLst>
              <a:gd name="connsiteX0" fmla="*/ 2084934 w 2202756"/>
              <a:gd name="connsiteY0" fmla="*/ 35859 h 3434763"/>
              <a:gd name="connsiteX1" fmla="*/ 2202756 w 2202756"/>
              <a:gd name="connsiteY1" fmla="*/ 3137647 h 3434763"/>
              <a:gd name="connsiteX2" fmla="*/ 1639260 w 2202756"/>
              <a:gd name="connsiteY2" fmla="*/ 3137647 h 3434763"/>
              <a:gd name="connsiteX3" fmla="*/ 1639260 w 2202756"/>
              <a:gd name="connsiteY3" fmla="*/ 3434763 h 3434763"/>
              <a:gd name="connsiteX4" fmla="*/ 0 w 2202756"/>
              <a:gd name="connsiteY4" fmla="*/ 3434763 h 3434763"/>
              <a:gd name="connsiteX5" fmla="*/ 0 w 2202756"/>
              <a:gd name="connsiteY5" fmla="*/ 35859 h 3434763"/>
              <a:gd name="connsiteX6" fmla="*/ 0 w 2202756"/>
              <a:gd name="connsiteY6" fmla="*/ 0 h 3434763"/>
              <a:gd name="connsiteX7" fmla="*/ 2195072 w 2202756"/>
              <a:gd name="connsiteY7" fmla="*/ 0 h 3434763"/>
              <a:gd name="connsiteX8" fmla="*/ 2084934 w 2202756"/>
              <a:gd name="connsiteY8" fmla="*/ 35859 h 3434763"/>
              <a:gd name="connsiteX0" fmla="*/ 2187388 w 2202756"/>
              <a:gd name="connsiteY0" fmla="*/ 151120 h 3434763"/>
              <a:gd name="connsiteX1" fmla="*/ 2202756 w 2202756"/>
              <a:gd name="connsiteY1" fmla="*/ 3137647 h 3434763"/>
              <a:gd name="connsiteX2" fmla="*/ 1639260 w 2202756"/>
              <a:gd name="connsiteY2" fmla="*/ 3137647 h 3434763"/>
              <a:gd name="connsiteX3" fmla="*/ 1639260 w 2202756"/>
              <a:gd name="connsiteY3" fmla="*/ 3434763 h 3434763"/>
              <a:gd name="connsiteX4" fmla="*/ 0 w 2202756"/>
              <a:gd name="connsiteY4" fmla="*/ 3434763 h 3434763"/>
              <a:gd name="connsiteX5" fmla="*/ 0 w 2202756"/>
              <a:gd name="connsiteY5" fmla="*/ 35859 h 3434763"/>
              <a:gd name="connsiteX6" fmla="*/ 0 w 2202756"/>
              <a:gd name="connsiteY6" fmla="*/ 0 h 3434763"/>
              <a:gd name="connsiteX7" fmla="*/ 2195072 w 2202756"/>
              <a:gd name="connsiteY7" fmla="*/ 0 h 3434763"/>
              <a:gd name="connsiteX8" fmla="*/ 2187388 w 2202756"/>
              <a:gd name="connsiteY8" fmla="*/ 151120 h 3434763"/>
              <a:gd name="connsiteX0" fmla="*/ 2172020 w 2202756"/>
              <a:gd name="connsiteY0" fmla="*/ 163927 h 3434763"/>
              <a:gd name="connsiteX1" fmla="*/ 2202756 w 2202756"/>
              <a:gd name="connsiteY1" fmla="*/ 3137647 h 3434763"/>
              <a:gd name="connsiteX2" fmla="*/ 1639260 w 2202756"/>
              <a:gd name="connsiteY2" fmla="*/ 3137647 h 3434763"/>
              <a:gd name="connsiteX3" fmla="*/ 1639260 w 2202756"/>
              <a:gd name="connsiteY3" fmla="*/ 3434763 h 3434763"/>
              <a:gd name="connsiteX4" fmla="*/ 0 w 2202756"/>
              <a:gd name="connsiteY4" fmla="*/ 3434763 h 3434763"/>
              <a:gd name="connsiteX5" fmla="*/ 0 w 2202756"/>
              <a:gd name="connsiteY5" fmla="*/ 35859 h 3434763"/>
              <a:gd name="connsiteX6" fmla="*/ 0 w 2202756"/>
              <a:gd name="connsiteY6" fmla="*/ 0 h 3434763"/>
              <a:gd name="connsiteX7" fmla="*/ 2195072 w 2202756"/>
              <a:gd name="connsiteY7" fmla="*/ 0 h 3434763"/>
              <a:gd name="connsiteX8" fmla="*/ 2172020 w 2202756"/>
              <a:gd name="connsiteY8" fmla="*/ 163927 h 3434763"/>
              <a:gd name="connsiteX0" fmla="*/ 2172020 w 2202756"/>
              <a:gd name="connsiteY0" fmla="*/ 163927 h 3434763"/>
              <a:gd name="connsiteX1" fmla="*/ 2202756 w 2202756"/>
              <a:gd name="connsiteY1" fmla="*/ 3137647 h 3434763"/>
              <a:gd name="connsiteX2" fmla="*/ 1639260 w 2202756"/>
              <a:gd name="connsiteY2" fmla="*/ 3137647 h 3434763"/>
              <a:gd name="connsiteX3" fmla="*/ 1639260 w 2202756"/>
              <a:gd name="connsiteY3" fmla="*/ 3434763 h 3434763"/>
              <a:gd name="connsiteX4" fmla="*/ 0 w 2202756"/>
              <a:gd name="connsiteY4" fmla="*/ 3434763 h 3434763"/>
              <a:gd name="connsiteX5" fmla="*/ 0 w 2202756"/>
              <a:gd name="connsiteY5" fmla="*/ 35859 h 3434763"/>
              <a:gd name="connsiteX6" fmla="*/ 0 w 2202756"/>
              <a:gd name="connsiteY6" fmla="*/ 0 h 3434763"/>
              <a:gd name="connsiteX7" fmla="*/ 2195072 w 2202756"/>
              <a:gd name="connsiteY7" fmla="*/ 0 h 3434763"/>
              <a:gd name="connsiteX8" fmla="*/ 2172020 w 2202756"/>
              <a:gd name="connsiteY8" fmla="*/ 163927 h 3434763"/>
              <a:gd name="connsiteX0" fmla="*/ 2195072 w 2202756"/>
              <a:gd name="connsiteY0" fmla="*/ 0 h 3434763"/>
              <a:gd name="connsiteX1" fmla="*/ 2202756 w 2202756"/>
              <a:gd name="connsiteY1" fmla="*/ 3137647 h 3434763"/>
              <a:gd name="connsiteX2" fmla="*/ 1639260 w 2202756"/>
              <a:gd name="connsiteY2" fmla="*/ 3137647 h 3434763"/>
              <a:gd name="connsiteX3" fmla="*/ 1639260 w 2202756"/>
              <a:gd name="connsiteY3" fmla="*/ 3434763 h 3434763"/>
              <a:gd name="connsiteX4" fmla="*/ 0 w 2202756"/>
              <a:gd name="connsiteY4" fmla="*/ 3434763 h 3434763"/>
              <a:gd name="connsiteX5" fmla="*/ 0 w 2202756"/>
              <a:gd name="connsiteY5" fmla="*/ 35859 h 3434763"/>
              <a:gd name="connsiteX6" fmla="*/ 0 w 2202756"/>
              <a:gd name="connsiteY6" fmla="*/ 0 h 3434763"/>
              <a:gd name="connsiteX7" fmla="*/ 2195072 w 2202756"/>
              <a:gd name="connsiteY7" fmla="*/ 0 h 3434763"/>
              <a:gd name="connsiteX0" fmla="*/ 2213001 w 2213290"/>
              <a:gd name="connsiteY0" fmla="*/ 0 h 3434763"/>
              <a:gd name="connsiteX1" fmla="*/ 2202756 w 2213290"/>
              <a:gd name="connsiteY1" fmla="*/ 3137647 h 3434763"/>
              <a:gd name="connsiteX2" fmla="*/ 1639260 w 2213290"/>
              <a:gd name="connsiteY2" fmla="*/ 3137647 h 3434763"/>
              <a:gd name="connsiteX3" fmla="*/ 1639260 w 2213290"/>
              <a:gd name="connsiteY3" fmla="*/ 3434763 h 3434763"/>
              <a:gd name="connsiteX4" fmla="*/ 0 w 2213290"/>
              <a:gd name="connsiteY4" fmla="*/ 3434763 h 3434763"/>
              <a:gd name="connsiteX5" fmla="*/ 0 w 2213290"/>
              <a:gd name="connsiteY5" fmla="*/ 35859 h 3434763"/>
              <a:gd name="connsiteX6" fmla="*/ 0 w 2213290"/>
              <a:gd name="connsiteY6" fmla="*/ 0 h 3434763"/>
              <a:gd name="connsiteX7" fmla="*/ 2213001 w 2213290"/>
              <a:gd name="connsiteY7" fmla="*/ 0 h 343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90" h="3434763">
                <a:moveTo>
                  <a:pt x="2213001" y="0"/>
                </a:moveTo>
                <a:cubicBezTo>
                  <a:pt x="2215562" y="1045882"/>
                  <a:pt x="2200195" y="2091765"/>
                  <a:pt x="2202756" y="3137647"/>
                </a:cubicBezTo>
                <a:lnTo>
                  <a:pt x="1639260" y="3137647"/>
                </a:lnTo>
                <a:lnTo>
                  <a:pt x="1639260" y="3434763"/>
                </a:lnTo>
                <a:lnTo>
                  <a:pt x="0" y="3434763"/>
                </a:lnTo>
                <a:lnTo>
                  <a:pt x="0" y="35859"/>
                </a:lnTo>
                <a:lnTo>
                  <a:pt x="0" y="0"/>
                </a:lnTo>
                <a:lnTo>
                  <a:pt x="221300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72"/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919195" y="2339026"/>
            <a:ext cx="41229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90" b="1" dirty="0">
                <a:solidFill>
                  <a:srgbClr val="FF0000"/>
                </a:solidFill>
              </a:rPr>
              <a:t>ISVS</a:t>
            </a:r>
            <a:endParaRPr lang="en-GB" sz="99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9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829312" cy="1143000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Dekompozice agendy a agendového </a:t>
            </a:r>
            <a:r>
              <a:rPr lang="cs-CZ" sz="2800" b="1" dirty="0"/>
              <a:t>ISVS do čtyřvrstvé </a:t>
            </a:r>
            <a:r>
              <a:rPr lang="cs-CZ" sz="2800" b="1" dirty="0" smtClean="0"/>
              <a:t>architektury</a:t>
            </a:r>
            <a:endParaRPr lang="cs-C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196752"/>
            <a:ext cx="5256584" cy="4608512"/>
          </a:xfrm>
          <a:noFill/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cs-CZ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Podporované agendy/služby veřejné správy</a:t>
            </a:r>
          </a:p>
          <a:p>
            <a:pPr lvl="1"/>
            <a:r>
              <a:rPr lang="cs-CZ" sz="1200" dirty="0">
                <a:solidFill>
                  <a:srgbClr val="FF0000"/>
                </a:solidFill>
              </a:rPr>
              <a:t>Centrální nebo lokální procesy</a:t>
            </a:r>
          </a:p>
          <a:p>
            <a:pPr lvl="1"/>
            <a:r>
              <a:rPr lang="cs-CZ" sz="1200" dirty="0">
                <a:solidFill>
                  <a:srgbClr val="FF0000"/>
                </a:solidFill>
              </a:rPr>
              <a:t>Vlastní nebo sdílené služby</a:t>
            </a:r>
          </a:p>
          <a:p>
            <a:pPr lvl="1"/>
            <a:r>
              <a:rPr lang="cs-CZ" sz="1200" dirty="0"/>
              <a:t>Speciální nebo </a:t>
            </a:r>
            <a:r>
              <a:rPr lang="cs-CZ" sz="1200" dirty="0">
                <a:solidFill>
                  <a:srgbClr val="FF0000"/>
                </a:solidFill>
              </a:rPr>
              <a:t>univerzální obslužné kanály</a:t>
            </a:r>
          </a:p>
          <a:p>
            <a:pPr lvl="1"/>
            <a:r>
              <a:rPr lang="cs-CZ" sz="1200" dirty="0"/>
              <a:t>Asistované nebo on-line služby</a:t>
            </a:r>
          </a:p>
          <a:p>
            <a:pPr lvl="1"/>
            <a:r>
              <a:rPr lang="cs-CZ" sz="1200" dirty="0"/>
              <a:t>Sdílené údaje: </a:t>
            </a:r>
            <a:r>
              <a:rPr lang="cs-CZ" sz="1200" dirty="0">
                <a:solidFill>
                  <a:srgbClr val="FF0000"/>
                </a:solidFill>
              </a:rPr>
              <a:t>Propojený a Veřejný datový fond (PPDF a VDF</a:t>
            </a:r>
            <a:r>
              <a:rPr lang="cs-CZ" sz="1200" dirty="0"/>
              <a:t>)</a:t>
            </a:r>
          </a:p>
          <a:p>
            <a:pPr marL="385763" indent="-385763">
              <a:spcBef>
                <a:spcPts val="135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</a:t>
            </a:r>
          </a:p>
          <a:p>
            <a:pPr lvl="1"/>
            <a:r>
              <a:rPr lang="cs-CZ" sz="1200" dirty="0">
                <a:solidFill>
                  <a:srgbClr val="FF0000"/>
                </a:solidFill>
              </a:rPr>
              <a:t>Logicky centralizované / distribuované</a:t>
            </a:r>
          </a:p>
          <a:p>
            <a:pPr lvl="1"/>
            <a:r>
              <a:rPr lang="cs-CZ" sz="1200" dirty="0"/>
              <a:t>Vyvinuté na zakázku / </a:t>
            </a:r>
            <a:r>
              <a:rPr lang="cs-CZ" sz="1200" dirty="0" err="1"/>
              <a:t>Off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Shelf</a:t>
            </a:r>
            <a:endParaRPr lang="cs-CZ" sz="1200" dirty="0"/>
          </a:p>
          <a:p>
            <a:pPr lvl="1"/>
            <a:r>
              <a:rPr lang="cs-CZ" sz="1200" dirty="0">
                <a:solidFill>
                  <a:srgbClr val="FF0000"/>
                </a:solidFill>
              </a:rPr>
              <a:t>On Premise / </a:t>
            </a:r>
            <a:r>
              <a:rPr lang="cs-CZ" sz="1200" dirty="0" err="1">
                <a:solidFill>
                  <a:srgbClr val="FF0000"/>
                </a:solidFill>
              </a:rPr>
              <a:t>Cloud</a:t>
            </a:r>
            <a:endParaRPr lang="cs-CZ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cs-CZ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lvl="1"/>
            <a:r>
              <a:rPr lang="cs-CZ" sz="1200" dirty="0"/>
              <a:t>Referenční, autoritativní a vlastní </a:t>
            </a:r>
            <a:r>
              <a:rPr lang="cs-CZ" sz="1200" dirty="0" smtClean="0"/>
              <a:t>údaje</a:t>
            </a:r>
          </a:p>
          <a:p>
            <a:pPr lvl="1"/>
            <a:r>
              <a:rPr lang="cs-CZ" sz="1200" dirty="0" smtClean="0"/>
              <a:t>Kmenová, transakční, analytická, MIME, </a:t>
            </a:r>
            <a:r>
              <a:rPr lang="cs-CZ" sz="1200" dirty="0" err="1" smtClean="0"/>
              <a:t>Geo</a:t>
            </a:r>
            <a:r>
              <a:rPr lang="cs-CZ" sz="1200" dirty="0" smtClean="0"/>
              <a:t>, </a:t>
            </a:r>
            <a:r>
              <a:rPr lang="cs-CZ" sz="1200" dirty="0" err="1" smtClean="0"/>
              <a:t>customizační</a:t>
            </a:r>
            <a:r>
              <a:rPr lang="cs-CZ" sz="1200" dirty="0" smtClean="0"/>
              <a:t>, …</a:t>
            </a:r>
            <a:endParaRPr lang="cs-CZ" sz="1200" dirty="0"/>
          </a:p>
          <a:p>
            <a:pPr marL="385763" indent="-385763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Platformy</a:t>
            </a:r>
          </a:p>
          <a:p>
            <a:pPr lvl="1"/>
            <a:r>
              <a:rPr lang="cs-CZ" sz="1200" dirty="0"/>
              <a:t>Platformy (Databáze, Aplikační servery apod.)</a:t>
            </a:r>
          </a:p>
          <a:p>
            <a:pPr lvl="2"/>
            <a:r>
              <a:rPr lang="cs-CZ" sz="1100" dirty="0" smtClean="0">
                <a:solidFill>
                  <a:srgbClr val="FF0000"/>
                </a:solidFill>
              </a:rPr>
              <a:t>Komerční / Open-Source</a:t>
            </a:r>
          </a:p>
          <a:p>
            <a:pPr lvl="2"/>
            <a:r>
              <a:rPr lang="cs-CZ" sz="1100" dirty="0" smtClean="0">
                <a:solidFill>
                  <a:srgbClr val="FF0000"/>
                </a:solidFill>
              </a:rPr>
              <a:t>On </a:t>
            </a:r>
            <a:r>
              <a:rPr lang="cs-CZ" sz="1100" dirty="0">
                <a:solidFill>
                  <a:srgbClr val="FF0000"/>
                </a:solidFill>
              </a:rPr>
              <a:t>Premise / Cloud</a:t>
            </a:r>
          </a:p>
          <a:p>
            <a:pPr lvl="1"/>
            <a:r>
              <a:rPr lang="cs-CZ" sz="1200" dirty="0"/>
              <a:t>Výpočetní výkon a datové úložiště</a:t>
            </a:r>
          </a:p>
          <a:p>
            <a:pPr lvl="2"/>
            <a:r>
              <a:rPr lang="cs-CZ" sz="1100" dirty="0">
                <a:solidFill>
                  <a:srgbClr val="FF0000"/>
                </a:solidFill>
              </a:rPr>
              <a:t>On premise / </a:t>
            </a:r>
            <a:r>
              <a:rPr lang="cs-CZ" sz="1100" dirty="0" err="1">
                <a:solidFill>
                  <a:srgbClr val="FF0000"/>
                </a:solidFill>
              </a:rPr>
              <a:t>Cloud</a:t>
            </a:r>
            <a:endParaRPr lang="cs-CZ" sz="1100" dirty="0">
              <a:solidFill>
                <a:srgbClr val="FF000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cs-CZ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Infrastruktura</a:t>
            </a:r>
          </a:p>
          <a:p>
            <a:pPr lvl="1"/>
            <a:r>
              <a:rPr lang="cs-CZ" sz="1200" dirty="0"/>
              <a:t>Datové centrum a síť </a:t>
            </a:r>
            <a:r>
              <a:rPr lang="cs-CZ" sz="1200" dirty="0">
                <a:solidFill>
                  <a:srgbClr val="FF0000"/>
                </a:solidFill>
              </a:rPr>
              <a:t>(</a:t>
            </a:r>
            <a:r>
              <a:rPr lang="cs-CZ" sz="1200" dirty="0" smtClean="0">
                <a:solidFill>
                  <a:srgbClr val="FF0000"/>
                </a:solidFill>
              </a:rPr>
              <a:t>NDC, CMS </a:t>
            </a:r>
            <a:r>
              <a:rPr lang="cs-CZ" sz="1200" dirty="0">
                <a:solidFill>
                  <a:srgbClr val="FF0000"/>
                </a:solidFill>
              </a:rPr>
              <a:t>a KIVS</a:t>
            </a:r>
            <a:r>
              <a:rPr lang="cs-CZ" sz="1200" dirty="0"/>
              <a:t>, komerční DC a Internet)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3" y="1484784"/>
            <a:ext cx="3182742" cy="4824536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4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Enterprise Architecture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4903" y="1612237"/>
            <a:ext cx="5230041" cy="253668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Enterprise </a:t>
            </a:r>
            <a:r>
              <a:rPr lang="cs-CZ" sz="1800" dirty="0" err="1" smtClean="0"/>
              <a:t>architecture</a:t>
            </a:r>
            <a:r>
              <a:rPr lang="cs-CZ" sz="1800" dirty="0" smtClean="0"/>
              <a:t> (architektura úřadu)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jako manažerská metoda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je prostředkem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pokorného a celostního poznávání organizace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na podporu rozhodování,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zejména při plánování strategických změn,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>
                <a:solidFill>
                  <a:srgbClr val="00B0F0"/>
                </a:solidFill>
              </a:rPr>
              <a:t>(ale i pro řízení zodpovědnosti, výkonnosti a kvality).</a:t>
            </a:r>
          </a:p>
        </p:txBody>
      </p:sp>
      <p:pic>
        <p:nvPicPr>
          <p:cNvPr id="10" name="Picture 9" descr="http://static.panoramio.com/photos/original/37369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3301"/>
          <a:stretch/>
        </p:blipFill>
        <p:spPr bwMode="auto">
          <a:xfrm>
            <a:off x="5091289" y="1612237"/>
            <a:ext cx="3941282" cy="453650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394904" y="4387002"/>
            <a:ext cx="4696385" cy="20904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/>
              <a:t>Architektura úřadu představuje </a:t>
            </a:r>
            <a:r>
              <a:rPr lang="cs-CZ" sz="1800" dirty="0" smtClean="0">
                <a:solidFill>
                  <a:srgbClr val="00B0F0"/>
                </a:solidFill>
              </a:rPr>
              <a:t>popis</a:t>
            </a:r>
            <a:r>
              <a:rPr lang="cs-CZ" sz="18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struktury </a:t>
            </a:r>
            <a:r>
              <a:rPr lang="cs-CZ" sz="1800" dirty="0"/>
              <a:t>a chování úřadu </a:t>
            </a:r>
            <a:r>
              <a:rPr lang="cs-CZ" sz="1800" dirty="0">
                <a:solidFill>
                  <a:srgbClr val="00B0F0"/>
                </a:solidFill>
              </a:rPr>
              <a:t>(kdo jsme</a:t>
            </a:r>
            <a:r>
              <a:rPr lang="cs-CZ" sz="1800" dirty="0" smtClean="0">
                <a:solidFill>
                  <a:srgbClr val="00B0F0"/>
                </a:solidFill>
              </a:rPr>
              <a:t>)</a:t>
            </a:r>
            <a:r>
              <a:rPr lang="cs-CZ" sz="1800" dirty="0" smtClean="0"/>
              <a:t>,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plánovaných změn </a:t>
            </a:r>
            <a:r>
              <a:rPr lang="cs-CZ" sz="1800" dirty="0" smtClean="0">
                <a:solidFill>
                  <a:srgbClr val="00B0F0"/>
                </a:solidFill>
              </a:rPr>
              <a:t>(odkud a kam jdeme)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1800" dirty="0" smtClean="0"/>
              <a:t>a jejich informační podpory </a:t>
            </a:r>
            <a:r>
              <a:rPr lang="cs-CZ" sz="1800" dirty="0" smtClean="0">
                <a:solidFill>
                  <a:srgbClr val="00B0F0"/>
                </a:solidFill>
              </a:rPr>
              <a:t>(k </a:t>
            </a:r>
            <a:r>
              <a:rPr lang="cs-CZ" sz="1800" dirty="0">
                <a:solidFill>
                  <a:srgbClr val="00B0F0"/>
                </a:solidFill>
              </a:rPr>
              <a:t>čemu </a:t>
            </a:r>
            <a:r>
              <a:rPr lang="cs-CZ" sz="1800" dirty="0" smtClean="0">
                <a:solidFill>
                  <a:srgbClr val="00B0F0"/>
                </a:solidFill>
              </a:rPr>
              <a:t>nám je a má být ICT)</a:t>
            </a:r>
            <a:r>
              <a:rPr lang="cs-CZ" sz="1800" dirty="0" smtClean="0"/>
              <a:t>.</a:t>
            </a:r>
            <a:endParaRPr lang="en-GB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4904" y="4139198"/>
            <a:ext cx="4944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1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architektury NAP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Architektura veřejné správy</a:t>
            </a:r>
            <a:r>
              <a:rPr lang="cs-CZ" dirty="0"/>
              <a:t> jako socio-ekonomicko-technického systému je souborem prvků, které tvoří strukturu systému, jejich vzájemných vazeb, jejich chování (fungování) a principů a pravidel jejich vzniku a vývoje v průběhu času</a:t>
            </a:r>
            <a:r>
              <a:rPr lang="cs-CZ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Národní architektura VS ČR</a:t>
            </a:r>
            <a:r>
              <a:rPr lang="cs-CZ" dirty="0"/>
              <a:t> (NA) je souhrn architektur a popisů architektury všech jednotlivých úřadů veřejné správy, včetně všech centrálních sdílených prvků eGovernmentu</a:t>
            </a:r>
            <a:r>
              <a:rPr lang="cs-CZ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Národní architektonický plán</a:t>
            </a:r>
            <a:r>
              <a:rPr lang="cs-CZ" dirty="0"/>
              <a:t> (NAP) bude tvořit popis současného stavu jednotlivých úřadů veřejné správy a centrálních prvků eGovernmentu, popis návrhů jejich cílového stavu, z nich plynoucí </a:t>
            </a:r>
            <a:r>
              <a:rPr lang="cs-CZ" dirty="0" smtClean="0"/>
              <a:t>rozsah </a:t>
            </a:r>
            <a:r>
              <a:rPr lang="cs-CZ" dirty="0"/>
              <a:t>očekávaných změn a plán, jak budou tyto změny realizovány.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1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Architektonický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Národní architektonický rámec</a:t>
            </a:r>
            <a:r>
              <a:rPr lang="cs-CZ" dirty="0"/>
              <a:t> (NAR), jako </a:t>
            </a:r>
            <a:r>
              <a:rPr lang="cs-CZ" b="1" dirty="0"/>
              <a:t>metodický a myšlenkový rámec</a:t>
            </a:r>
            <a:r>
              <a:rPr lang="cs-CZ" dirty="0"/>
              <a:t> pro jednotný a koordinovaný popis Národní architektury VS ČR, obsahuje návody, postupy, předlohy a vzory tvorby, údržby a užití popisu </a:t>
            </a:r>
            <a:r>
              <a:rPr lang="cs-CZ" dirty="0" smtClean="0"/>
              <a:t>architektury: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lvl="0"/>
            <a:r>
              <a:rPr lang="cs-CZ" b="1" dirty="0"/>
              <a:t>Popis architektury</a:t>
            </a:r>
            <a:r>
              <a:rPr lang="cs-CZ" dirty="0"/>
              <a:t>: jak zachytit jednotlivé obrazy architektury podle potřeb zájmových skupin</a:t>
            </a:r>
          </a:p>
          <a:p>
            <a:pPr lvl="0"/>
            <a:r>
              <a:rPr lang="cs-CZ" b="1" dirty="0"/>
              <a:t>Metodu tvorby architektury</a:t>
            </a:r>
            <a:r>
              <a:rPr lang="cs-CZ" dirty="0"/>
              <a:t>: cyklus tvorby architektury, rozděleného do fází, organizovaného podle domén, s rozdílnými výstupy.</a:t>
            </a:r>
          </a:p>
          <a:p>
            <a:r>
              <a:rPr lang="cs-CZ" b="1" dirty="0"/>
              <a:t>Organizaci architektonického týmu</a:t>
            </a:r>
            <a:r>
              <a:rPr lang="cs-CZ" dirty="0"/>
              <a:t>: jaká má být struktura týmu, jeho dovednosti, znalosti, způsob řízení a kontroly.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9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dokumentu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Kapitola 1 -  </a:t>
            </a:r>
            <a:r>
              <a:rPr lang="cs-CZ" dirty="0"/>
              <a:t>základní vysvětlení k dokumentu.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2 - Modelující úřady a jejich </a:t>
            </a:r>
            <a:r>
              <a:rPr lang="cs-CZ" dirty="0" smtClean="0"/>
              <a:t>architektury - </a:t>
            </a:r>
            <a:r>
              <a:rPr lang="cs-CZ" dirty="0"/>
              <a:t>kdo modeluje.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3 - Struktura modelovaných architektur </a:t>
            </a:r>
            <a:r>
              <a:rPr lang="cs-CZ" dirty="0" smtClean="0"/>
              <a:t>- </a:t>
            </a:r>
            <a:r>
              <a:rPr lang="cs-CZ" dirty="0"/>
              <a:t>co se modeluje.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4 - Proces tvorby architektur - </a:t>
            </a:r>
            <a:r>
              <a:rPr lang="cs-CZ" dirty="0" smtClean="0"/>
              <a:t>jak </a:t>
            </a:r>
            <a:r>
              <a:rPr lang="cs-CZ" dirty="0"/>
              <a:t>se architektura řídí.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5 - Rámec obsahu a výstupů architektur - </a:t>
            </a:r>
            <a:r>
              <a:rPr lang="cs-CZ" dirty="0" smtClean="0"/>
              <a:t>jakým jazykem a jaké výstupy </a:t>
            </a:r>
            <a:r>
              <a:rPr lang="cs-CZ" dirty="0"/>
              <a:t>se </a:t>
            </a:r>
            <a:r>
              <a:rPr lang="cs-CZ" dirty="0" smtClean="0"/>
              <a:t>modelují. 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6 - Referenční modely a klasifikační rámce </a:t>
            </a:r>
            <a:r>
              <a:rPr lang="cs-CZ" dirty="0" smtClean="0"/>
              <a:t>- </a:t>
            </a:r>
            <a:r>
              <a:rPr lang="cs-CZ" dirty="0"/>
              <a:t>co jsou a jak se užívají </a:t>
            </a:r>
            <a:r>
              <a:rPr lang="cs-CZ" dirty="0" smtClean="0"/>
              <a:t>sdílené referenční </a:t>
            </a:r>
            <a:r>
              <a:rPr lang="cs-CZ" dirty="0"/>
              <a:t>modely.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7 - Pokyny a techniky pro tvorbu architektury </a:t>
            </a:r>
            <a:r>
              <a:rPr lang="cs-CZ" dirty="0" smtClean="0"/>
              <a:t>- </a:t>
            </a:r>
            <a:r>
              <a:rPr lang="cs-CZ" dirty="0"/>
              <a:t>jak si upravit a usnadnit tvorbu architektury.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8 - Architektonické dovednosti, útvary a orgány - </a:t>
            </a:r>
            <a:r>
              <a:rPr lang="cs-CZ" dirty="0" smtClean="0"/>
              <a:t>nezbytné </a:t>
            </a:r>
            <a:r>
              <a:rPr lang="cs-CZ" dirty="0"/>
              <a:t>předpoklady (zdroje) pro management a governance architektury.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Kapitola </a:t>
            </a:r>
            <a:r>
              <a:rPr lang="cs-CZ" dirty="0"/>
              <a:t>9 - Architektonické úložiště a nástroj - </a:t>
            </a:r>
            <a:r>
              <a:rPr lang="cs-CZ" dirty="0" smtClean="0"/>
              <a:t>jaké </a:t>
            </a:r>
            <a:r>
              <a:rPr lang="cs-CZ" dirty="0"/>
              <a:t>jsou potřebné nástroje pro modelování.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rozsahu modelů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44" y="1556792"/>
            <a:ext cx="8472518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Každý </a:t>
            </a:r>
            <a:r>
              <a:rPr lang="cs-CZ" sz="2400" dirty="0"/>
              <a:t>úřad bude vytvářet až tři samostatné modely rozdílného rozsahu </a:t>
            </a:r>
            <a:r>
              <a:rPr lang="cs-CZ" sz="2400" dirty="0" smtClean="0"/>
              <a:t>z</a:t>
            </a:r>
            <a:r>
              <a:rPr lang="cs-CZ" sz="2400" dirty="0"/>
              <a:t> hlediska velikosti modelovaného </a:t>
            </a:r>
            <a:r>
              <a:rPr lang="cs-CZ" sz="2400" dirty="0" smtClean="0"/>
              <a:t>enterprise:</a:t>
            </a:r>
          </a:p>
          <a:p>
            <a:pPr lvl="1"/>
            <a:r>
              <a:rPr lang="cs-CZ" sz="2000" b="1" dirty="0"/>
              <a:t>VLST</a:t>
            </a:r>
            <a:r>
              <a:rPr lang="cs-CZ" sz="2000" dirty="0"/>
              <a:t> - Vlastní model architektury úřadu (</a:t>
            </a:r>
            <a:r>
              <a:rPr lang="cs-CZ" sz="2000" dirty="0" smtClean="0"/>
              <a:t>OVS)</a:t>
            </a:r>
            <a:endParaRPr lang="cs-CZ" sz="2000" dirty="0"/>
          </a:p>
          <a:p>
            <a:pPr lvl="1"/>
            <a:r>
              <a:rPr lang="cs-CZ" sz="2000" b="1" dirty="0"/>
              <a:t>SPOL</a:t>
            </a:r>
            <a:r>
              <a:rPr lang="cs-CZ" sz="2000" dirty="0"/>
              <a:t> - Společný model úřadu a všech jím kontrolovaných (a metodicky vedených) organizací</a:t>
            </a:r>
          </a:p>
          <a:p>
            <a:pPr lvl="1"/>
            <a:r>
              <a:rPr lang="cs-CZ" sz="2000" b="1" dirty="0"/>
              <a:t>ROZS</a:t>
            </a:r>
            <a:r>
              <a:rPr lang="cs-CZ" sz="2000" dirty="0"/>
              <a:t> – Rozšířený model </a:t>
            </a:r>
            <a:r>
              <a:rPr lang="cs-CZ" sz="2000" dirty="0" smtClean="0"/>
              <a:t>řadu s</a:t>
            </a:r>
            <a:r>
              <a:rPr lang="cs-CZ" sz="2000" dirty="0"/>
              <a:t> prvky od spolupracujících organizací, úřadů, kdekoli v systému veřejné správy (případně soukromé sféry)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14.10.2019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_sablona1_200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B00F75BED7484DA544575FBD77AFF7" ma:contentTypeVersion="0" ma:contentTypeDescription="Vytvoří nový dokument" ma:contentTypeScope="" ma:versionID="0e6006eccaeb898806405d7676632c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44be3388bd54d294bcf356313bfc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F2CD8C-1F57-4021-ADA7-82EA95C2094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C5B2BF-E6B0-4F2D-9A6E-BA8D5EE84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38329-CE3C-4AB2-8FA7-9F2784EE6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MV_sablona1_2007</Template>
  <TotalTime>2666</TotalTime>
  <Words>942</Words>
  <Application>Microsoft Office PowerPoint</Application>
  <PresentationFormat>Předvádění na obrazovce (4:3)</PresentationFormat>
  <Paragraphs>233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MS PGothic</vt:lpstr>
      <vt:lpstr>Arial</vt:lpstr>
      <vt:lpstr>Arial Unicode MS</vt:lpstr>
      <vt:lpstr>Calibri</vt:lpstr>
      <vt:lpstr>MV_sablona1_2007</vt:lpstr>
      <vt:lpstr>  Národní architektonický rámec  </vt:lpstr>
      <vt:lpstr>Informační koncepce  a následné dokumenty</vt:lpstr>
      <vt:lpstr>Čtyřvrstvá architektura  IS veřejné správy</vt:lpstr>
      <vt:lpstr>Dekompozice agendy a agendového ISVS do čtyřvrstvé architektury</vt:lpstr>
      <vt:lpstr>Enterprise Architecture</vt:lpstr>
      <vt:lpstr>Definice architektury NAP</vt:lpstr>
      <vt:lpstr>Architektonický rámec</vt:lpstr>
      <vt:lpstr>Struktura dokumentu</vt:lpstr>
      <vt:lpstr>Definice rozsahu modelů - 2</vt:lpstr>
      <vt:lpstr>Segmentace  Národní architektury VS ČR</vt:lpstr>
      <vt:lpstr>Vrstvy architektury</vt:lpstr>
      <vt:lpstr>Struktura domén obsahu Národní architektury VS ČR </vt:lpstr>
      <vt:lpstr>Základní metamodel domén NAR (vybrané prvky)</vt:lpstr>
      <vt:lpstr>Příklad metamodelu: BA</vt:lpstr>
      <vt:lpstr>Zjednodušený metamodel</vt:lpstr>
      <vt:lpstr>Aktuálně definovaná  hlavní hlediska NAP</vt:lpstr>
      <vt:lpstr>Klíčové typy diagramů</vt:lpstr>
      <vt:lpstr>Referenční model byznys architektury</vt:lpstr>
      <vt:lpstr>Referenční model aplikační architektury – vrstva III a IV</vt:lpstr>
      <vt:lpstr>Co ve skriptech ještě chybí</vt:lpstr>
      <vt:lpstr>Prezentace aplikace PowerPoint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Návaznost projektu na architekturu eGovernmentu z pohledu OHA</dc:title>
  <dc:creator>Tomáš Šedivec</dc:creator>
  <cp:lastModifiedBy>Pavel Hrabě</cp:lastModifiedBy>
  <cp:revision>123</cp:revision>
  <dcterms:created xsi:type="dcterms:W3CDTF">2016-11-24T12:36:26Z</dcterms:created>
  <dcterms:modified xsi:type="dcterms:W3CDTF">2019-10-14T06:54:23Z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0x01010090B00F75BED7484DA544575FBD77AFF7</vt:lpwstr>
  </property>
  <property fmtid="{D5CDD505-2E9C-101B-9397-08002B2CF9AE}" pid="3" name="IsMyDocuments">
    <vt:bool>true</vt:bool>
  </property>
</Properties>
</file>