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341" r:id="rId6"/>
    <p:sldId id="346" r:id="rId7"/>
    <p:sldId id="348" r:id="rId8"/>
    <p:sldId id="344" r:id="rId9"/>
    <p:sldId id="358" r:id="rId10"/>
    <p:sldId id="349" r:id="rId11"/>
    <p:sldId id="360" r:id="rId12"/>
    <p:sldId id="350" r:id="rId13"/>
    <p:sldId id="351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93"/>
    <a:srgbClr val="00A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42" autoAdjust="0"/>
  </p:normalViewPr>
  <p:slideViewPr>
    <p:cSldViewPr>
      <p:cViewPr varScale="1">
        <p:scale>
          <a:sx n="116" d="100"/>
          <a:sy n="116" d="100"/>
        </p:scale>
        <p:origin x="14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16E4B-5671-403B-B91E-16698A050570}" type="datetimeFigureOut">
              <a:rPr lang="cs-CZ" smtClean="0"/>
              <a:t>11.10.2019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80BF2-CA21-4D5B-9E8A-0EF4925B0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038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1428736"/>
            <a:ext cx="7772400" cy="1470025"/>
          </a:xfrm>
        </p:spPr>
        <p:txBody>
          <a:bodyPr/>
          <a:lstStyle>
            <a:lvl1pPr algn="l">
              <a:defRPr>
                <a:solidFill>
                  <a:srgbClr val="00A9E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44" y="3857628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42844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5720" y="1600200"/>
            <a:ext cx="8401080" cy="45259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5720" y="1285860"/>
            <a:ext cx="6191280" cy="484030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4357694"/>
            <a:ext cx="7772400" cy="1362075"/>
          </a:xfrm>
        </p:spPr>
        <p:txBody>
          <a:bodyPr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285749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15033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14282" y="214311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214282" y="6324591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32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7516EB83-090E-473B-B959-92A4B5275361}" type="datetimeFigureOut">
              <a:rPr lang="cs-CZ" smtClean="0"/>
              <a:pPr/>
              <a:t>11.10.2019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3294065" cy="1285884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cs-CZ" sz="2800" kern="1200" dirty="0" smtClean="0">
                <a:solidFill>
                  <a:srgbClr val="00A9E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14282" y="2500306"/>
            <a:ext cx="3251231" cy="36258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214282" y="6357958"/>
            <a:ext cx="2133600" cy="365125"/>
          </a:xfrm>
        </p:spPr>
        <p:txBody>
          <a:bodyPr/>
          <a:lstStyle/>
          <a:p>
            <a:fld id="{7516EB83-090E-473B-B959-92A4B5275361}" type="datetimeFigureOut">
              <a:rPr lang="cs-CZ" smtClean="0"/>
              <a:pPr/>
              <a:t>11.10.2019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velkybubli_CJ_1502_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1522"/>
            <a:ext cx="9144000" cy="685495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4282" y="15716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14282" y="63579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516EB83-090E-473B-B959-92A4B5275361}" type="datetimeFigureOut">
              <a:rPr lang="cs-CZ" smtClean="0"/>
              <a:pPr/>
              <a:t>11.10.2019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3F0DB-9040-4F31-8D2D-42639AAB2BE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cs-CZ" sz="3600" kern="1200" dirty="0">
          <a:solidFill>
            <a:srgbClr val="00A9E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archi.gov.cz/nap-dokument:architektura_a_sdilene_sluzby_verejne_spravy_cr#jednotny_identitni_prostor_verejne_spravy" TargetMode="External"/><Relationship Id="rId13" Type="http://schemas.openxmlformats.org/officeDocument/2006/relationships/hyperlink" Target="https://archi.gov.cz/nap-dokument:architektura_a_sdilene_sluzby_verejne_spravy_cr#sdilene_statisticke_analyticke_a_vykaznicke_systemy" TargetMode="External"/><Relationship Id="rId3" Type="http://schemas.openxmlformats.org/officeDocument/2006/relationships/hyperlink" Target="https://archi.gov.cz/nap-dokument:architektura_a_sdilene_sluzby_verejne_spravy_cr#elektronicka_identifikace_pro_klienty_verejne_spravy" TargetMode="External"/><Relationship Id="rId7" Type="http://schemas.openxmlformats.org/officeDocument/2006/relationships/hyperlink" Target="https://archi.gov.cz/nap-dokument:architektura_a_sdilene_sluzby_verejne_spravy_cr#elektronicke_ukony_a_dorucovani" TargetMode="External"/><Relationship Id="rId12" Type="http://schemas.openxmlformats.org/officeDocument/2006/relationships/hyperlink" Target="https://archi.gov.cz/nap-dokument:architektura_a_sdilene_sluzby_verejne_spravy_cr#sdilene_provozni_informacni_systemy" TargetMode="External"/><Relationship Id="rId2" Type="http://schemas.openxmlformats.org/officeDocument/2006/relationships/hyperlink" Target="https://archi.gov.cz/nap-dokument:architektura_a_sdilene_sluzby_verejne_spravy_cr#portal_obcana_a_portal_verejne_spravy" TargetMode="External"/><Relationship Id="rId16" Type="http://schemas.openxmlformats.org/officeDocument/2006/relationships/hyperlink" Target="https://archi.gov.cz/nap-dokument:architektura_a_sdilene_sluzby_verejne_spravy_cr#komunikacni_infrastruktura_verejne_sprav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chi.gov.cz/nap-dokument:architektura_a_sdilene_sluzby_verejne_spravy_cr#systemy_a_sluzby_spojene_s_pravnim_radem_a_legislativou" TargetMode="External"/><Relationship Id="rId11" Type="http://schemas.openxmlformats.org/officeDocument/2006/relationships/hyperlink" Target="https://archi.gov.cz/nap-dokument:architektura_a_sdilene_sluzby_verejne_spravy_cr#sdilene_agendove_is_pro_samostatnou_pusobnost_uzemnich_samosprav" TargetMode="External"/><Relationship Id="rId5" Type="http://schemas.openxmlformats.org/officeDocument/2006/relationships/hyperlink" Target="https://archi.gov.cz/nap-dokument:architektura_a_sdilene_sluzby_verejne_spravy_cr#system_spravy_dokumentu" TargetMode="External"/><Relationship Id="rId15" Type="http://schemas.openxmlformats.org/officeDocument/2006/relationships/hyperlink" Target="https://archi.gov.cz/nap-dokument:architektura_a_sdilene_sluzby_verejne_spravy_cr#narodni_datova_centra" TargetMode="External"/><Relationship Id="rId10" Type="http://schemas.openxmlformats.org/officeDocument/2006/relationships/hyperlink" Target="https://archi.gov.cz/nap-dokument:architektura_a_sdilene_sluzby_verejne_spravy_cr#sdilene_agendove_is_v_prenesene_pusobnosti" TargetMode="External"/><Relationship Id="rId4" Type="http://schemas.openxmlformats.org/officeDocument/2006/relationships/hyperlink" Target="https://archi.gov.cz/nap-dokument:architektura_a_sdilene_sluzby_verejne_spravy_cr#univerzalni_kontaktni_misto_verejne_spravy" TargetMode="External"/><Relationship Id="rId9" Type="http://schemas.openxmlformats.org/officeDocument/2006/relationships/hyperlink" Target="https://archi.gov.cz/nap-dokument:architektura_a_sdilene_sluzby_verejne_spravy_cr#jednotne_obsluzne_kanaly_a_uzivatelska_rozhrani_uredniku" TargetMode="External"/><Relationship Id="rId14" Type="http://schemas.openxmlformats.org/officeDocument/2006/relationships/hyperlink" Target="https://archi.gov.cz/nap-dokument:architektura_a_sdilene_sluzby_verejne_spravy_cr#egovernment_clou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vcr.cz/clanek/agenda-odboru-hlavniho-architekta-egovernmentu-agenda-odboru-hlavniho-architekta-egovernmentu.aspx?q=Y2hudW09NA%3d%3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.gov.cz/nap-dokument:architektonicka_vize_e_governmentu_cr" TargetMode="External"/><Relationship Id="rId7" Type="http://schemas.openxmlformats.org/officeDocument/2006/relationships/hyperlink" Target="https://archi.gov.cz/nap-dokument:modely_nap_v_centralnim_ulozisti_a_v_ovs" TargetMode="External"/><Relationship Id="rId2" Type="http://schemas.openxmlformats.org/officeDocument/2006/relationships/hyperlink" Target="https://archi.gov.cz/nap-dokument:uvo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chi.gov.cz/nap-dokument:pravidla_pro_funkcni_celky_architektury_jednotlivych_uradu" TargetMode="External"/><Relationship Id="rId5" Type="http://schemas.openxmlformats.org/officeDocument/2006/relationships/hyperlink" Target="https://archi.gov.cz/nap-dokument:architektura_a_sdilene_sluzby_verejne_spravy_cr" TargetMode="External"/><Relationship Id="rId4" Type="http://schemas.openxmlformats.org/officeDocument/2006/relationships/hyperlink" Target="https://archi.gov.cz/nap-dokument:pravidla_tvorby_a_udrzby_vlastni_ctyrvrstve_architektury_jednotlivych_uradu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archi.gov.cz/nap-dokument:architektura_a_sdilene_sluzby_verejne_spravy_cr#pristupnost_informaci" TargetMode="External"/><Relationship Id="rId3" Type="http://schemas.openxmlformats.org/officeDocument/2006/relationships/hyperlink" Target="https://archi.gov.cz/nap-dokument:architektura_a_sdilene_sluzby_verejne_spravy_cr#propojeny_datovy_fond" TargetMode="External"/><Relationship Id="rId7" Type="http://schemas.openxmlformats.org/officeDocument/2006/relationships/hyperlink" Target="https://archi.gov.cz/nap-dokument:architektura_a_sdilene_sluzby_verejne_spravy_cr#portaly_verejne_spravy_a_soukromopravnich_uzivatelu_udaju" TargetMode="External"/><Relationship Id="rId2" Type="http://schemas.openxmlformats.org/officeDocument/2006/relationships/hyperlink" Target="https://archi.gov.cz/nap-dokument:architektura_a_sdilene_sluzby_verejne_spravy_cr#agendovy_model_verejne_sprav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chi.gov.cz/nap-dokument:architektura_a_sdilene_sluzby_verejne_spravy_cr#integrace_informacnich_systemu" TargetMode="External"/><Relationship Id="rId5" Type="http://schemas.openxmlformats.org/officeDocument/2006/relationships/hyperlink" Target="https://archi.gov.cz/nap-dokument:architektura_a_sdilene_sluzby_verejne_spravy_cr#uplne_elektronicke_podani" TargetMode="External"/><Relationship Id="rId4" Type="http://schemas.openxmlformats.org/officeDocument/2006/relationships/hyperlink" Target="https://archi.gov.cz/nap-dokument:architektura_a_sdilene_sluzby_verejne_spravy_cr#verejny_datovy_fond" TargetMode="External"/><Relationship Id="rId9" Type="http://schemas.openxmlformats.org/officeDocument/2006/relationships/hyperlink" Target="https://archi.gov.cz/nap-dokument:architektura_a_sdilene_sluzby_verejne_spravy_cr#elektronicka_faktura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3548" y="1268760"/>
            <a:ext cx="8173572" cy="2232248"/>
          </a:xfrm>
        </p:spPr>
        <p:txBody>
          <a:bodyPr/>
          <a:lstStyle/>
          <a:p>
            <a:pPr algn="ctr"/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dirty="0"/>
              <a:t> </a:t>
            </a:r>
            <a:r>
              <a:rPr lang="cs-CZ" sz="4000" dirty="0" smtClean="0"/>
              <a:t>Národní architektonický plán</a:t>
            </a:r>
            <a:r>
              <a:rPr lang="cs-CZ" sz="1600" b="1" dirty="0" smtClean="0"/>
              <a:t>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5229200"/>
            <a:ext cx="8533612" cy="115212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/>
              <a:t>Tomáš Šedivec</a:t>
            </a:r>
            <a:endParaRPr lang="CS-CZ" dirty="0">
              <a:latin typeface="Arial"/>
            </a:endParaRPr>
          </a:p>
          <a:p>
            <a:r>
              <a:rPr lang="CS-CZ" sz="2000" dirty="0"/>
              <a:t>odbor Hlavního architekta eGovernmentu </a:t>
            </a:r>
          </a:p>
          <a:p>
            <a:r>
              <a:rPr lang="CS-CZ" sz="2000" dirty="0"/>
              <a:t>Ministerstvo Vnitra ČR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4408" y="116632"/>
            <a:ext cx="778408" cy="490066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44408" y="5733256"/>
            <a:ext cx="442392" cy="3929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2985" y="2367997"/>
            <a:ext cx="8566030" cy="371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cs-CZ" sz="3000" dirty="0"/>
          </a:p>
          <a:p>
            <a:pPr marL="0" indent="0">
              <a:buFont typeface="Arial"/>
              <a:buNone/>
            </a:pPr>
            <a:endParaRPr lang="cs-CZ" sz="30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20861" y="333886"/>
            <a:ext cx="6345009" cy="60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Funkční celky NAP</a:t>
            </a:r>
            <a:endParaRPr lang="en-US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173E78-E423-C647-B2A9-0E772E0C7ADB}"/>
              </a:ext>
            </a:extLst>
          </p:cNvPr>
          <p:cNvSpPr txBox="1"/>
          <p:nvPr/>
        </p:nvSpPr>
        <p:spPr>
          <a:xfrm>
            <a:off x="244985" y="1261135"/>
            <a:ext cx="878774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Funkční celek je logická struktura obsahující všechny vrstvy </a:t>
            </a:r>
            <a:r>
              <a:rPr lang="cs-CZ" dirty="0" smtClean="0"/>
              <a:t>architektury, </a:t>
            </a:r>
            <a:r>
              <a:rPr lang="cs-CZ" dirty="0"/>
              <a:t>a který se nejčastěji tvoří kolem informačního systému veřejné správy</a:t>
            </a:r>
            <a:r>
              <a:rPr lang="cs-CZ" dirty="0" smtClean="0"/>
              <a:t>. </a:t>
            </a:r>
            <a:r>
              <a:rPr lang="cs-CZ" dirty="0"/>
              <a:t>To, že se funkční celek popisuje skrze všechny vrstvy architektury ale neznamená, že jsou jeho nedílnou součástí. </a:t>
            </a:r>
            <a:endParaRPr lang="cs-CZ" dirty="0" smtClean="0"/>
          </a:p>
          <a:p>
            <a:endParaRPr lang="cs-CZ" b="1" dirty="0">
              <a:hlinkClick r:id="rId2" tooltip="nap-dokument:architektura_a_sdilene_sluzby_verejne_spravy_cr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hlinkClick r:id="rId2" tooltip="nap-dokument:architektura_a_sdilene_sluzby_verejne_spravy_cr"/>
              </a:rPr>
              <a:t>Portál </a:t>
            </a:r>
            <a:r>
              <a:rPr lang="cs-CZ" b="1" dirty="0">
                <a:hlinkClick r:id="rId2" tooltip="nap-dokument:architektura_a_sdilene_sluzby_verejne_spravy_cr"/>
              </a:rPr>
              <a:t>občana a portál veřejné správy - PO, PVS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3" tooltip="nap-dokument:architektura_a_sdilene_sluzby_verejne_spravy_cr"/>
              </a:rPr>
              <a:t>Elektronická identifikace pro klienty veřejné správy – NIA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4" tooltip="nap-dokument:architektura_a_sdilene_sluzby_verejne_spravy_cr"/>
              </a:rPr>
              <a:t>Univerzální kontaktní místo veřejné správy - CzechPOINT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5" tooltip="nap-dokument:architektura_a_sdilene_sluzby_verejne_spravy_cr"/>
              </a:rPr>
              <a:t>Systém správy dokumentů - </a:t>
            </a:r>
            <a:r>
              <a:rPr lang="cs-CZ" b="1" dirty="0" err="1">
                <a:hlinkClick r:id="rId5" tooltip="nap-dokument:architektura_a_sdilene_sluzby_verejne_spravy_cr"/>
              </a:rPr>
              <a:t>eSSL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6" tooltip="nap-dokument:architektura_a_sdilene_sluzby_verejne_spravy_cr"/>
              </a:rPr>
              <a:t>Systémy a služby spojené s právním řádem a legislativou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7" tooltip="nap-dokument:architektura_a_sdilene_sluzby_verejne_spravy_cr"/>
              </a:rPr>
              <a:t>Elektronické úkony a doručování - Datové schránky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8" tooltip="nap-dokument:architektura_a_sdilene_sluzby_verejne_spravy_cr"/>
              </a:rPr>
              <a:t>Jednotný identitní prostor veřejné správy – JIP/KAAS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9" tooltip="nap-dokument:architektura_a_sdilene_sluzby_verejne_spravy_cr"/>
              </a:rPr>
              <a:t>Jednotné obslužné kanály a uživatelská rozhraní úředníků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10" tooltip="nap-dokument:architektura_a_sdilene_sluzby_verejne_spravy_cr"/>
              </a:rPr>
              <a:t>Sdílené agendové IS v přenesené působnosti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hlinkClick r:id="rId11" tooltip="nap-dokument:architektura_a_sdilene_sluzby_verejne_spravy_cr"/>
              </a:rPr>
              <a:t>Sdílené </a:t>
            </a:r>
            <a:r>
              <a:rPr lang="cs-CZ" b="1" dirty="0">
                <a:hlinkClick r:id="rId11" tooltip="nap-dokument:architektura_a_sdilene_sluzby_verejne_spravy_cr"/>
              </a:rPr>
              <a:t>agendové IS pro samostatnou působnost územních samospráv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12" tooltip="nap-dokument:architektura_a_sdilene_sluzby_verejne_spravy_cr"/>
              </a:rPr>
              <a:t>Sdílené provozní informační systémy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hlinkClick r:id="rId13" tooltip="nap-dokument:architektura_a_sdilene_sluzby_verejne_spravy_cr"/>
              </a:rPr>
              <a:t>Sdílené </a:t>
            </a:r>
            <a:r>
              <a:rPr lang="cs-CZ" b="1" dirty="0">
                <a:hlinkClick r:id="rId13" tooltip="nap-dokument:architektura_a_sdilene_sluzby_verejne_spravy_cr"/>
              </a:rPr>
              <a:t>statistické, analytické a </a:t>
            </a:r>
            <a:r>
              <a:rPr lang="cs-CZ" b="1" dirty="0" err="1">
                <a:hlinkClick r:id="rId13" tooltip="nap-dokument:architektura_a_sdilene_sluzby_verejne_spravy_cr"/>
              </a:rPr>
              <a:t>výkaznické</a:t>
            </a:r>
            <a:r>
              <a:rPr lang="cs-CZ" b="1" dirty="0">
                <a:hlinkClick r:id="rId13" tooltip="nap-dokument:architektura_a_sdilene_sluzby_verejne_spravy_cr"/>
              </a:rPr>
              <a:t> systémy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hlinkClick r:id="rId14" tooltip="nap-dokument:architektura_a_sdilene_sluzby_verejne_spravy_cr"/>
              </a:rPr>
              <a:t>eGovernment</a:t>
            </a:r>
            <a:r>
              <a:rPr lang="cs-CZ" b="1" dirty="0" smtClean="0">
                <a:hlinkClick r:id="rId14" tooltip="nap-dokument:architektura_a_sdilene_sluzby_verejne_spravy_cr"/>
              </a:rPr>
              <a:t> </a:t>
            </a:r>
            <a:r>
              <a:rPr lang="cs-CZ" b="1" dirty="0" err="1">
                <a:hlinkClick r:id="rId14" tooltip="nap-dokument:architektura_a_sdilene_sluzby_verejne_spravy_cr"/>
              </a:rPr>
              <a:t>Cloud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15" tooltip="nap-dokument:architektura_a_sdilene_sluzby_verejne_spravy_cr"/>
              </a:rPr>
              <a:t>Národní datová centra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16" tooltip="nap-dokument:architektura_a_sdilene_sluzby_verejne_spravy_cr"/>
              </a:rPr>
              <a:t>Komunikační infrastruktura veřejné správy- KIVS/CMS</a:t>
            </a:r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3764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7886110" cy="4968552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cs-CZ" sz="9600" dirty="0"/>
              <a:t>Děkuji Vám za pozornost</a:t>
            </a:r>
          </a:p>
          <a:p>
            <a:endParaRPr lang="cs-CZ" sz="9600" dirty="0"/>
          </a:p>
          <a:p>
            <a:pPr marL="0" indent="0" algn="ctr">
              <a:buNone/>
            </a:pPr>
            <a:r>
              <a:rPr lang="cs-CZ" sz="9600" dirty="0"/>
              <a:t>Prostor pro Vaše dotazy</a:t>
            </a:r>
            <a:endParaRPr lang="cs-CZ" sz="4400" b="1" dirty="0"/>
          </a:p>
          <a:p>
            <a:pPr marL="0" indent="0">
              <a:buNone/>
            </a:pPr>
            <a:endParaRPr lang="cs-CZ" sz="4400" b="1" dirty="0"/>
          </a:p>
          <a:p>
            <a:pPr marL="0" indent="0">
              <a:buNone/>
            </a:pPr>
            <a:endParaRPr lang="cs-CZ" sz="4400" b="1" dirty="0"/>
          </a:p>
          <a:p>
            <a:pPr marL="0" indent="0">
              <a:buNone/>
            </a:pPr>
            <a:endParaRPr lang="cs-CZ" sz="4400" b="1" dirty="0"/>
          </a:p>
          <a:p>
            <a:pPr marL="0" indent="0">
              <a:buNone/>
            </a:pPr>
            <a:endParaRPr lang="cs-CZ" sz="4400" b="1" dirty="0"/>
          </a:p>
          <a:p>
            <a:pPr marL="0" indent="0">
              <a:buNone/>
            </a:pPr>
            <a:endParaRPr lang="cs-CZ" sz="4400" b="1" dirty="0"/>
          </a:p>
          <a:p>
            <a:pPr marL="0" indent="0">
              <a:buNone/>
            </a:pPr>
            <a:r>
              <a:rPr lang="cs-CZ" sz="4800" b="1" dirty="0"/>
              <a:t>Ing. Tomáš Šedivec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 </a:t>
            </a:r>
            <a:endParaRPr lang="cs-CZ" sz="4800" dirty="0"/>
          </a:p>
          <a:p>
            <a:pPr marL="0" indent="0">
              <a:buNone/>
            </a:pPr>
            <a:r>
              <a:rPr lang="cs-CZ" sz="4800" dirty="0"/>
              <a:t>Vrchní ministerský rada                                                                   </a:t>
            </a:r>
          </a:p>
          <a:p>
            <a:pPr marL="0" indent="0">
              <a:buNone/>
            </a:pPr>
            <a:r>
              <a:rPr lang="cs-CZ" sz="4800" dirty="0"/>
              <a:t>Odbor Hlavního architekta </a:t>
            </a:r>
            <a:r>
              <a:rPr lang="cs-CZ" sz="4800" dirty="0" err="1"/>
              <a:t>eGovernmentu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Ministerstvo Vnitra ČR</a:t>
            </a:r>
            <a:endParaRPr lang="cs-CZ" sz="4800" dirty="0"/>
          </a:p>
          <a:p>
            <a:pPr marL="0" indent="0">
              <a:buNone/>
            </a:pPr>
            <a:r>
              <a:rPr lang="cs-CZ" sz="4800" dirty="0"/>
              <a:t>Náměstí hrdinů 1634, Praha</a:t>
            </a:r>
          </a:p>
          <a:p>
            <a:pPr marL="0" indent="0">
              <a:buNone/>
            </a:pPr>
            <a:r>
              <a:rPr lang="cs-CZ" sz="4800" dirty="0"/>
              <a:t>Tel.: + 420 974 816 638</a:t>
            </a:r>
          </a:p>
          <a:p>
            <a:pPr marL="0" indent="0">
              <a:buNone/>
            </a:pPr>
            <a:r>
              <a:rPr lang="cs-CZ" sz="4800" dirty="0"/>
              <a:t>Mob.: +420 735 193 090</a:t>
            </a:r>
          </a:p>
          <a:p>
            <a:pPr marL="0" indent="0">
              <a:buNone/>
            </a:pPr>
            <a:r>
              <a:rPr lang="cs-CZ" sz="4800" dirty="0"/>
              <a:t>E-mail: tomas.sedivec@mvcr.cz </a:t>
            </a:r>
          </a:p>
          <a:p>
            <a:pPr marL="0" indent="0" algn="ctr">
              <a:buNone/>
            </a:pPr>
            <a:endParaRPr lang="cs-CZ" sz="4600" dirty="0"/>
          </a:p>
          <a:p>
            <a:pPr marL="0" indent="0" algn="r">
              <a:buNone/>
            </a:pPr>
            <a:endParaRPr lang="cs-CZ" sz="4600" dirty="0"/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endParaRPr lang="cs-CZ" sz="1300" b="1" dirty="0"/>
          </a:p>
          <a:p>
            <a:pPr marL="0" indent="0">
              <a:buNone/>
            </a:pPr>
            <a:endParaRPr lang="cs-CZ" sz="1300" b="1" dirty="0"/>
          </a:p>
          <a:p>
            <a:pPr marL="0" indent="0">
              <a:buNone/>
            </a:pPr>
            <a:endParaRPr lang="cs-CZ" sz="1300" b="1" dirty="0"/>
          </a:p>
          <a:p>
            <a:pPr marL="0" indent="0">
              <a:buNone/>
            </a:pPr>
            <a:endParaRPr lang="cs-CZ" sz="1300" b="1" dirty="0"/>
          </a:p>
          <a:p>
            <a:pPr marL="0" indent="0">
              <a:buNone/>
            </a:pPr>
            <a:endParaRPr lang="cs-CZ" sz="1300" b="1" dirty="0"/>
          </a:p>
          <a:p>
            <a:pPr marL="0" indent="0">
              <a:buNone/>
            </a:pPr>
            <a:endParaRPr lang="cs-CZ" sz="1300" b="1" dirty="0"/>
          </a:p>
        </p:txBody>
      </p:sp>
    </p:spTree>
    <p:extLst>
      <p:ext uri="{BB962C8B-B14F-4D97-AF65-F5344CB8AC3E}">
        <p14:creationId xmlns:p14="http://schemas.microsoft.com/office/powerpoint/2010/main" val="229157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D18A9A-58EA-4AFF-B4BB-C452ED33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284984"/>
            <a:ext cx="7772400" cy="1362075"/>
          </a:xfrm>
        </p:spPr>
        <p:txBody>
          <a:bodyPr/>
          <a:lstStyle/>
          <a:p>
            <a:r>
              <a:rPr lang="cs-CZ" b="1" dirty="0"/>
              <a:t>Povinnosti </a:t>
            </a:r>
            <a:r>
              <a:rPr lang="cs-CZ" b="1" dirty="0" smtClean="0"/>
              <a:t>žádat o stanovisko OHA </a:t>
            </a:r>
            <a:r>
              <a:rPr lang="cs-CZ" b="1" dirty="0"/>
              <a:t>dle zákona 365/2000 Sb. </a:t>
            </a:r>
          </a:p>
        </p:txBody>
      </p:sp>
    </p:spTree>
    <p:extLst>
      <p:ext uri="{BB962C8B-B14F-4D97-AF65-F5344CB8AC3E}">
        <p14:creationId xmlns:p14="http://schemas.microsoft.com/office/powerpoint/2010/main" val="2760002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4408" y="116632"/>
            <a:ext cx="778408" cy="490066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44408" y="5733256"/>
            <a:ext cx="442392" cy="3929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2985" y="2367997"/>
            <a:ext cx="8566030" cy="371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cs-CZ" sz="3000" dirty="0"/>
          </a:p>
          <a:p>
            <a:pPr marL="0" indent="0">
              <a:buFont typeface="Arial"/>
              <a:buNone/>
            </a:pPr>
            <a:endParaRPr lang="cs-CZ" sz="30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20861" y="333886"/>
            <a:ext cx="6345009" cy="60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Zákon 365/2000 Sb. </a:t>
            </a:r>
            <a:endParaRPr lang="en-US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173E78-E423-C647-B2A9-0E772E0C7ADB}"/>
              </a:ext>
            </a:extLst>
          </p:cNvPr>
          <p:cNvSpPr txBox="1"/>
          <p:nvPr/>
        </p:nvSpPr>
        <p:spPr>
          <a:xfrm>
            <a:off x="195289" y="1518723"/>
            <a:ext cx="8787740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0" i="0">
                <a:solidFill>
                  <a:srgbClr val="4F4F4F"/>
                </a:solidFill>
                <a:effectLst/>
                <a:latin typeface="Arial CE"/>
              </a:rPr>
              <a:t>Do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 b="0" i="0">
                <a:solidFill>
                  <a:srgbClr val="4F4F4F"/>
                </a:solidFill>
                <a:effectLst/>
                <a:latin typeface="Arial CE"/>
              </a:rPr>
              <a:t>1.7.2018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 b="0" i="0">
                <a:solidFill>
                  <a:srgbClr val="4F4F4F"/>
                </a:solidFill>
                <a:effectLst/>
                <a:latin typeface="Arial CE"/>
              </a:rPr>
              <a:t>byly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povinnými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subjekty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vůči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OHA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pouze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ústřední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správní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úřady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vázané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usnesením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vlády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č.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889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ze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dne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2.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listopadu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  <a:r>
              <a:rPr lang="cs-CZ" sz="2400">
                <a:solidFill>
                  <a:srgbClr val="4F4F4F"/>
                </a:solidFill>
                <a:latin typeface="Arial CE"/>
              </a:rPr>
              <a:t>2015.</a:t>
            </a:r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</a:p>
          <a:p>
            <a:r>
              <a:rPr lang="cs-CZ" b="0" i="0">
                <a:solidFill>
                  <a:srgbClr val="4F4F4F"/>
                </a:solidFill>
                <a:effectLst/>
                <a:latin typeface="Arial CE"/>
              </a:rPr>
              <a:t> </a:t>
            </a:r>
          </a:p>
          <a:p>
            <a:pPr algn="just"/>
            <a:r>
              <a:rPr lang="cs-CZ" sz="2400" b="0" i="0">
                <a:solidFill>
                  <a:srgbClr val="4F4F4F"/>
                </a:solidFill>
                <a:effectLst/>
                <a:latin typeface="Arial CE"/>
              </a:rPr>
              <a:t>1.7. 2018 vyšla v platnost novela zákona 365/2000 Sb.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>
                <a:solidFill>
                  <a:srgbClr val="4F4F4F"/>
                </a:solidFill>
                <a:latin typeface="Arial CE"/>
              </a:rPr>
              <a:t>Paragraf 5 odst 2 pism b, h -</a:t>
            </a:r>
            <a:r>
              <a:rPr lang="cs-CZ" sz="24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Orgány</a:t>
            </a:r>
            <a:r>
              <a:rPr lang="cs-CZ" sz="24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veřejné</a:t>
            </a:r>
            <a:r>
              <a:rPr lang="cs-CZ" sz="24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správy</a:t>
            </a:r>
            <a:r>
              <a:rPr lang="cs-CZ" sz="24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jsou v rámci informačních systémů veřejné správy </a:t>
            </a:r>
            <a:r>
              <a:rPr lang="cs-CZ" sz="2400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povinny</a:t>
            </a:r>
            <a:r>
              <a:rPr lang="cs-CZ" sz="24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předložit ministerstvu k vyjádření projekty informačních systémů veřejné správy ... s předpokládanou hodnotou přesahující částku 6000000 Kč bez daně z přidané hodnoty za kalendářní rok nebo částku 30000000 Kč bez daně z přidané hodnoty vynaložených za 5 let... </a:t>
            </a:r>
            <a:endParaRPr lang="cs-CZ" b="0" i="0">
              <a:solidFill>
                <a:srgbClr val="4F4F4F"/>
              </a:solidFill>
              <a:effectLst/>
              <a:latin typeface="Arial CE"/>
            </a:endParaRPr>
          </a:p>
        </p:txBody>
      </p:sp>
    </p:spTree>
    <p:extLst>
      <p:ext uri="{BB962C8B-B14F-4D97-AF65-F5344CB8AC3E}">
        <p14:creationId xmlns:p14="http://schemas.microsoft.com/office/powerpoint/2010/main" val="89649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4408" y="116632"/>
            <a:ext cx="778408" cy="490066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44408" y="5733256"/>
            <a:ext cx="442392" cy="3929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2985" y="2367997"/>
            <a:ext cx="8566030" cy="371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cs-CZ" sz="3000" dirty="0"/>
          </a:p>
          <a:p>
            <a:pPr marL="0" indent="0">
              <a:buFont typeface="Arial"/>
              <a:buNone/>
            </a:pPr>
            <a:endParaRPr lang="cs-CZ" sz="30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20861" y="333886"/>
            <a:ext cx="6345009" cy="60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Zákon 365/2000 Sb. </a:t>
            </a:r>
            <a:endParaRPr lang="en-US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173E78-E423-C647-B2A9-0E772E0C7ADB}"/>
              </a:ext>
            </a:extLst>
          </p:cNvPr>
          <p:cNvSpPr txBox="1"/>
          <p:nvPr/>
        </p:nvSpPr>
        <p:spPr>
          <a:xfrm>
            <a:off x="332985" y="1990832"/>
            <a:ext cx="878774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0" i="0" dirty="0">
                <a:solidFill>
                  <a:srgbClr val="4F4F4F"/>
                </a:solidFill>
                <a:effectLst/>
                <a:latin typeface="Arial CE"/>
              </a:rPr>
              <a:t>O vyjádření ministerstva se žádá prostřednictvím žádosti o stanovisko Hlavního architekta eGovernmentu skrze datovou zprávu popsané pomocí zveřejněných formulářů </a:t>
            </a:r>
          </a:p>
          <a:p>
            <a:endParaRPr lang="cs-CZ" sz="2800" b="0" i="0" dirty="0">
              <a:solidFill>
                <a:srgbClr val="4F4F4F"/>
              </a:solidFill>
              <a:effectLst/>
              <a:latin typeface="Arial CE"/>
            </a:endParaRPr>
          </a:p>
          <a:p>
            <a:r>
              <a:rPr lang="cs-CZ" sz="2800" dirty="0">
                <a:hlinkClick r:id="rId2"/>
              </a:rPr>
              <a:t>https://www.mvcr.cz/clanek/agenda-odboru-hlavniho-architekta-egovernmentu-agenda-odboru-hlavniho-architekta-egovernmentu.aspx?q=Y2hudW09NA%3d%3d</a:t>
            </a:r>
            <a:endParaRPr lang="cs-CZ" sz="2800" b="0" i="0" dirty="0">
              <a:solidFill>
                <a:srgbClr val="4F4F4F"/>
              </a:solidFill>
              <a:effectLst/>
              <a:latin typeface="Arial CE"/>
            </a:endParaRPr>
          </a:p>
        </p:txBody>
      </p:sp>
    </p:spTree>
    <p:extLst>
      <p:ext uri="{BB962C8B-B14F-4D97-AF65-F5344CB8AC3E}">
        <p14:creationId xmlns:p14="http://schemas.microsoft.com/office/powerpoint/2010/main" val="148996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2D18A9A-58EA-4AFF-B4BB-C452ED33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284984"/>
            <a:ext cx="7772400" cy="1362075"/>
          </a:xfrm>
        </p:spPr>
        <p:txBody>
          <a:bodyPr/>
          <a:lstStyle/>
          <a:p>
            <a:r>
              <a:rPr lang="cs-CZ" b="1" dirty="0"/>
              <a:t>Národní architektonický </a:t>
            </a:r>
            <a:r>
              <a:rPr lang="cs-CZ" b="1" dirty="0" smtClean="0"/>
              <a:t>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15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https://archi.gov.cz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849" y="1600200"/>
            <a:ext cx="5193415" cy="4525963"/>
          </a:xfrm>
        </p:spPr>
      </p:pic>
    </p:spTree>
    <p:extLst>
      <p:ext uri="{BB962C8B-B14F-4D97-AF65-F5344CB8AC3E}">
        <p14:creationId xmlns:p14="http://schemas.microsoft.com/office/powerpoint/2010/main" val="202665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4408" y="116632"/>
            <a:ext cx="778408" cy="490066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44408" y="5733256"/>
            <a:ext cx="442392" cy="3929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2985" y="2367997"/>
            <a:ext cx="8566030" cy="371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cs-CZ" sz="3000" dirty="0"/>
          </a:p>
          <a:p>
            <a:pPr marL="0" indent="0">
              <a:buFont typeface="Arial"/>
              <a:buNone/>
            </a:pPr>
            <a:endParaRPr lang="cs-CZ" sz="30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20861" y="333886"/>
            <a:ext cx="6345009" cy="60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Působnost NAP</a:t>
            </a:r>
            <a:endParaRPr lang="en-US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173E78-E423-C647-B2A9-0E772E0C7ADB}"/>
              </a:ext>
            </a:extLst>
          </p:cNvPr>
          <p:cNvSpPr txBox="1"/>
          <p:nvPr/>
        </p:nvSpPr>
        <p:spPr>
          <a:xfrm>
            <a:off x="244985" y="1261135"/>
            <a:ext cx="878774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4F4F4F"/>
                </a:solidFill>
                <a:latin typeface="Arial CE"/>
              </a:rPr>
              <a:t>NAP </a:t>
            </a:r>
            <a:r>
              <a:rPr lang="cs-CZ" sz="2400" dirty="0">
                <a:solidFill>
                  <a:srgbClr val="4F4F4F"/>
                </a:solidFill>
                <a:latin typeface="Arial CE"/>
              </a:rPr>
              <a:t>je závazný pro všechny státní orgány a orgány územních samosprávných celků využívající centrální sdílené služby eGovernmentu, které </a:t>
            </a:r>
            <a:r>
              <a:rPr lang="cs-CZ" sz="2400" dirty="0" smtClean="0">
                <a:solidFill>
                  <a:srgbClr val="4F4F4F"/>
                </a:solidFill>
                <a:latin typeface="Arial CE"/>
              </a:rPr>
              <a:t>dle § </a:t>
            </a:r>
            <a:r>
              <a:rPr lang="cs-CZ" sz="2400" dirty="0">
                <a:solidFill>
                  <a:srgbClr val="4F4F4F"/>
                </a:solidFill>
                <a:latin typeface="Arial CE"/>
              </a:rPr>
              <a:t>1 odst. 1 zákona o ISVS souhrnně označuje pojmem orgány veřejné správy, tj. na „státní orgány nebo orgány územních samosprávných celků“, tedy včetně obcí a krajů.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4F4F4F"/>
              </a:solidFill>
              <a:latin typeface="Arial CE"/>
            </a:endParaRPr>
          </a:p>
          <a:p>
            <a:r>
              <a:rPr lang="cs-CZ" sz="2400" b="1" dirty="0" smtClean="0">
                <a:solidFill>
                  <a:srgbClr val="4F4F4F"/>
                </a:solidFill>
                <a:latin typeface="Arial CE"/>
              </a:rPr>
              <a:t>Splnění požadavků kladených NAP uvádí OVS do své vlastní informační koncepce.</a:t>
            </a:r>
          </a:p>
          <a:p>
            <a:endParaRPr lang="cs-CZ" sz="2400" b="1" dirty="0" smtClean="0">
              <a:solidFill>
                <a:srgbClr val="4F4F4F"/>
              </a:solidFill>
              <a:latin typeface="Arial CE"/>
            </a:endParaRPr>
          </a:p>
          <a:p>
            <a:r>
              <a:rPr lang="cs-CZ" sz="2400" b="1" dirty="0" smtClean="0">
                <a:solidFill>
                  <a:srgbClr val="4F4F4F"/>
                </a:solidFill>
                <a:latin typeface="Arial CE"/>
              </a:rPr>
              <a:t>OHA bude následně kontrolovat splnění požadavků NAP v jednotlivých žádostech o stanovisko.</a:t>
            </a:r>
            <a:endParaRPr lang="cs-CZ" sz="2400" b="1" dirty="0">
              <a:solidFill>
                <a:srgbClr val="4F4F4F"/>
              </a:solidFill>
              <a:latin typeface="Arial CE"/>
            </a:endParaRPr>
          </a:p>
          <a:p>
            <a:endParaRPr lang="cs-CZ" sz="2800" dirty="0">
              <a:solidFill>
                <a:srgbClr val="4F4F4F"/>
              </a:solidFill>
              <a:latin typeface="Arial CE"/>
            </a:endParaRPr>
          </a:p>
        </p:txBody>
      </p:sp>
    </p:spTree>
    <p:extLst>
      <p:ext uri="{BB962C8B-B14F-4D97-AF65-F5344CB8AC3E}">
        <p14:creationId xmlns:p14="http://schemas.microsoft.com/office/powerpoint/2010/main" val="314823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4408" y="116632"/>
            <a:ext cx="778408" cy="490066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44408" y="5733256"/>
            <a:ext cx="442392" cy="3929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2985" y="2367997"/>
            <a:ext cx="8566030" cy="371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cs-CZ" sz="3000" dirty="0"/>
          </a:p>
          <a:p>
            <a:pPr marL="0" indent="0">
              <a:buFont typeface="Arial"/>
              <a:buNone/>
            </a:pPr>
            <a:endParaRPr lang="cs-CZ" sz="30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20861" y="333886"/>
            <a:ext cx="6345009" cy="60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Struktura a periodicita NAP</a:t>
            </a:r>
            <a:endParaRPr lang="en-US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173E78-E423-C647-B2A9-0E772E0C7ADB}"/>
              </a:ext>
            </a:extLst>
          </p:cNvPr>
          <p:cNvSpPr txBox="1"/>
          <p:nvPr/>
        </p:nvSpPr>
        <p:spPr>
          <a:xfrm>
            <a:off x="244985" y="1261135"/>
            <a:ext cx="8787740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 tooltip="nap-dokument:uvod"/>
              </a:rPr>
              <a:t>Kapitola Úvod</a:t>
            </a:r>
            <a:r>
              <a:rPr lang="cs-CZ" dirty="0"/>
              <a:t> - Obecný úvod a uvedení do problematiky</a:t>
            </a:r>
          </a:p>
          <a:p>
            <a:r>
              <a:rPr lang="cs-CZ" dirty="0">
                <a:hlinkClick r:id="rId3" tooltip="nap-dokument:architektonicka_vize_e_governmentu_cr"/>
              </a:rPr>
              <a:t>Kapitola Architektonická vize eGovernmentu ČR</a:t>
            </a:r>
            <a:r>
              <a:rPr lang="cs-CZ" dirty="0"/>
              <a:t> - Popis cílů a možností, jak se k cílovému stavu dostat</a:t>
            </a:r>
          </a:p>
          <a:p>
            <a:r>
              <a:rPr lang="cs-CZ" dirty="0">
                <a:hlinkClick r:id="rId4" tooltip="nap-dokument:pravidla_tvorby_a_udrzby_vlastni_ctyrvrstve_architektury_jednotlivych_uradu"/>
              </a:rPr>
              <a:t>Kapitola Architektura úřadu v kontextu veřejné správy a jejích vrstvách architektury</a:t>
            </a:r>
            <a:r>
              <a:rPr lang="cs-CZ" dirty="0"/>
              <a:t> - Popis architektury eGovernmentu a úřadu skrze vrstvy architektury a její pravidla</a:t>
            </a:r>
          </a:p>
          <a:p>
            <a:r>
              <a:rPr lang="cs-CZ" dirty="0">
                <a:hlinkClick r:id="rId5" tooltip="nap-dokument:architektura_a_sdilene_sluzby_verejne_spravy_cr"/>
              </a:rPr>
              <a:t>Kapitola Popis sdílených služeb, funkčních celků a tematických oblastí veřejné správy ČR</a:t>
            </a:r>
            <a:r>
              <a:rPr lang="cs-CZ" dirty="0"/>
              <a:t> - Popis funkčních celků a tematických oblastí eGovernmentu z pohledu poskytovatelů těchto služeb.</a:t>
            </a:r>
          </a:p>
          <a:p>
            <a:r>
              <a:rPr lang="cs-CZ" dirty="0">
                <a:hlinkClick r:id="rId6" tooltip="nap-dokument:pravidla_pro_funkcni_celky_architektury_jednotlivych_uradu"/>
              </a:rPr>
              <a:t>Kapitola Způsoby využívání sdílených služeb, funkčních celků a tematických oblastí jednotlivými úřady</a:t>
            </a:r>
            <a:r>
              <a:rPr lang="cs-CZ" dirty="0"/>
              <a:t> - Popis pravidel využívání funkčních celků a tematických oblastí v úřadu</a:t>
            </a:r>
          </a:p>
          <a:p>
            <a:r>
              <a:rPr lang="cs-CZ" dirty="0">
                <a:hlinkClick r:id="rId7" tooltip="nap-dokument:modely_nap_v_centralnim_ulozisti_a_v_ovs"/>
              </a:rPr>
              <a:t>Kapitola Modely NAP v centrálním úložišti a v </a:t>
            </a:r>
            <a:r>
              <a:rPr lang="cs-CZ" dirty="0" smtClean="0">
                <a:hlinkClick r:id="rId7" tooltip="nap-dokument:modely_nap_v_centralnim_ulozisti_a_v_ovs"/>
              </a:rPr>
              <a:t>OVS</a:t>
            </a:r>
            <a:endParaRPr lang="cs-CZ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NAP bude Ministerstvem vnitra vyhodnocován a aktualizován každý rok, vždy s výhledem na následujících 5 let, má tedy charakter tzv. klouzavého plánu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 NAP budou přijímány připomínky a další relevantní podklady od organizací veřejné správy i mimo ni, které budou zapracovávány vždy s novou verzí.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4F4F4F"/>
              </a:solidFill>
              <a:latin typeface="Arial CE"/>
            </a:endParaRPr>
          </a:p>
        </p:txBody>
      </p:sp>
    </p:spTree>
    <p:extLst>
      <p:ext uri="{BB962C8B-B14F-4D97-AF65-F5344CB8AC3E}">
        <p14:creationId xmlns:p14="http://schemas.microsoft.com/office/powerpoint/2010/main" val="193005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4408" y="116632"/>
            <a:ext cx="778408" cy="490066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44408" y="5733256"/>
            <a:ext cx="442392" cy="3929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2985" y="2367997"/>
            <a:ext cx="8566030" cy="371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cs-CZ" sz="3000" dirty="0"/>
          </a:p>
          <a:p>
            <a:pPr marL="0" indent="0">
              <a:buFont typeface="Arial"/>
              <a:buNone/>
            </a:pPr>
            <a:endParaRPr lang="cs-CZ" sz="30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20861" y="333886"/>
            <a:ext cx="6345009" cy="60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Tematické </a:t>
            </a:r>
            <a:r>
              <a:rPr lang="cs-CZ" dirty="0" smtClean="0"/>
              <a:t>oblasti </a:t>
            </a:r>
            <a:r>
              <a:rPr lang="cs-CZ" dirty="0" smtClean="0"/>
              <a:t>NAP</a:t>
            </a:r>
            <a:endParaRPr lang="en-US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173E78-E423-C647-B2A9-0E772E0C7ADB}"/>
              </a:ext>
            </a:extLst>
          </p:cNvPr>
          <p:cNvSpPr txBox="1"/>
          <p:nvPr/>
        </p:nvSpPr>
        <p:spPr>
          <a:xfrm>
            <a:off x="244985" y="1261135"/>
            <a:ext cx="87877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hlinkClick r:id="rId2" tooltip="nap-dokument:architektura_a_sdilene_sluzby_verejne_spravy_cr"/>
              </a:rPr>
              <a:t>Agendový </a:t>
            </a:r>
            <a:r>
              <a:rPr lang="cs-CZ" sz="2800" b="1" dirty="0">
                <a:hlinkClick r:id="rId2" tooltip="nap-dokument:architektura_a_sdilene_sluzby_verejne_spravy_cr"/>
              </a:rPr>
              <a:t>model veřejné správy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hlinkClick r:id="rId3" tooltip="nap-dokument:architektura_a_sdilene_sluzby_verejne_spravy_cr"/>
              </a:rPr>
              <a:t>Propojený datový fond - PPDF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hlinkClick r:id="rId4" tooltip="nap-dokument:architektura_a_sdilene_sluzby_verejne_spravy_cr"/>
              </a:rPr>
              <a:t>Veřejný datový fond ČR - VDF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hlinkClick r:id="rId5" tooltip="nap-dokument:architektura_a_sdilene_sluzby_verejne_spravy_cr"/>
              </a:rPr>
              <a:t>Úplné elektronické podání - ÚEP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hlinkClick r:id="rId6" tooltip="nap-dokument:architektura_a_sdilene_sluzby_verejne_spravy_cr"/>
              </a:rPr>
              <a:t>Integrace informačních systémů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hlinkClick r:id="rId7" tooltip="nap-dokument:architektura_a_sdilene_sluzby_verejne_spravy_cr"/>
              </a:rPr>
              <a:t>Portály veřejné správy a soukromoprávních uživatelů údajů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hlinkClick r:id="rId8" tooltip="nap-dokument:architektura_a_sdilene_sluzby_verejne_spravy_cr"/>
              </a:rPr>
              <a:t>Přístupnost informací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hlinkClick r:id="rId9" tooltip="nap-dokument:architektura_a_sdilene_sluzby_verejne_spravy_cr"/>
              </a:rPr>
              <a:t>Elektronická fakturace - </a:t>
            </a:r>
            <a:r>
              <a:rPr lang="cs-CZ" sz="2800" b="1" dirty="0" err="1">
                <a:hlinkClick r:id="rId9" tooltip="nap-dokument:architektura_a_sdilene_sluzby_verejne_spravy_cr"/>
              </a:rPr>
              <a:t>eFaktura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34691323"/>
      </p:ext>
    </p:extLst>
  </p:cSld>
  <p:clrMapOvr>
    <a:masterClrMapping/>
  </p:clrMapOvr>
</p:sld>
</file>

<file path=ppt/theme/theme1.xml><?xml version="1.0" encoding="utf-8"?>
<a:theme xmlns:a="http://schemas.openxmlformats.org/drawingml/2006/main" name="MV_sablona1_200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0B00F75BED7484DA544575FBD77AFF7" ma:contentTypeVersion="0" ma:contentTypeDescription="Vytvoří nový dokument" ma:contentTypeScope="" ma:versionID="0e6006eccaeb898806405d7676632c1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d44be3388bd54d294bcf356313bfc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F2CD8C-1F57-4021-ADA7-82EA95C2094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1F38329-CE3C-4AB2-8FA7-9F2784EE6D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4C5B2BF-E6B0-4F2D-9A6E-BA8D5EE846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MV_sablona1_2007</Template>
  <TotalTime>2495</TotalTime>
  <Words>401</Words>
  <Application>Microsoft Office PowerPoint</Application>
  <PresentationFormat>Předvádění na obrazovce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Arial CE</vt:lpstr>
      <vt:lpstr>Calibri</vt:lpstr>
      <vt:lpstr>MV_sablona1_2007</vt:lpstr>
      <vt:lpstr>  Národní architektonický plán   </vt:lpstr>
      <vt:lpstr>Povinnosti žádat o stanovisko OHA dle zákona 365/2000 Sb. </vt:lpstr>
      <vt:lpstr> </vt:lpstr>
      <vt:lpstr> </vt:lpstr>
      <vt:lpstr>Národní architektonický plán</vt:lpstr>
      <vt:lpstr>https://archi.gov.cz</vt:lpstr>
      <vt:lpstr> </vt:lpstr>
      <vt:lpstr> </vt:lpstr>
      <vt:lpstr> </vt:lpstr>
      <vt:lpstr> </vt:lpstr>
      <vt:lpstr> </vt:lpstr>
    </vt:vector>
  </TitlesOfParts>
  <Company>MV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Návaznost projektu na architekturu eGovernmentu z pohledu OHA</dc:title>
  <dc:creator>Tomáš Šedivec</dc:creator>
  <cp:lastModifiedBy>Šedivec Tomáš</cp:lastModifiedBy>
  <cp:revision>103</cp:revision>
  <dcterms:created xsi:type="dcterms:W3CDTF">2016-11-24T12:36:26Z</dcterms:created>
  <dcterms:modified xsi:type="dcterms:W3CDTF">2019-10-11T11:01:52Z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0x01010090B00F75BED7484DA544575FBD77AFF7</vt:lpwstr>
  </property>
  <property fmtid="{D5CDD505-2E9C-101B-9397-08002B2CF9AE}" pid="3" name="IsMyDocuments">
    <vt:bool>true</vt:bool>
  </property>
</Properties>
</file>