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2" r:id="rId2"/>
    <p:sldId id="285" r:id="rId3"/>
    <p:sldId id="306" r:id="rId4"/>
    <p:sldId id="300" r:id="rId5"/>
    <p:sldId id="301" r:id="rId6"/>
    <p:sldId id="312" r:id="rId7"/>
    <p:sldId id="303" r:id="rId8"/>
    <p:sldId id="297" r:id="rId9"/>
    <p:sldId id="313" r:id="rId10"/>
    <p:sldId id="310" r:id="rId11"/>
    <p:sldId id="314" r:id="rId12"/>
    <p:sldId id="302" r:id="rId13"/>
    <p:sldId id="311" r:id="rId14"/>
    <p:sldId id="304" r:id="rId15"/>
    <p:sldId id="305" r:id="rId16"/>
    <p:sldId id="298" r:id="rId17"/>
    <p:sldId id="293" r:id="rId18"/>
    <p:sldId id="307" r:id="rId19"/>
    <p:sldId id="308" r:id="rId20"/>
    <p:sldId id="271" r:id="rId21"/>
    <p:sldId id="28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F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0" autoAdjust="0"/>
    <p:restoredTop sz="81818" autoAdjust="0"/>
  </p:normalViewPr>
  <p:slideViewPr>
    <p:cSldViewPr snapToGrid="0">
      <p:cViewPr varScale="1">
        <p:scale>
          <a:sx n="70" d="100"/>
          <a:sy n="70" d="100"/>
        </p:scale>
        <p:origin x="638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E76DD-B846-4789-8B05-6E9812A726A4}" type="datetime1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F9303-D6D3-4743-88E7-27DD5DD6D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38989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0CC23-015E-4278-8274-B276D93B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5484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780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54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341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921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037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992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110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3931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6331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0228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568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528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0524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826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32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701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15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312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650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729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64F215-6A61-4E17-ADCE-B32C5DA33D83}" type="datetime1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160CC23-015E-4278-8274-B276D93BC44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41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cap="all" baseline="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8B21-C563-40B6-B52D-C7632FC103FC}" type="datetime4">
              <a:rPr lang="cs-CZ" smtClean="0"/>
              <a:t>3. května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173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592E6-2B23-4B8E-92D5-5ACAD55A5858}" type="datetime4">
              <a:rPr lang="cs-CZ" smtClean="0"/>
              <a:t>3. května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6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356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401175" y="6345237"/>
            <a:ext cx="1381125" cy="391319"/>
          </a:xfrm>
        </p:spPr>
        <p:txBody>
          <a:bodyPr/>
          <a:lstStyle/>
          <a:p>
            <a:fld id="{7F07065D-BA1E-4BC2-B7E5-A4211CCB8890}" type="datetime4">
              <a:rPr lang="cs-CZ" smtClean="0"/>
              <a:t>3. května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660590" y="6345237"/>
            <a:ext cx="3633941" cy="391320"/>
          </a:xfrm>
        </p:spPr>
        <p:txBody>
          <a:bodyPr/>
          <a:lstStyle/>
          <a:p>
            <a:r>
              <a:rPr lang="cs-CZ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6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244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3A8A-DB0A-4089-92B9-2689F1E22ED3}" type="datetime4">
              <a:rPr lang="cs-CZ" smtClean="0"/>
              <a:t>3. května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err="1" smtClean="0"/>
              <a:t>str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938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2581-11CB-4A9E-82DA-4DEEB5619835}" type="datetime4">
              <a:rPr lang="cs-CZ" smtClean="0"/>
              <a:t>3. května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069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1B594-03D9-4B28-99EB-BAA964A455B5}" type="datetime4">
              <a:rPr lang="cs-CZ" smtClean="0"/>
              <a:t>3. května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836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DEB7-9DEA-4CCC-B94F-707175830834}" type="datetime4">
              <a:rPr lang="cs-CZ" smtClean="0"/>
              <a:t>3. května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6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E404-6E27-406C-A5DD-9C3D9E9F89F7}" type="datetime4">
              <a:rPr lang="cs-CZ" smtClean="0"/>
              <a:t>3. května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00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A335-4C86-4F94-8F30-9462CABF4869}" type="datetime4">
              <a:rPr lang="cs-CZ" smtClean="0"/>
              <a:t>3. května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31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B0DBD-D825-41B8-B8A1-2D3AD50BC2EF}" type="datetime4">
              <a:rPr lang="cs-CZ" smtClean="0"/>
              <a:t>3. května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přednášejícího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42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alpha val="95000"/>
              </a:schemeClr>
            </a:gs>
            <a:gs pos="64000">
              <a:schemeClr val="bg1">
                <a:alpha val="90000"/>
              </a:schemeClr>
            </a:gs>
            <a:gs pos="85000">
              <a:schemeClr val="bg1">
                <a:alpha val="80000"/>
              </a:schemeClr>
            </a:gs>
            <a:gs pos="100000">
              <a:schemeClr val="bg1">
                <a:alpha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6" b="9096"/>
          <a:stretch/>
        </p:blipFill>
        <p:spPr>
          <a:xfrm>
            <a:off x="0" y="0"/>
            <a:ext cx="12240000" cy="6885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2000">
                <a:schemeClr val="bg1">
                  <a:lumMod val="95000"/>
                  <a:alpha val="90000"/>
                </a:schemeClr>
              </a:gs>
              <a:gs pos="83000">
                <a:schemeClr val="bg1">
                  <a:lumMod val="95000"/>
                  <a:alpha val="80000"/>
                </a:schemeClr>
              </a:gs>
              <a:gs pos="100000">
                <a:schemeClr val="bg1">
                  <a:lumMod val="95000"/>
                  <a:alpha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</p:pic>
      <p:sp>
        <p:nvSpPr>
          <p:cNvPr id="11" name="Obdélník 10"/>
          <p:cNvSpPr/>
          <p:nvPr userDrawn="1"/>
        </p:nvSpPr>
        <p:spPr>
          <a:xfrm>
            <a:off x="1" y="0"/>
            <a:ext cx="12270599" cy="6885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95000"/>
                </a:schemeClr>
              </a:gs>
              <a:gs pos="85000">
                <a:schemeClr val="bg1">
                  <a:alpha val="85000"/>
                </a:schemeClr>
              </a:gs>
              <a:gs pos="100000">
                <a:schemeClr val="bg1">
                  <a:alpha val="4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71474" y="228600"/>
            <a:ext cx="10982325" cy="12207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1475" y="1557338"/>
            <a:ext cx="10980738" cy="4643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9401175" y="6345237"/>
            <a:ext cx="1381125" cy="396875"/>
          </a:xfrm>
          <a:prstGeom prst="rect">
            <a:avLst/>
          </a:prstGeom>
        </p:spPr>
        <p:txBody>
          <a:bodyPr vert="horz" lIns="91440" tIns="45720" rIns="90000" bIns="45720" rtlCol="0" anchor="ctr" anchorCtr="1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FDE8E-D03E-43A8-80E8-B13716CE374A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660590" y="6345238"/>
            <a:ext cx="3633941" cy="391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Jméno přednášejícího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890301" y="6345238"/>
            <a:ext cx="461912" cy="391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str</a:t>
            </a:r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12256316" cy="688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 userDrawn="1"/>
        </p:nvSpPr>
        <p:spPr>
          <a:xfrm>
            <a:off x="11751300" y="0"/>
            <a:ext cx="504000" cy="6885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2" name="Obrázek 2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" y="6345238"/>
            <a:ext cx="1914673" cy="39687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273" y="6378785"/>
            <a:ext cx="1256063" cy="373029"/>
          </a:xfrm>
          <a:prstGeom prst="rect">
            <a:avLst/>
          </a:prstGeom>
        </p:spPr>
      </p:pic>
      <p:pic>
        <p:nvPicPr>
          <p:cNvPr id="24" name="Obrázek 2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02" y="6437737"/>
            <a:ext cx="568717" cy="3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8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542925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tabLst>
          <a:tab pos="542925" algn="l"/>
        </a:tabLst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09625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076325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343025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" userDrawn="1">
          <p15:clr>
            <a:srgbClr val="F26B43"/>
          </p15:clr>
        </p15:guide>
        <p15:guide id="2" pos="75" userDrawn="1">
          <p15:clr>
            <a:srgbClr val="F26B43"/>
          </p15:clr>
        </p15:guide>
        <p15:guide id="3" orient="horz" pos="4247" userDrawn="1">
          <p15:clr>
            <a:srgbClr val="F26B43"/>
          </p15:clr>
        </p15:guide>
        <p15:guide id="4" pos="7605" userDrawn="1">
          <p15:clr>
            <a:srgbClr val="F26B43"/>
          </p15:clr>
        </p15:guide>
        <p15:guide id="5" orient="horz" pos="142" userDrawn="1">
          <p15:clr>
            <a:srgbClr val="F26B43"/>
          </p15:clr>
        </p15:guide>
        <p15:guide id="6" pos="234" userDrawn="1">
          <p15:clr>
            <a:srgbClr val="F26B43"/>
          </p15:clr>
        </p15:guide>
        <p15:guide id="7" pos="7151" userDrawn="1">
          <p15:clr>
            <a:srgbClr val="F26B43"/>
          </p15:clr>
        </p15:guide>
        <p15:guide id="8" orient="horz" pos="913" userDrawn="1">
          <p15:clr>
            <a:srgbClr val="F26B43"/>
          </p15:clr>
        </p15:guide>
        <p15:guide id="9" orient="horz" pos="981" userDrawn="1">
          <p15:clr>
            <a:srgbClr val="F26B43"/>
          </p15:clr>
        </p15:guide>
        <p15:guide id="10" orient="horz" pos="3997" userDrawn="1">
          <p15:clr>
            <a:srgbClr val="F26B43"/>
          </p15:clr>
        </p15:guide>
        <p15:guide id="11" pos="7401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.gov.cz/znalostni_baze:digitalni_priruck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pp-ais.egon.gov.cz/AISK/" TargetMode="External"/><Relationship Id="rId4" Type="http://schemas.openxmlformats.org/officeDocument/2006/relationships/hyperlink" Target="https://pma3.gov.cz/katalog-sluzeb/metodika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gov.cz/datov%C3%A9-sady?kl%C3%AD%C4%8Dov%C3%A1-slova=slu%C5%BEba%20ve%C5%99ejn%C3%A9%20spr%C3%A1v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de.gov.cz/gov-cz/gov-katalogy-vizualni-komponenty" TargetMode="External"/><Relationship Id="rId5" Type="http://schemas.openxmlformats.org/officeDocument/2006/relationships/hyperlink" Target="https://pma3.gov.cz/katalog-sluzeb/odborna-verejnost" TargetMode="External"/><Relationship Id="rId4" Type="http://schemas.openxmlformats.org/officeDocument/2006/relationships/hyperlink" Target="https://rpp-ais.egon.gov.cz/gen/agendy-detai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ma3.gov.cz/katalog-sluzeb/inf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v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ma3.gov.cz/katalog-sluzeb/metodika-pro-evidenci-sluzeb-v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pp-ais.egon.gov.cz/AISP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odok.cz/djv-agenda?date=2021-02-0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pp-ais.egon.gov.cz/AISP/" TargetMode="External"/><Relationship Id="rId5" Type="http://schemas.openxmlformats.org/officeDocument/2006/relationships/hyperlink" Target="https://archi.gov.cz/znalostni_baze:digitalni_prirucka" TargetMode="External"/><Relationship Id="rId4" Type="http://schemas.openxmlformats.org/officeDocument/2006/relationships/hyperlink" Target="https://pma3.gov.cz/katalog-sluzeb/metodika-pro-evidenci-sluzeb-v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Katalog služeb VS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8827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– Plán digitalizace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10</a:t>
            </a:fld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730571"/>
              </p:ext>
            </p:extLst>
          </p:nvPr>
        </p:nvGraphicFramePr>
        <p:xfrm>
          <a:off x="371474" y="1449388"/>
          <a:ext cx="5995866" cy="45038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998622">
                  <a:extLst>
                    <a:ext uri="{9D8B030D-6E8A-4147-A177-3AD203B41FA5}">
                      <a16:colId xmlns:a16="http://schemas.microsoft.com/office/drawing/2014/main" val="3083762900"/>
                    </a:ext>
                  </a:extLst>
                </a:gridCol>
                <a:gridCol w="1998622">
                  <a:extLst>
                    <a:ext uri="{9D8B030D-6E8A-4147-A177-3AD203B41FA5}">
                      <a16:colId xmlns:a16="http://schemas.microsoft.com/office/drawing/2014/main" val="3489711574"/>
                    </a:ext>
                  </a:extLst>
                </a:gridCol>
                <a:gridCol w="1998622">
                  <a:extLst>
                    <a:ext uri="{9D8B030D-6E8A-4147-A177-3AD203B41FA5}">
                      <a16:colId xmlns:a16="http://schemas.microsoft.com/office/drawing/2014/main" val="2936338579"/>
                    </a:ext>
                  </a:extLst>
                </a:gridCol>
              </a:tblGrid>
              <a:tr h="199718"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způsob digitalizace (obslužný kanál)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počet úkonů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1566011183"/>
                  </a:ext>
                </a:extLst>
              </a:tr>
              <a:tr h="199718">
                <a:tc gridSpan="3">
                  <a:txBody>
                    <a:bodyPr/>
                    <a:lstStyle/>
                    <a:p>
                      <a:r>
                        <a:rPr lang="cs-CZ" sz="1000" b="1" dirty="0"/>
                        <a:t>Ministerstvo obrany</a:t>
                      </a:r>
                    </a:p>
                  </a:txBody>
                  <a:tcPr marL="49929" marR="49929" marT="24965" marB="2496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634719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/>
                        <a:t>2021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datová schránka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1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2189015294"/>
                  </a:ext>
                </a:extLst>
              </a:tr>
              <a:tr h="199718">
                <a:tc gridSpan="3">
                  <a:txBody>
                    <a:bodyPr/>
                    <a:lstStyle/>
                    <a:p>
                      <a:r>
                        <a:rPr lang="cs-CZ" sz="1000" b="1" dirty="0"/>
                        <a:t>Ministerstvo školství, mládeže a tělovýchovy</a:t>
                      </a:r>
                    </a:p>
                  </a:txBody>
                  <a:tcPr marL="49929" marR="49929" marT="24965" marB="2496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903066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 dirty="0"/>
                        <a:t>2021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datová schránka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1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1266389344"/>
                  </a:ext>
                </a:extLst>
              </a:tr>
              <a:tr h="199718">
                <a:tc gridSpan="3">
                  <a:txBody>
                    <a:bodyPr/>
                    <a:lstStyle/>
                    <a:p>
                      <a:r>
                        <a:rPr lang="cs-CZ" sz="1000" b="1" dirty="0"/>
                        <a:t>Ministerstvo vnitra</a:t>
                      </a:r>
                    </a:p>
                  </a:txBody>
                  <a:tcPr marL="49929" marR="49929" marT="24965" marB="2496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181307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/>
                        <a:t>2022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datová schránka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111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3837842772"/>
                  </a:ext>
                </a:extLst>
              </a:tr>
              <a:tr h="349506">
                <a:tc>
                  <a:txBody>
                    <a:bodyPr/>
                    <a:lstStyle/>
                    <a:p>
                      <a:r>
                        <a:rPr lang="cs-CZ" sz="1000"/>
                        <a:t>2022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dokument opatřený uznávaným elektronickým podpisem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110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2540981507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/>
                        <a:t>2023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datová schránka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1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1035872094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/>
                        <a:t>2025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datová schránka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3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2537365964"/>
                  </a:ext>
                </a:extLst>
              </a:tr>
              <a:tr h="349506">
                <a:tc>
                  <a:txBody>
                    <a:bodyPr/>
                    <a:lstStyle/>
                    <a:p>
                      <a:r>
                        <a:rPr lang="cs-CZ" sz="1000"/>
                        <a:t>2025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dokument opatřený uznávaným elektronickým podpisem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2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1626852662"/>
                  </a:ext>
                </a:extLst>
              </a:tr>
              <a:tr h="199718">
                <a:tc gridSpan="3">
                  <a:txBody>
                    <a:bodyPr/>
                    <a:lstStyle/>
                    <a:p>
                      <a:r>
                        <a:rPr lang="cs-CZ" sz="1000" b="1" dirty="0"/>
                        <a:t>Ministerstvo dopravy</a:t>
                      </a:r>
                    </a:p>
                  </a:txBody>
                  <a:tcPr marL="49929" marR="49929" marT="24965" marB="2496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087624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 dirty="0"/>
                        <a:t>2024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datová schránka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1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4163370645"/>
                  </a:ext>
                </a:extLst>
              </a:tr>
              <a:tr h="349506">
                <a:tc>
                  <a:txBody>
                    <a:bodyPr/>
                    <a:lstStyle/>
                    <a:p>
                      <a:r>
                        <a:rPr lang="cs-CZ" sz="1000"/>
                        <a:t>2024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dokument opatřený uznávaným elektronickým podpisem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1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2027734040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/>
                        <a:t>2025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datová schránka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1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1128524648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/>
                        <a:t>2025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samoobslužný portál (AIS)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25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1427129556"/>
                  </a:ext>
                </a:extLst>
              </a:tr>
              <a:tr h="199718">
                <a:tc gridSpan="3">
                  <a:txBody>
                    <a:bodyPr/>
                    <a:lstStyle/>
                    <a:p>
                      <a:r>
                        <a:rPr lang="cs-CZ" sz="1000" b="1" dirty="0"/>
                        <a:t>Ministerstvo kultury</a:t>
                      </a:r>
                    </a:p>
                  </a:txBody>
                  <a:tcPr marL="49929" marR="49929" marT="24965" marB="2496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457043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/>
                        <a:t>2025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Czech POINT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4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205184291"/>
                  </a:ext>
                </a:extLst>
              </a:tr>
              <a:tr h="199718">
                <a:tc gridSpan="3">
                  <a:txBody>
                    <a:bodyPr/>
                    <a:lstStyle/>
                    <a:p>
                      <a:r>
                        <a:rPr lang="cs-CZ" sz="1000" b="1" dirty="0"/>
                        <a:t>Ministerstvo zahraničních věcí</a:t>
                      </a:r>
                    </a:p>
                  </a:txBody>
                  <a:tcPr marL="49929" marR="49929" marT="24965" marB="2496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6131"/>
                  </a:ext>
                </a:extLst>
              </a:tr>
              <a:tr h="199718">
                <a:tc>
                  <a:txBody>
                    <a:bodyPr/>
                    <a:lstStyle/>
                    <a:p>
                      <a:r>
                        <a:rPr lang="cs-CZ" sz="1000"/>
                        <a:t>2025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/>
                        <a:t>samoobslužný portál (AIS)</a:t>
                      </a:r>
                    </a:p>
                  </a:txBody>
                  <a:tcPr marL="49929" marR="49929" marT="24965" marB="24965" anchor="ctr"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2</a:t>
                      </a:r>
                    </a:p>
                  </a:txBody>
                  <a:tcPr marL="49929" marR="49929" marT="24965" marB="24965" anchor="ctr"/>
                </a:tc>
                <a:extLst>
                  <a:ext uri="{0D108BD9-81ED-4DB2-BD59-A6C34878D82A}">
                    <a16:rowId xmlns:a16="http://schemas.microsoft.com/office/drawing/2014/main" val="454824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8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Příručka plánování digitalizace služeb veřejné správy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</a:rPr>
              <a:t>představení příručky – seminář 13. 5. 2021</a:t>
            </a:r>
          </a:p>
          <a:p>
            <a:pPr marL="600075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>
                <a:solidFill>
                  <a:prstClr val="black"/>
                </a:solidFill>
                <a:hlinkClick r:id="rId3"/>
              </a:rPr>
              <a:t>https://archi.gov.cz/znalostni_baze:digitalni_prirucka</a:t>
            </a:r>
            <a:endParaRPr lang="cs-CZ" sz="2800" dirty="0">
              <a:solidFill>
                <a:prstClr val="black"/>
              </a:solidFill>
            </a:endParaRPr>
          </a:p>
          <a:p>
            <a:pPr marL="600075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pomocná aplikace 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</a:rPr>
              <a:t>každý úkon vykonávaný klientem by měl být dostupný ve všech obslužných kanálech:</a:t>
            </a:r>
          </a:p>
          <a:p>
            <a:pPr marL="600075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datová </a:t>
            </a:r>
            <a:r>
              <a:rPr lang="cs-CZ" sz="2800" dirty="0" smtClean="0">
                <a:solidFill>
                  <a:prstClr val="black"/>
                </a:solidFill>
              </a:rPr>
              <a:t>schránka</a:t>
            </a:r>
            <a:endParaRPr lang="cs-CZ" sz="2800" dirty="0">
              <a:solidFill>
                <a:prstClr val="black"/>
              </a:solidFill>
            </a:endParaRPr>
          </a:p>
          <a:p>
            <a:pPr marL="600075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dokument opatřený uznávaným elektronickým podpisem zaslaný typicky </a:t>
            </a:r>
            <a:r>
              <a:rPr lang="cs-CZ" sz="2800" dirty="0" smtClean="0">
                <a:solidFill>
                  <a:prstClr val="black"/>
                </a:solidFill>
              </a:rPr>
              <a:t>mailem</a:t>
            </a:r>
            <a:endParaRPr lang="cs-CZ" sz="2800" dirty="0">
              <a:solidFill>
                <a:prstClr val="black"/>
              </a:solidFill>
            </a:endParaRPr>
          </a:p>
          <a:p>
            <a:pPr marL="600075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samoobslužný </a:t>
            </a:r>
            <a:r>
              <a:rPr lang="cs-CZ" sz="2800" dirty="0" smtClean="0">
                <a:solidFill>
                  <a:prstClr val="black"/>
                </a:solidFill>
              </a:rPr>
              <a:t>portál</a:t>
            </a:r>
            <a:endParaRPr lang="cs-CZ" sz="2800" dirty="0">
              <a:solidFill>
                <a:prstClr val="black"/>
              </a:solidFill>
            </a:endParaRPr>
          </a:p>
          <a:p>
            <a:pPr marL="600075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endParaRPr lang="cs-CZ" sz="3000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29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– Popis služeb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>
                <a:solidFill>
                  <a:prstClr val="black"/>
                </a:solidFill>
              </a:rPr>
              <a:t>srozumitelné texty pro klienty VS ke službám VS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</a:pPr>
            <a:r>
              <a:rPr lang="cs-CZ" sz="2800" dirty="0">
                <a:solidFill>
                  <a:prstClr val="black"/>
                </a:solidFill>
              </a:rPr>
              <a:t>pro </a:t>
            </a:r>
            <a:r>
              <a:rPr lang="cs-CZ" sz="2800" dirty="0">
                <a:solidFill>
                  <a:prstClr val="black"/>
                </a:solidFill>
                <a:hlinkClick r:id="rId3"/>
              </a:rPr>
              <a:t>www.gov.cz</a:t>
            </a:r>
            <a:r>
              <a:rPr lang="cs-CZ" sz="2800" dirty="0">
                <a:solidFill>
                  <a:prstClr val="black"/>
                </a:solidFill>
              </a:rPr>
              <a:t> a další zájemce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  <a:hlinkClick r:id="rId4"/>
              </a:rPr>
              <a:t>Metodika </a:t>
            </a:r>
            <a:r>
              <a:rPr lang="cs-CZ" sz="3400" dirty="0">
                <a:solidFill>
                  <a:prstClr val="black"/>
                </a:solidFill>
                <a:hlinkClick r:id="rId4"/>
              </a:rPr>
              <a:t>detailního popisu</a:t>
            </a:r>
            <a:r>
              <a:rPr lang="it-IT" sz="3400" dirty="0">
                <a:solidFill>
                  <a:prstClr val="black"/>
                </a:solidFill>
                <a:hlinkClick r:id="rId4"/>
              </a:rPr>
              <a:t> služb</a:t>
            </a:r>
            <a:r>
              <a:rPr lang="cs-CZ" sz="3400" dirty="0">
                <a:solidFill>
                  <a:prstClr val="black"/>
                </a:solidFill>
                <a:hlinkClick r:id="rId4"/>
              </a:rPr>
              <a:t>y</a:t>
            </a:r>
            <a:r>
              <a:rPr lang="it-IT" sz="3400" dirty="0">
                <a:solidFill>
                  <a:prstClr val="black"/>
                </a:solidFill>
                <a:hlinkClick r:id="rId4"/>
              </a:rPr>
              <a:t> VS</a:t>
            </a:r>
            <a:endParaRPr lang="cs-CZ" sz="3400" dirty="0">
              <a:solidFill>
                <a:prstClr val="black"/>
              </a:solidFill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>
                <a:solidFill>
                  <a:prstClr val="black"/>
                </a:solidFill>
                <a:hlinkClick r:id="rId5"/>
              </a:rPr>
              <a:t>AIS RPP Správa katalogů</a:t>
            </a:r>
            <a:r>
              <a:rPr lang="cs-CZ" sz="3400" dirty="0">
                <a:solidFill>
                  <a:prstClr val="black"/>
                </a:solidFill>
              </a:rPr>
              <a:t> (AISK)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</a:pPr>
            <a:r>
              <a:rPr lang="cs-CZ" sz="2800" dirty="0">
                <a:solidFill>
                  <a:prstClr val="black"/>
                </a:solidFill>
              </a:rPr>
              <a:t>záznam o službě musí nejdříve vzniknout v </a:t>
            </a:r>
            <a:r>
              <a:rPr lang="cs-CZ" sz="2800" dirty="0" smtClean="0">
                <a:solidFill>
                  <a:prstClr val="black"/>
                </a:solidFill>
              </a:rPr>
              <a:t>AISP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2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– Popis služeb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</a:rPr>
              <a:t>pro </a:t>
            </a:r>
            <a:r>
              <a:rPr lang="cs-CZ" sz="3400" dirty="0">
                <a:solidFill>
                  <a:prstClr val="black"/>
                </a:solidFill>
              </a:rPr>
              <a:t>služby iniciované klientem do 1. 2. 2021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</a:pPr>
            <a:r>
              <a:rPr lang="cs-CZ" sz="2800" dirty="0">
                <a:solidFill>
                  <a:prstClr val="black"/>
                </a:solidFill>
              </a:rPr>
              <a:t>v případě služeb relevantních dle nařízení EU o Jednotné digitální bráně do 12. 12. 2020 v češtině i </a:t>
            </a:r>
            <a:r>
              <a:rPr lang="cs-CZ" sz="2800" dirty="0" smtClean="0">
                <a:solidFill>
                  <a:prstClr val="black"/>
                </a:solidFill>
              </a:rPr>
              <a:t>angličtině</a:t>
            </a:r>
          </a:p>
          <a:p>
            <a:pPr marL="428625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</a:rPr>
              <a:t>služby vykonávané z moci úřední zatím nepopisovat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povinnost zavede DEPO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jiná (volnější) pravidla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- </a:t>
            </a:r>
            <a:r>
              <a:rPr lang="cs-CZ" dirty="0"/>
              <a:t>Popis služeb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aktuální stav - schváleno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14</a:t>
            </a:fld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" y="2024069"/>
            <a:ext cx="6867526" cy="417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80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- </a:t>
            </a:r>
            <a:r>
              <a:rPr lang="cs-CZ" dirty="0"/>
              <a:t>Popis služeb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aktuální stav - </a:t>
            </a:r>
            <a:r>
              <a:rPr lang="cs-CZ" sz="2800" dirty="0">
                <a:solidFill>
                  <a:schemeClr val="tx1"/>
                </a:solidFill>
              </a:rPr>
              <a:t>schváleno a rozpracováno</a:t>
            </a:r>
            <a:endParaRPr lang="cs-CZ" sz="2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15</a:t>
            </a:fld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" y="2010829"/>
            <a:ext cx="6889297" cy="418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0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Katalog služeb VS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Ostatní OVM (poskytovatelé služeb)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444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-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evidence </a:t>
            </a:r>
            <a:r>
              <a:rPr lang="cs-CZ" sz="3400" dirty="0">
                <a:solidFill>
                  <a:schemeClr val="tx1"/>
                </a:solidFill>
              </a:rPr>
              <a:t>služeb </a:t>
            </a:r>
            <a:r>
              <a:rPr lang="cs-CZ" sz="3400" dirty="0" smtClean="0">
                <a:solidFill>
                  <a:schemeClr val="tx1"/>
                </a:solidFill>
              </a:rPr>
              <a:t>VS a plán digitalizace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„pasivní“ příjemci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informování </a:t>
            </a:r>
            <a:r>
              <a:rPr lang="cs-CZ" sz="3400" dirty="0">
                <a:solidFill>
                  <a:schemeClr val="tx1"/>
                </a:solidFill>
              </a:rPr>
              <a:t>klienta o způsobu využití dané </a:t>
            </a:r>
            <a:r>
              <a:rPr lang="cs-CZ" sz="3400" dirty="0" smtClean="0">
                <a:solidFill>
                  <a:schemeClr val="tx1"/>
                </a:solidFill>
              </a:rPr>
              <a:t>služby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nové povinnosti – katalog služeb (detailní popisy služeb) na webových stránkách povinných subjektů dle zákona č. 106/1999 Sb.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platí od 1. 8. 2020 (efektivně od 1. 2. 2021)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implementace má smysl od Q3 2021 (dostupnost dat)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0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Katalog služeb VS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Data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990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-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veřejně přístupná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hlinkClick r:id="rId3"/>
              </a:rPr>
              <a:t>Národní katalog otevřených dat</a:t>
            </a:r>
            <a:endParaRPr lang="cs-CZ" sz="28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API (detailní popisy služeb)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hlinkClick r:id="rId4"/>
              </a:rPr>
              <a:t>seznamy agend</a:t>
            </a:r>
            <a:r>
              <a:rPr lang="cs-CZ" sz="2800" dirty="0" smtClean="0">
                <a:solidFill>
                  <a:schemeClr val="tx1"/>
                </a:solidFill>
              </a:rPr>
              <a:t> (XLSX)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více informací: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hlinkClick r:id="rId5"/>
              </a:rPr>
              <a:t>https</a:t>
            </a:r>
            <a:r>
              <a:rPr lang="cs-CZ" sz="2800" dirty="0">
                <a:solidFill>
                  <a:schemeClr val="tx1"/>
                </a:solidFill>
                <a:hlinkClick r:id="rId5"/>
              </a:rPr>
              <a:t>://</a:t>
            </a:r>
            <a:r>
              <a:rPr lang="cs-CZ" sz="2800" dirty="0" smtClean="0">
                <a:solidFill>
                  <a:schemeClr val="tx1"/>
                </a:solidFill>
                <a:hlinkClick r:id="rId5"/>
              </a:rPr>
              <a:t>pma3.gov.cz/katalog-sluzeb/odborna-verejnost</a:t>
            </a:r>
            <a:endParaRPr lang="cs-CZ" sz="28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3800" dirty="0" smtClean="0">
                <a:solidFill>
                  <a:schemeClr val="tx1"/>
                </a:solidFill>
              </a:rPr>
              <a:t> pod otevřenou licencí bude zveřejněna </a:t>
            </a:r>
            <a:r>
              <a:rPr lang="cs-CZ" sz="3800" dirty="0" smtClean="0">
                <a:solidFill>
                  <a:schemeClr val="tx1"/>
                </a:solidFill>
                <a:hlinkClick r:id="rId6"/>
              </a:rPr>
              <a:t>komponenta pro vizualizaci dat k popisům služeb</a:t>
            </a:r>
            <a:r>
              <a:rPr lang="cs-CZ" sz="3800" dirty="0">
                <a:solidFill>
                  <a:schemeClr val="tx1"/>
                </a:solidFill>
              </a:rPr>
              <a:t> </a:t>
            </a:r>
            <a:r>
              <a:rPr lang="cs-CZ" sz="3800" dirty="0" smtClean="0">
                <a:solidFill>
                  <a:schemeClr val="tx1"/>
                </a:solidFill>
              </a:rPr>
              <a:t>(dnes </a:t>
            </a:r>
            <a:r>
              <a:rPr lang="cs-CZ" sz="3800" smtClean="0">
                <a:solidFill>
                  <a:schemeClr val="tx1"/>
                </a:solidFill>
              </a:rPr>
              <a:t>na gov.cz)</a:t>
            </a:r>
            <a:endParaRPr lang="cs-CZ" sz="38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0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 vzniká na základě zákona č. </a:t>
            </a:r>
            <a:r>
              <a:rPr lang="cs-CZ" sz="3400" dirty="0" smtClean="0">
                <a:solidFill>
                  <a:schemeClr val="tx1"/>
                </a:solidFill>
              </a:rPr>
              <a:t>12/2020 Sb., </a:t>
            </a:r>
            <a:r>
              <a:rPr lang="cs-CZ" sz="3400" dirty="0">
                <a:solidFill>
                  <a:schemeClr val="tx1"/>
                </a:solidFill>
              </a:rPr>
              <a:t>o právu na digitální služby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veškeré </a:t>
            </a:r>
            <a:r>
              <a:rPr lang="cs-CZ" sz="3400" dirty="0">
                <a:solidFill>
                  <a:schemeClr val="tx1"/>
                </a:solidFill>
              </a:rPr>
              <a:t>informace na </a:t>
            </a:r>
            <a:r>
              <a:rPr lang="cs-CZ" sz="34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cs-CZ" sz="3400" dirty="0" smtClean="0">
                <a:solidFill>
                  <a:schemeClr val="tx1"/>
                </a:solidFill>
                <a:hlinkClick r:id="rId3"/>
              </a:rPr>
              <a:t>pma3.gov.cz/katalog-sluzeb/info</a:t>
            </a:r>
            <a:endParaRPr lang="cs-CZ" sz="3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4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2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95810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Prostor pro</a:t>
            </a:r>
            <a:br>
              <a:rPr lang="cs-CZ" dirty="0" smtClean="0"/>
            </a:br>
            <a:r>
              <a:rPr lang="cs-CZ" b="1" dirty="0" smtClean="0"/>
              <a:t>Dotazy </a:t>
            </a:r>
            <a:r>
              <a:rPr lang="cs-CZ" dirty="0" smtClean="0"/>
              <a:t>A</a:t>
            </a:r>
            <a:r>
              <a:rPr lang="cs-CZ" b="1" dirty="0" smtClean="0"/>
              <a:t> KOMENTÁŘE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9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958106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45706"/>
            <a:ext cx="9144000" cy="665162"/>
          </a:xfrm>
        </p:spPr>
        <p:txBody>
          <a:bodyPr/>
          <a:lstStyle/>
          <a:p>
            <a:r>
              <a:rPr lang="cs-CZ" dirty="0" smtClean="0"/>
              <a:t>simon.trusina@mvcr.cz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43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Katalog služeb VS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Ústřední správní úřady (ohlašovatelé)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7596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slouží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evidence </a:t>
            </a:r>
            <a:r>
              <a:rPr lang="cs-CZ" sz="3400" dirty="0">
                <a:solidFill>
                  <a:schemeClr val="tx1"/>
                </a:solidFill>
              </a:rPr>
              <a:t>služeb </a:t>
            </a:r>
            <a:r>
              <a:rPr lang="cs-CZ" sz="3400" dirty="0" smtClean="0">
                <a:solidFill>
                  <a:schemeClr val="tx1"/>
                </a:solidFill>
              </a:rPr>
              <a:t>VS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inventarizace všech služeb poskytovaných navenek klientu VS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plán digitalizace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digitalizace všech služeb, kde je to možné a účelné do II.2025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informování </a:t>
            </a:r>
            <a:r>
              <a:rPr lang="cs-CZ" sz="3400" dirty="0">
                <a:solidFill>
                  <a:schemeClr val="tx1"/>
                </a:solidFill>
              </a:rPr>
              <a:t>klienta o způsobu využití dané </a:t>
            </a:r>
            <a:r>
              <a:rPr lang="cs-CZ" sz="3400" dirty="0" smtClean="0">
                <a:solidFill>
                  <a:schemeClr val="tx1"/>
                </a:solidFill>
              </a:rPr>
              <a:t>služby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textové popisy pro zobrazování na webech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hlinkClick r:id="rId3"/>
              </a:rPr>
              <a:t>https://gov.cz</a:t>
            </a:r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6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-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 </a:t>
            </a:r>
            <a:r>
              <a:rPr lang="cs-CZ" sz="3400" dirty="0">
                <a:solidFill>
                  <a:prstClr val="black"/>
                </a:solidFill>
              </a:rPr>
              <a:t>inventarizace všech služeb, které poskytují orgány veřejné moci (OVM) externímu klientu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Arial"/>
              <a:buChar char="•"/>
              <a:tabLst/>
            </a:pPr>
            <a:r>
              <a:rPr lang="cs-CZ" sz="2800" dirty="0">
                <a:solidFill>
                  <a:prstClr val="black"/>
                </a:solidFill>
              </a:rPr>
              <a:t>doplnění úkonů (transakcí) a obslužných </a:t>
            </a:r>
            <a:r>
              <a:rPr lang="cs-CZ" sz="2800" dirty="0" smtClean="0">
                <a:solidFill>
                  <a:prstClr val="black"/>
                </a:solidFill>
              </a:rPr>
              <a:t>kanálů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Arial"/>
              <a:buChar char="•"/>
              <a:tabLst/>
            </a:pPr>
            <a:r>
              <a:rPr lang="cs-CZ" sz="2800" dirty="0" smtClean="0">
                <a:solidFill>
                  <a:prstClr val="black"/>
                </a:solidFill>
              </a:rPr>
              <a:t>výtah z právních předpisů</a:t>
            </a:r>
            <a:endParaRPr lang="cs-CZ" sz="2800" dirty="0">
              <a:solidFill>
                <a:prstClr val="black"/>
              </a:solidFill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  <a:hlinkClick r:id="rId3"/>
              </a:rPr>
              <a:t>Metodika </a:t>
            </a:r>
            <a:r>
              <a:rPr lang="cs-CZ" sz="3400" dirty="0">
                <a:solidFill>
                  <a:prstClr val="black"/>
                </a:solidFill>
                <a:hlinkClick r:id="rId3"/>
              </a:rPr>
              <a:t>pro </a:t>
            </a:r>
            <a:r>
              <a:rPr lang="it-IT" sz="3400" dirty="0">
                <a:solidFill>
                  <a:prstClr val="black"/>
                </a:solidFill>
                <a:hlinkClick r:id="rId3"/>
              </a:rPr>
              <a:t>evidenci služeb VS</a:t>
            </a:r>
            <a:endParaRPr lang="cs-CZ" sz="3400" dirty="0">
              <a:solidFill>
                <a:prstClr val="black"/>
              </a:solidFill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Arial"/>
              <a:buChar char="•"/>
            </a:pPr>
            <a:r>
              <a:rPr lang="cs-CZ" sz="3400" dirty="0">
                <a:solidFill>
                  <a:prstClr val="black"/>
                </a:solidFill>
                <a:hlinkClick r:id="rId4"/>
              </a:rPr>
              <a:t>AIS RPP Působnostní</a:t>
            </a:r>
            <a:r>
              <a:rPr lang="cs-CZ" sz="3400" dirty="0">
                <a:solidFill>
                  <a:prstClr val="black"/>
                </a:solidFill>
              </a:rPr>
              <a:t> (AISP)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 </a:t>
            </a:r>
            <a:r>
              <a:rPr lang="cs-CZ" sz="3400" dirty="0" smtClean="0">
                <a:solidFill>
                  <a:schemeClr val="tx1"/>
                </a:solidFill>
              </a:rPr>
              <a:t>termín 1. 2. 2021 prodloužen do června 2021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9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-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aktuální stav - schváleno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6</a:t>
            </a:fld>
            <a:endParaRPr lang="cs-CZ" dirty="0"/>
          </a:p>
        </p:txBody>
      </p:sp>
      <p:pic>
        <p:nvPicPr>
          <p:cNvPr id="9" name="Picture"/>
          <p:cNvPicPr/>
          <p:nvPr/>
        </p:nvPicPr>
        <p:blipFill rotWithShape="1">
          <a:blip r:embed="rId3"/>
          <a:srcRect t="7639"/>
          <a:stretch/>
        </p:blipFill>
        <p:spPr bwMode="auto">
          <a:xfrm>
            <a:off x="371473" y="1967588"/>
            <a:ext cx="8021413" cy="4233187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-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aktuální stav – schváleno a rozpracováno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7</a:t>
            </a:fld>
            <a:endParaRPr lang="cs-CZ" dirty="0"/>
          </a:p>
        </p:txBody>
      </p:sp>
      <p:pic>
        <p:nvPicPr>
          <p:cNvPr id="8" name="Picture"/>
          <p:cNvPicPr/>
          <p:nvPr/>
        </p:nvPicPr>
        <p:blipFill rotWithShape="1">
          <a:blip r:embed="rId3"/>
          <a:srcRect t="11897"/>
          <a:stretch/>
        </p:blipFill>
        <p:spPr bwMode="auto">
          <a:xfrm>
            <a:off x="371474" y="1937657"/>
            <a:ext cx="8468608" cy="426311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496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– Plán 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</a:rPr>
              <a:t>co, jak a kdy půjde </a:t>
            </a:r>
            <a:r>
              <a:rPr lang="cs-CZ" sz="3400" dirty="0">
                <a:solidFill>
                  <a:prstClr val="black"/>
                </a:solidFill>
              </a:rPr>
              <a:t>vyřídit digitálně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>
                <a:solidFill>
                  <a:prstClr val="black"/>
                </a:solidFill>
              </a:rPr>
              <a:t>vláda </a:t>
            </a:r>
            <a:r>
              <a:rPr lang="cs-CZ" sz="3400" dirty="0" smtClean="0">
                <a:solidFill>
                  <a:prstClr val="black"/>
                </a:solidFill>
              </a:rPr>
              <a:t>(opět) stanoví </a:t>
            </a:r>
            <a:r>
              <a:rPr lang="cs-CZ" sz="3400" dirty="0">
                <a:solidFill>
                  <a:prstClr val="black"/>
                </a:solidFill>
              </a:rPr>
              <a:t>do </a:t>
            </a:r>
            <a:r>
              <a:rPr lang="cs-CZ" sz="3400" dirty="0" smtClean="0">
                <a:solidFill>
                  <a:prstClr val="black"/>
                </a:solidFill>
              </a:rPr>
              <a:t>15. 9. </a:t>
            </a:r>
            <a:r>
              <a:rPr lang="cs-CZ" sz="3400" dirty="0">
                <a:solidFill>
                  <a:prstClr val="black"/>
                </a:solidFill>
              </a:rPr>
              <a:t>2021 – plán na 4 roky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</a:pPr>
            <a:r>
              <a:rPr lang="cs-CZ" sz="2800" dirty="0" smtClean="0">
                <a:solidFill>
                  <a:prstClr val="black"/>
                </a:solidFill>
              </a:rPr>
              <a:t>první verze schválena vládou 1. 2. 2021 (</a:t>
            </a:r>
            <a:r>
              <a:rPr lang="cs-CZ" sz="2800" dirty="0" smtClean="0">
                <a:solidFill>
                  <a:prstClr val="black"/>
                </a:solidFill>
                <a:hlinkClick r:id="rId3"/>
              </a:rPr>
              <a:t>usnesení č. 84</a:t>
            </a:r>
            <a:r>
              <a:rPr lang="cs-CZ" sz="2800" dirty="0" smtClean="0">
                <a:solidFill>
                  <a:prstClr val="black"/>
                </a:solidFill>
              </a:rPr>
              <a:t>)</a:t>
            </a:r>
            <a:endParaRPr lang="cs-CZ" sz="2800" dirty="0">
              <a:solidFill>
                <a:prstClr val="black"/>
              </a:solidFill>
            </a:endParaRP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</a:pPr>
            <a:r>
              <a:rPr lang="cs-CZ" sz="2800" dirty="0">
                <a:solidFill>
                  <a:prstClr val="black"/>
                </a:solidFill>
              </a:rPr>
              <a:t>materiál na vládu = mezirezortní připomínkové řízení</a:t>
            </a: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  <a:hlinkClick r:id="rId4"/>
              </a:rPr>
              <a:t>Metodika </a:t>
            </a:r>
            <a:r>
              <a:rPr lang="cs-CZ" sz="3400" dirty="0">
                <a:solidFill>
                  <a:prstClr val="black"/>
                </a:solidFill>
                <a:hlinkClick r:id="rId4"/>
              </a:rPr>
              <a:t>pro </a:t>
            </a:r>
            <a:r>
              <a:rPr lang="it-IT" sz="3400" dirty="0">
                <a:solidFill>
                  <a:prstClr val="black"/>
                </a:solidFill>
                <a:hlinkClick r:id="rId4"/>
              </a:rPr>
              <a:t>evidenci služeb </a:t>
            </a:r>
            <a:r>
              <a:rPr lang="it-IT" sz="3400" dirty="0" smtClean="0">
                <a:solidFill>
                  <a:prstClr val="black"/>
                </a:solidFill>
                <a:hlinkClick r:id="rId4"/>
              </a:rPr>
              <a:t>VS</a:t>
            </a:r>
            <a:endParaRPr lang="cs-CZ" sz="3400" dirty="0" smtClean="0">
              <a:solidFill>
                <a:prstClr val="black"/>
              </a:solidFill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>
                <a:solidFill>
                  <a:prstClr val="black"/>
                </a:solidFill>
                <a:hlinkClick r:id="rId5"/>
              </a:rPr>
              <a:t>Příručka plánování digitalizace služeb veřejné správy </a:t>
            </a:r>
            <a:r>
              <a:rPr lang="cs-CZ" sz="3400" dirty="0" smtClean="0">
                <a:solidFill>
                  <a:prstClr val="black"/>
                </a:solidFill>
                <a:hlinkClick r:id="rId5"/>
              </a:rPr>
              <a:t>ČR</a:t>
            </a:r>
            <a:endParaRPr lang="cs-CZ" sz="3400" dirty="0">
              <a:solidFill>
                <a:prstClr val="black"/>
              </a:solidFill>
            </a:endParaRPr>
          </a:p>
          <a:p>
            <a:pPr marL="285750" lvl="0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</a:pPr>
            <a:r>
              <a:rPr lang="cs-CZ" sz="3400" dirty="0" smtClean="0">
                <a:solidFill>
                  <a:prstClr val="black"/>
                </a:solidFill>
                <a:hlinkClick r:id="rId6"/>
              </a:rPr>
              <a:t>AIS </a:t>
            </a:r>
            <a:r>
              <a:rPr lang="cs-CZ" sz="3400" dirty="0">
                <a:solidFill>
                  <a:prstClr val="black"/>
                </a:solidFill>
                <a:hlinkClick r:id="rId6"/>
              </a:rPr>
              <a:t>RPP Působnostní</a:t>
            </a:r>
            <a:r>
              <a:rPr lang="cs-CZ" sz="3400" dirty="0">
                <a:solidFill>
                  <a:prstClr val="black"/>
                </a:solidFill>
              </a:rPr>
              <a:t> (AISP)</a:t>
            </a:r>
          </a:p>
          <a:p>
            <a:pPr marL="742950" lvl="1" indent="-285750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/>
              <a:buChar char="•"/>
              <a:tabLst/>
            </a:pPr>
            <a:r>
              <a:rPr lang="cs-CZ" sz="2800" dirty="0">
                <a:solidFill>
                  <a:prstClr val="black"/>
                </a:solidFill>
              </a:rPr>
              <a:t>lze editovat i bez nové verze </a:t>
            </a:r>
            <a:r>
              <a:rPr lang="cs-CZ" sz="2800" dirty="0" smtClean="0">
                <a:solidFill>
                  <a:prstClr val="black"/>
                </a:solidFill>
              </a:rPr>
              <a:t>agendy</a:t>
            </a:r>
            <a:endParaRPr lang="cs-CZ" sz="2800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2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 SLUŽEB VS – Plán digitalizace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FA95-08BA-4604-A255-7E839FD29F42}" type="datetime4">
              <a:rPr lang="cs-CZ" smtClean="0"/>
              <a:t>3. května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Šimon </a:t>
            </a:r>
            <a:r>
              <a:rPr lang="cs-CZ" dirty="0" err="1"/>
              <a:t>Trusina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A3799-0EAE-4BA2-8922-8F23EEB944A9}" type="slidenum">
              <a:rPr lang="cs-CZ" smtClean="0"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Picture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71473" y="1611258"/>
            <a:ext cx="8032297" cy="4589518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97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VaPeG_PresentationLayout">
      <a:dk1>
        <a:srgbClr val="0F0D29"/>
      </a:dk1>
      <a:lt1>
        <a:srgbClr val="FFFFFF"/>
      </a:lt1>
      <a:dk2>
        <a:srgbClr val="256D9D"/>
      </a:dk2>
      <a:lt2>
        <a:srgbClr val="E7E6E6"/>
      </a:lt2>
      <a:accent1>
        <a:srgbClr val="024F75"/>
      </a:accent1>
      <a:accent2>
        <a:srgbClr val="3592CF"/>
      </a:accent2>
      <a:accent3>
        <a:srgbClr val="FFCC00"/>
      </a:accent3>
      <a:accent4>
        <a:srgbClr val="E2AC00"/>
      </a:accent4>
      <a:accent5>
        <a:srgbClr val="256D9D"/>
      </a:accent5>
      <a:accent6>
        <a:srgbClr val="024F75"/>
      </a:accent6>
      <a:hlink>
        <a:srgbClr val="3592CF"/>
      </a:hlink>
      <a:folHlink>
        <a:srgbClr val="3592CF"/>
      </a:folHlink>
    </a:clrScheme>
    <a:fontScheme name="VaPeG_font">
      <a:majorFont>
        <a:latin typeface="Verdana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</TotalTime>
  <Words>724</Words>
  <Application>Microsoft Office PowerPoint</Application>
  <PresentationFormat>Širokoúhlá obrazovka</PresentationFormat>
  <Paragraphs>217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Verdana</vt:lpstr>
      <vt:lpstr>Wingdings</vt:lpstr>
      <vt:lpstr>Motiv Office</vt:lpstr>
      <vt:lpstr>Katalog služeb VS</vt:lpstr>
      <vt:lpstr>KATALOG SLUŽEB VS</vt:lpstr>
      <vt:lpstr>Katalog služeb VS</vt:lpstr>
      <vt:lpstr>K čemu slouží</vt:lpstr>
      <vt:lpstr>KATALOG SLUŽEB VS - evidence</vt:lpstr>
      <vt:lpstr>KATALOG SLUŽEB VS - evidence</vt:lpstr>
      <vt:lpstr>KATALOG SLUŽEB VS - evidence</vt:lpstr>
      <vt:lpstr>KATALOG SLUŽEB VS – Plán digitalizace</vt:lpstr>
      <vt:lpstr>KATALOG SLUŽEB VS – Plán digitalizace</vt:lpstr>
      <vt:lpstr>KATALOG SLUŽEB VS – Plán digitalizace</vt:lpstr>
      <vt:lpstr>Příručka plánování digitalizace služeb veřejné správy ČR</vt:lpstr>
      <vt:lpstr>KATALOG SLUŽEB VS – Popis služeb VS</vt:lpstr>
      <vt:lpstr>KATALOG SLUŽEB VS – Popis služeb VS</vt:lpstr>
      <vt:lpstr>KATALOG SLUŽEB VS - Popis služeb VS</vt:lpstr>
      <vt:lpstr>KATALOG SLUŽEB VS - Popis služeb VS</vt:lpstr>
      <vt:lpstr>Katalog služeb VS</vt:lpstr>
      <vt:lpstr>KATALOG SLUŽEB VS - Poskytovatelé</vt:lpstr>
      <vt:lpstr>Katalog služeb VS</vt:lpstr>
      <vt:lpstr>KATALOG SLUŽEB VS - Data</vt:lpstr>
      <vt:lpstr>Prostor pro Dotazy A KOMENTÁŘE</vt:lpstr>
      <vt:lpstr>Děkuji za Pozornost</vt:lpstr>
    </vt:vector>
  </TitlesOfParts>
  <Company>Ministerstvo vnitra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 Čermáková</dc:creator>
  <cp:lastModifiedBy>Simon</cp:lastModifiedBy>
  <cp:revision>185</cp:revision>
  <dcterms:created xsi:type="dcterms:W3CDTF">2019-08-27T09:56:47Z</dcterms:created>
  <dcterms:modified xsi:type="dcterms:W3CDTF">2021-05-03T10:35:29Z</dcterms:modified>
</cp:coreProperties>
</file>