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92" r:id="rId6"/>
    <p:sldId id="269" r:id="rId7"/>
    <p:sldId id="293" r:id="rId8"/>
    <p:sldId id="294" r:id="rId9"/>
    <p:sldId id="295" r:id="rId10"/>
    <p:sldId id="296" r:id="rId11"/>
    <p:sldId id="297" r:id="rId12"/>
    <p:sldId id="259" r:id="rId13"/>
    <p:sldId id="260" r:id="rId14"/>
    <p:sldId id="261" r:id="rId15"/>
    <p:sldId id="262" r:id="rId16"/>
    <p:sldId id="263" r:id="rId17"/>
    <p:sldId id="280" r:id="rId18"/>
    <p:sldId id="290" r:id="rId19"/>
    <p:sldId id="298" r:id="rId20"/>
    <p:sldId id="29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ří Valášek" initials="JV" lastIdx="1" clrIdx="0"/>
  <p:cmAuthor id="2" name="PEKU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0000"/>
    <a:srgbClr val="FFFFFF"/>
    <a:srgbClr val="FF9393"/>
    <a:srgbClr val="00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50000" autoAdjust="0"/>
  </p:normalViewPr>
  <p:slideViewPr>
    <p:cSldViewPr>
      <p:cViewPr varScale="1">
        <p:scale>
          <a:sx n="77" d="100"/>
          <a:sy n="77" d="100"/>
        </p:scale>
        <p:origin x="10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16E4B-5671-403B-B91E-16698A050570}" type="datetimeFigureOut">
              <a:rPr lang="cs-CZ" smtClean="0"/>
              <a:t>02.05.2021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80BF2-CA21-4D5B-9E8A-0EF4925B0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03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e8805193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e8805193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Tři různé způsoby reality: legislativa, agendy a informační systémy.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Nutno propojit.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e8805193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e8805193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e8805193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e8805193f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eaa2c5f7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eaa2c5f7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d9f9522a5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d9f9522a5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bd9f9522a5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bd9f9522a5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1428736"/>
            <a:ext cx="7772400" cy="1470025"/>
          </a:xfrm>
        </p:spPr>
        <p:txBody>
          <a:bodyPr/>
          <a:lstStyle>
            <a:lvl1pPr algn="l">
              <a:defRPr>
                <a:solidFill>
                  <a:srgbClr val="00A9E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44" y="385762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2844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600200"/>
            <a:ext cx="8401080" cy="45259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285860"/>
            <a:ext cx="6191280" cy="484030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35900" y="55400"/>
            <a:ext cx="5952300" cy="8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279400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5pPr>
            <a:lvl6pPr marL="2743200" lvl="5" indent="-279400">
              <a:spcBef>
                <a:spcPts val="1600"/>
              </a:spcBef>
              <a:spcAft>
                <a:spcPts val="0"/>
              </a:spcAft>
              <a:buSzPts val="800"/>
              <a:buChar char="■"/>
              <a:defRPr/>
            </a:lvl6pPr>
            <a:lvl7pPr marL="3200400" lvl="6" indent="-279400">
              <a:spcBef>
                <a:spcPts val="1600"/>
              </a:spcBef>
              <a:spcAft>
                <a:spcPts val="0"/>
              </a:spcAft>
              <a:buSzPts val="800"/>
              <a:buChar char="●"/>
              <a:defRPr/>
            </a:lvl7pPr>
            <a:lvl8pPr marL="3657600" lvl="7" indent="-279400">
              <a:spcBef>
                <a:spcPts val="1600"/>
              </a:spcBef>
              <a:spcAft>
                <a:spcPts val="0"/>
              </a:spcAft>
              <a:buSzPts val="800"/>
              <a:buChar char="○"/>
              <a:defRPr/>
            </a:lvl8pPr>
            <a:lvl9pPr marL="4114800" lvl="8" indent="-279400">
              <a:spcBef>
                <a:spcPts val="1600"/>
              </a:spcBef>
              <a:spcAft>
                <a:spcPts val="1600"/>
              </a:spcAft>
              <a:buSzPts val="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0" y="6474187"/>
            <a:ext cx="548700" cy="2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139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357694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28574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033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4282" y="214311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214282" y="6324591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02.05.2021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516EB83-090E-473B-B959-92A4B5275361}" type="datetimeFigureOut">
              <a:rPr lang="cs-CZ" smtClean="0"/>
              <a:pPr/>
              <a:t>02.05.2021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3294065" cy="1285884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2500306"/>
            <a:ext cx="3251231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02.05.2021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velkybubli_CJ_1502_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14282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16EB83-090E-473B-B959-92A4B5275361}" type="datetimeFigureOut">
              <a:rPr lang="cs-CZ" smtClean="0"/>
              <a:pPr/>
              <a:t>02.05.2021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600" kern="1200" dirty="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1910" y="1751744"/>
            <a:ext cx="8173572" cy="3126209"/>
          </a:xfrm>
        </p:spPr>
        <p:txBody>
          <a:bodyPr/>
          <a:lstStyle/>
          <a:p>
            <a:pPr algn="ctr"/>
            <a:r>
              <a:rPr lang="cs-CZ" sz="3490" b="1" dirty="0"/>
              <a:t>ISSS kontexty, pravidla tvorby a publikace v souladu s ontologií dat </a:t>
            </a:r>
            <a:endParaRPr lang="cs-CZ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04248" y="5836542"/>
            <a:ext cx="2016224" cy="432048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3.5. 2021, Praha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39552" y="5301208"/>
            <a:ext cx="547260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RNDr. Petr Tiller, Ing. Jakub Malina</a:t>
            </a:r>
          </a:p>
          <a:p>
            <a:r>
              <a:rPr lang="cs-CZ" sz="1600" dirty="0">
                <a:solidFill>
                  <a:schemeClr val="tx1"/>
                </a:solidFill>
              </a:rPr>
              <a:t>Odbor Hlavního Architekta</a:t>
            </a:r>
          </a:p>
          <a:p>
            <a:r>
              <a:rPr lang="cs-CZ" sz="1600" dirty="0">
                <a:solidFill>
                  <a:schemeClr val="tx1"/>
                </a:solidFill>
              </a:rPr>
              <a:t>Ministerstvo vnitra ČR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 rot="-7168324">
            <a:off x="3150585" y="4003265"/>
            <a:ext cx="679879" cy="538848"/>
          </a:xfrm>
          <a:prstGeom prst="rect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800"/>
              <a:t>&lt;&lt;SB&gt;&gt;</a:t>
            </a:r>
            <a:endParaRPr sz="800"/>
          </a:p>
          <a:p>
            <a:pPr algn="ctr"/>
            <a:r>
              <a:rPr lang="en" sz="800"/>
              <a:t>361/2000</a:t>
            </a:r>
            <a:endParaRPr sz="800"/>
          </a:p>
          <a:p>
            <a:pPr algn="ctr"/>
            <a:r>
              <a:rPr lang="en" sz="700"/>
              <a:t>§ 2 písm. d)</a:t>
            </a:r>
            <a:endParaRPr sz="700"/>
          </a:p>
        </p:txBody>
      </p:sp>
      <p:sp>
        <p:nvSpPr>
          <p:cNvPr id="131" name="Google Shape;131;p18"/>
          <p:cNvSpPr txBox="1"/>
          <p:nvPr/>
        </p:nvSpPr>
        <p:spPr>
          <a:xfrm rot="7181305">
            <a:off x="5270283" y="4083860"/>
            <a:ext cx="679611" cy="430857"/>
          </a:xfrm>
          <a:prstGeom prst="rect">
            <a:avLst/>
          </a:prstGeom>
          <a:noFill/>
          <a:ln w="19050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800"/>
              <a:t>&lt;&lt;XSD&gt;&gt;</a:t>
            </a:r>
            <a:endParaRPr sz="800"/>
          </a:p>
          <a:p>
            <a:pPr algn="ctr"/>
            <a:r>
              <a:rPr lang="en" sz="800"/>
              <a:t>A1046 řidič</a:t>
            </a:r>
            <a:endParaRPr sz="800"/>
          </a:p>
        </p:txBody>
      </p:sp>
      <p:sp>
        <p:nvSpPr>
          <p:cNvPr id="132" name="Google Shape;132;p18"/>
          <p:cNvSpPr txBox="1"/>
          <p:nvPr/>
        </p:nvSpPr>
        <p:spPr>
          <a:xfrm rot="3034">
            <a:off x="4232100" y="2211676"/>
            <a:ext cx="679800" cy="554100"/>
          </a:xfrm>
          <a:prstGeom prst="rect">
            <a:avLst/>
          </a:prstGeom>
          <a:noFill/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800"/>
              <a:t>&lt;&lt;RPP&gt;&gt;</a:t>
            </a:r>
            <a:endParaRPr sz="800"/>
          </a:p>
          <a:p>
            <a:pPr algn="ctr"/>
            <a:r>
              <a:rPr lang="en" sz="800"/>
              <a:t>1046-1</a:t>
            </a:r>
            <a:endParaRPr sz="800"/>
          </a:p>
          <a:p>
            <a:pPr algn="ctr"/>
            <a:r>
              <a:rPr lang="en" sz="800"/>
              <a:t>řidič</a:t>
            </a:r>
            <a:endParaRPr sz="800"/>
          </a:p>
        </p:txBody>
      </p:sp>
      <p:sp>
        <p:nvSpPr>
          <p:cNvPr id="133" name="Google Shape;133;p18"/>
          <p:cNvSpPr/>
          <p:nvPr/>
        </p:nvSpPr>
        <p:spPr>
          <a:xfrm>
            <a:off x="4436575" y="1089750"/>
            <a:ext cx="274200" cy="274200"/>
          </a:xfrm>
          <a:prstGeom prst="ellipse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4608425" y="903600"/>
            <a:ext cx="1060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00">
                <a:solidFill>
                  <a:schemeClr val="dk1"/>
                </a:solidFill>
              </a:rPr>
              <a:t>Evidence agend, služeb a údajů</a:t>
            </a:r>
            <a:endParaRPr sz="1000"/>
          </a:p>
        </p:txBody>
      </p:sp>
      <p:sp>
        <p:nvSpPr>
          <p:cNvPr id="135" name="Google Shape;135;p18"/>
          <p:cNvSpPr/>
          <p:nvPr/>
        </p:nvSpPr>
        <p:spPr>
          <a:xfrm>
            <a:off x="2325375" y="4780300"/>
            <a:ext cx="274200" cy="2742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1356475" y="4930375"/>
            <a:ext cx="129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00"/>
              <a:t>Evidence právních předpisů a jejich fragmentů</a:t>
            </a:r>
            <a:endParaRPr sz="1000"/>
          </a:p>
        </p:txBody>
      </p:sp>
      <p:sp>
        <p:nvSpPr>
          <p:cNvPr id="137" name="Google Shape;137;p18"/>
          <p:cNvSpPr/>
          <p:nvPr/>
        </p:nvSpPr>
        <p:spPr>
          <a:xfrm>
            <a:off x="6559950" y="4791275"/>
            <a:ext cx="274200" cy="2742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6698575" y="4952200"/>
            <a:ext cx="92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00"/>
              <a:t>Evidence informačních systémů</a:t>
            </a:r>
            <a:endParaRPr sz="1000"/>
          </a:p>
        </p:txBody>
      </p:sp>
      <p:sp>
        <p:nvSpPr>
          <p:cNvPr id="139" name="Google Shape;139;p18"/>
          <p:cNvSpPr/>
          <p:nvPr/>
        </p:nvSpPr>
        <p:spPr>
          <a:xfrm>
            <a:off x="3857725" y="1246925"/>
            <a:ext cx="1431900" cy="1237200"/>
          </a:xfrm>
          <a:prstGeom prst="triangle">
            <a:avLst>
              <a:gd name="adj" fmla="val 50000"/>
            </a:avLst>
          </a:prstGeom>
          <a:solidFill>
            <a:srgbClr val="D9EAD3"/>
          </a:solidFill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2448775" y="3693175"/>
            <a:ext cx="1408800" cy="1237200"/>
          </a:xfrm>
          <a:prstGeom prst="triangle">
            <a:avLst>
              <a:gd name="adj" fmla="val 50000"/>
            </a:avLst>
          </a:prstGeom>
          <a:solidFill>
            <a:srgbClr val="C9DAF8"/>
          </a:solidFill>
          <a:ln w="1905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5266675" y="3693125"/>
            <a:ext cx="1431900" cy="1237200"/>
          </a:xfrm>
          <a:prstGeom prst="triangle">
            <a:avLst>
              <a:gd name="adj" fmla="val 50000"/>
            </a:avLst>
          </a:prstGeom>
          <a:solidFill>
            <a:srgbClr val="E6B8AF"/>
          </a:solidFill>
          <a:ln w="19050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975" y="3299489"/>
            <a:ext cx="1138089" cy="68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 rot="-7177548">
            <a:off x="1286667" y="4556408"/>
            <a:ext cx="429670" cy="338692"/>
          </a:xfrm>
          <a:prstGeom prst="rect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0"/>
              <a:t>&lt;&lt;SB&gt;&gt;</a:t>
            </a:r>
            <a:endParaRPr sz="400"/>
          </a:p>
          <a:p>
            <a:pPr algn="ctr"/>
            <a:r>
              <a:rPr lang="en" sz="400"/>
              <a:t>361/2000</a:t>
            </a:r>
            <a:endParaRPr sz="400"/>
          </a:p>
          <a:p>
            <a:pPr algn="ctr"/>
            <a:r>
              <a:rPr lang="en" sz="300"/>
              <a:t>§ 2 písm. d)</a:t>
            </a:r>
            <a:endParaRPr sz="300"/>
          </a:p>
        </p:txBody>
      </p:sp>
      <p:sp>
        <p:nvSpPr>
          <p:cNvPr id="148" name="Google Shape;148;p19"/>
          <p:cNvSpPr txBox="1"/>
          <p:nvPr/>
        </p:nvSpPr>
        <p:spPr>
          <a:xfrm rot="7196899">
            <a:off x="2623155" y="4567371"/>
            <a:ext cx="429671" cy="349184"/>
          </a:xfrm>
          <a:prstGeom prst="rect">
            <a:avLst/>
          </a:prstGeom>
          <a:noFill/>
          <a:ln w="19050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0"/>
              <a:t>&lt;&lt;XSD&gt;&gt;</a:t>
            </a:r>
            <a:endParaRPr sz="400"/>
          </a:p>
          <a:p>
            <a:pPr algn="ctr"/>
            <a:r>
              <a:rPr lang="en" sz="400"/>
              <a:t>A1046 řidič</a:t>
            </a:r>
            <a:endParaRPr sz="400"/>
          </a:p>
        </p:txBody>
      </p:sp>
      <p:sp>
        <p:nvSpPr>
          <p:cNvPr id="149" name="Google Shape;149;p19"/>
          <p:cNvSpPr txBox="1"/>
          <p:nvPr/>
        </p:nvSpPr>
        <p:spPr>
          <a:xfrm rot="4845">
            <a:off x="1970771" y="3418453"/>
            <a:ext cx="425700" cy="350400"/>
          </a:xfrm>
          <a:prstGeom prst="rect">
            <a:avLst/>
          </a:prstGeom>
          <a:noFill/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0"/>
              <a:t>&lt;&lt;RPP&gt;&gt;</a:t>
            </a:r>
            <a:endParaRPr sz="400"/>
          </a:p>
          <a:p>
            <a:pPr algn="ctr"/>
            <a:r>
              <a:rPr lang="en" sz="400"/>
              <a:t>1046-1</a:t>
            </a:r>
            <a:endParaRPr sz="400"/>
          </a:p>
          <a:p>
            <a:pPr algn="ctr"/>
            <a:r>
              <a:rPr lang="en" sz="400"/>
              <a:t>řidič</a:t>
            </a:r>
            <a:endParaRPr sz="400"/>
          </a:p>
        </p:txBody>
      </p:sp>
      <p:sp>
        <p:nvSpPr>
          <p:cNvPr id="150" name="Google Shape;150;p19"/>
          <p:cNvSpPr/>
          <p:nvPr/>
        </p:nvSpPr>
        <p:spPr>
          <a:xfrm>
            <a:off x="2099651" y="2706915"/>
            <a:ext cx="174300" cy="171900"/>
          </a:xfrm>
          <a:prstGeom prst="ellipse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2207967" y="2588875"/>
            <a:ext cx="6717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500">
                <a:solidFill>
                  <a:schemeClr val="dk1"/>
                </a:solidFill>
              </a:rPr>
              <a:t>Evidence agend, služeb a údajů</a:t>
            </a:r>
            <a:endParaRPr sz="200"/>
          </a:p>
        </p:txBody>
      </p:sp>
      <p:sp>
        <p:nvSpPr>
          <p:cNvPr id="152" name="Google Shape;152;p19"/>
          <p:cNvSpPr/>
          <p:nvPr/>
        </p:nvSpPr>
        <p:spPr>
          <a:xfrm>
            <a:off x="768969" y="5047142"/>
            <a:ext cx="174300" cy="1719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158275" y="5142307"/>
            <a:ext cx="8196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500"/>
              <a:t>Evidence právních předpisů a jejich fragmentů</a:t>
            </a:r>
            <a:endParaRPr sz="500"/>
          </a:p>
        </p:txBody>
      </p:sp>
      <p:sp>
        <p:nvSpPr>
          <p:cNvPr id="154" name="Google Shape;154;p19"/>
          <p:cNvSpPr/>
          <p:nvPr/>
        </p:nvSpPr>
        <p:spPr>
          <a:xfrm>
            <a:off x="3438006" y="5054101"/>
            <a:ext cx="174300" cy="1719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3525381" y="5156146"/>
            <a:ext cx="5814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500"/>
              <a:t>Evidence informačních systémů</a:t>
            </a:r>
            <a:endParaRPr sz="500"/>
          </a:p>
        </p:txBody>
      </p:sp>
      <p:sp>
        <p:nvSpPr>
          <p:cNvPr id="156" name="Google Shape;156;p19"/>
          <p:cNvSpPr/>
          <p:nvPr/>
        </p:nvSpPr>
        <p:spPr>
          <a:xfrm>
            <a:off x="1734804" y="2806582"/>
            <a:ext cx="899100" cy="786000"/>
          </a:xfrm>
          <a:prstGeom prst="triangle">
            <a:avLst>
              <a:gd name="adj" fmla="val 50000"/>
            </a:avLst>
          </a:prstGeom>
          <a:solidFill>
            <a:srgbClr val="D9EAD3"/>
          </a:solidFill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846748" y="4357782"/>
            <a:ext cx="887100" cy="786000"/>
          </a:xfrm>
          <a:prstGeom prst="triangle">
            <a:avLst>
              <a:gd name="adj" fmla="val 50000"/>
            </a:avLst>
          </a:prstGeom>
          <a:solidFill>
            <a:srgbClr val="C9DAF8"/>
          </a:solidFill>
          <a:ln w="1905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2622860" y="4357750"/>
            <a:ext cx="899100" cy="786000"/>
          </a:xfrm>
          <a:prstGeom prst="triangle">
            <a:avLst>
              <a:gd name="adj" fmla="val 50000"/>
            </a:avLst>
          </a:prstGeom>
          <a:solidFill>
            <a:srgbClr val="E6B8AF"/>
          </a:solidFill>
          <a:ln w="19050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59" name="Google Shape;15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721" y="4189211"/>
            <a:ext cx="364130" cy="17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/>
        </p:nvSpPr>
        <p:spPr>
          <a:xfrm rot="-7177548">
            <a:off x="1286667" y="4556408"/>
            <a:ext cx="429670" cy="338692"/>
          </a:xfrm>
          <a:prstGeom prst="rect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0"/>
              <a:t>&lt;&lt;SB&gt;&gt;</a:t>
            </a:r>
            <a:endParaRPr sz="400"/>
          </a:p>
          <a:p>
            <a:pPr algn="ctr"/>
            <a:r>
              <a:rPr lang="en" sz="400"/>
              <a:t>361/2000</a:t>
            </a:r>
            <a:endParaRPr sz="400"/>
          </a:p>
          <a:p>
            <a:pPr algn="ctr"/>
            <a:r>
              <a:rPr lang="en" sz="300"/>
              <a:t>§ 2 písm. d)</a:t>
            </a:r>
            <a:endParaRPr sz="300"/>
          </a:p>
        </p:txBody>
      </p:sp>
      <p:sp>
        <p:nvSpPr>
          <p:cNvPr id="165" name="Google Shape;165;p20"/>
          <p:cNvSpPr txBox="1"/>
          <p:nvPr/>
        </p:nvSpPr>
        <p:spPr>
          <a:xfrm rot="7196899">
            <a:off x="2623155" y="4567371"/>
            <a:ext cx="429671" cy="349184"/>
          </a:xfrm>
          <a:prstGeom prst="rect">
            <a:avLst/>
          </a:prstGeom>
          <a:noFill/>
          <a:ln w="19050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0"/>
              <a:t>&lt;&lt;XSD&gt;&gt;</a:t>
            </a:r>
            <a:endParaRPr sz="400"/>
          </a:p>
          <a:p>
            <a:pPr algn="ctr"/>
            <a:r>
              <a:rPr lang="en" sz="400"/>
              <a:t>A1046 řidič</a:t>
            </a:r>
            <a:endParaRPr sz="400"/>
          </a:p>
        </p:txBody>
      </p:sp>
      <p:sp>
        <p:nvSpPr>
          <p:cNvPr id="166" name="Google Shape;166;p20"/>
          <p:cNvSpPr txBox="1"/>
          <p:nvPr/>
        </p:nvSpPr>
        <p:spPr>
          <a:xfrm rot="4845">
            <a:off x="1970771" y="3418453"/>
            <a:ext cx="425700" cy="350400"/>
          </a:xfrm>
          <a:prstGeom prst="rect">
            <a:avLst/>
          </a:prstGeom>
          <a:noFill/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400"/>
              <a:t>&lt;&lt;RPP&gt;&gt;</a:t>
            </a:r>
            <a:endParaRPr sz="400"/>
          </a:p>
          <a:p>
            <a:pPr algn="ctr"/>
            <a:r>
              <a:rPr lang="en" sz="400"/>
              <a:t>1046-1</a:t>
            </a:r>
            <a:endParaRPr sz="400"/>
          </a:p>
          <a:p>
            <a:pPr algn="ctr"/>
            <a:r>
              <a:rPr lang="en" sz="400"/>
              <a:t>řidič</a:t>
            </a:r>
            <a:endParaRPr sz="400"/>
          </a:p>
        </p:txBody>
      </p:sp>
      <p:sp>
        <p:nvSpPr>
          <p:cNvPr id="167" name="Google Shape;167;p20"/>
          <p:cNvSpPr/>
          <p:nvPr/>
        </p:nvSpPr>
        <p:spPr>
          <a:xfrm>
            <a:off x="2099651" y="2706915"/>
            <a:ext cx="174300" cy="171900"/>
          </a:xfrm>
          <a:prstGeom prst="ellipse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2207967" y="2588875"/>
            <a:ext cx="6717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500">
                <a:solidFill>
                  <a:schemeClr val="dk1"/>
                </a:solidFill>
              </a:rPr>
              <a:t>Evidence agend, služeb a údajů</a:t>
            </a:r>
            <a:endParaRPr sz="500"/>
          </a:p>
        </p:txBody>
      </p:sp>
      <p:sp>
        <p:nvSpPr>
          <p:cNvPr id="169" name="Google Shape;169;p20"/>
          <p:cNvSpPr/>
          <p:nvPr/>
        </p:nvSpPr>
        <p:spPr>
          <a:xfrm>
            <a:off x="768969" y="5047142"/>
            <a:ext cx="174300" cy="1719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158275" y="5142307"/>
            <a:ext cx="8196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500"/>
              <a:t>Evidence právních předpisů a jejich fragmentů</a:t>
            </a:r>
            <a:endParaRPr sz="500"/>
          </a:p>
        </p:txBody>
      </p:sp>
      <p:sp>
        <p:nvSpPr>
          <p:cNvPr id="171" name="Google Shape;171;p20"/>
          <p:cNvSpPr/>
          <p:nvPr/>
        </p:nvSpPr>
        <p:spPr>
          <a:xfrm>
            <a:off x="3438006" y="5054101"/>
            <a:ext cx="174300" cy="1719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3525381" y="5156146"/>
            <a:ext cx="581400" cy="4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500"/>
              <a:t>Evidence informačních systémů</a:t>
            </a:r>
            <a:endParaRPr sz="500"/>
          </a:p>
        </p:txBody>
      </p:sp>
      <p:sp>
        <p:nvSpPr>
          <p:cNvPr id="173" name="Google Shape;173;p20"/>
          <p:cNvSpPr/>
          <p:nvPr/>
        </p:nvSpPr>
        <p:spPr>
          <a:xfrm>
            <a:off x="1734804" y="2806582"/>
            <a:ext cx="899100" cy="786000"/>
          </a:xfrm>
          <a:prstGeom prst="triangle">
            <a:avLst>
              <a:gd name="adj" fmla="val 50000"/>
            </a:avLst>
          </a:prstGeom>
          <a:solidFill>
            <a:srgbClr val="D9EAD3"/>
          </a:solidFill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846748" y="4357782"/>
            <a:ext cx="887100" cy="786000"/>
          </a:xfrm>
          <a:prstGeom prst="triangle">
            <a:avLst>
              <a:gd name="adj" fmla="val 50000"/>
            </a:avLst>
          </a:prstGeom>
          <a:solidFill>
            <a:srgbClr val="C9DAF8"/>
          </a:solidFill>
          <a:ln w="1905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2622860" y="4357750"/>
            <a:ext cx="899100" cy="786000"/>
          </a:xfrm>
          <a:prstGeom prst="triangle">
            <a:avLst>
              <a:gd name="adj" fmla="val 50000"/>
            </a:avLst>
          </a:prstGeom>
          <a:solidFill>
            <a:srgbClr val="E6B8AF"/>
          </a:solidFill>
          <a:ln w="19050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721" y="4189211"/>
            <a:ext cx="364130" cy="173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0"/>
          <p:cNvCxnSpPr>
            <a:stCxn id="166" idx="2"/>
            <a:endCxn id="176" idx="0"/>
          </p:cNvCxnSpPr>
          <p:nvPr/>
        </p:nvCxnSpPr>
        <p:spPr>
          <a:xfrm flipH="1">
            <a:off x="2178821" y="3768853"/>
            <a:ext cx="4800" cy="420300"/>
          </a:xfrm>
          <a:prstGeom prst="straightConnector1">
            <a:avLst/>
          </a:prstGeom>
          <a:noFill/>
          <a:ln w="9525" cap="flat" cmpd="sng">
            <a:solidFill>
              <a:srgbClr val="FFE59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0"/>
          <p:cNvCxnSpPr>
            <a:endCxn id="176" idx="1"/>
          </p:cNvCxnSpPr>
          <p:nvPr/>
        </p:nvCxnSpPr>
        <p:spPr>
          <a:xfrm rot="10800000" flipH="1">
            <a:off x="1648121" y="4276147"/>
            <a:ext cx="348600" cy="367200"/>
          </a:xfrm>
          <a:prstGeom prst="straightConnector1">
            <a:avLst/>
          </a:prstGeom>
          <a:noFill/>
          <a:ln w="9525" cap="flat" cmpd="sng">
            <a:solidFill>
              <a:srgbClr val="FFE59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20"/>
          <p:cNvCxnSpPr>
            <a:endCxn id="176" idx="3"/>
          </p:cNvCxnSpPr>
          <p:nvPr/>
        </p:nvCxnSpPr>
        <p:spPr>
          <a:xfrm rot="10800000">
            <a:off x="2360851" y="4276147"/>
            <a:ext cx="329700" cy="378600"/>
          </a:xfrm>
          <a:prstGeom prst="straightConnector1">
            <a:avLst/>
          </a:prstGeom>
          <a:noFill/>
          <a:ln w="9525" cap="flat" cmpd="sng">
            <a:solidFill>
              <a:srgbClr val="FFE599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075" y="2104175"/>
            <a:ext cx="2243450" cy="10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7101" y="1621825"/>
            <a:ext cx="2826101" cy="18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0615" y="1068101"/>
            <a:ext cx="5893832" cy="262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7768" y="3769150"/>
            <a:ext cx="5959533" cy="207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54675" y="1697526"/>
            <a:ext cx="5806948" cy="379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2957850" y="898800"/>
            <a:ext cx="6130200" cy="66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2300"/>
              <a:t>Role sémantického slovníku pojmů</a:t>
            </a:r>
            <a:endParaRPr sz="1600"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125" y="1541851"/>
            <a:ext cx="5921746" cy="413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8"/>
          <p:cNvSpPr txBox="1">
            <a:spLocks noGrp="1"/>
          </p:cNvSpPr>
          <p:nvPr>
            <p:ph type="title"/>
          </p:nvPr>
        </p:nvSpPr>
        <p:spPr>
          <a:xfrm>
            <a:off x="2957850" y="898800"/>
            <a:ext cx="6130200" cy="959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2300"/>
              <a:t>Výrobní linka pro tvorbu datových schémat </a:t>
            </a:r>
            <a:r>
              <a:rPr lang="en" sz="1600"/>
              <a:t>(např. </a:t>
            </a:r>
            <a:r>
              <a:rPr lang="en" sz="1600" i="1"/>
              <a:t>eGSB kontextů nebo otevřených formálních norem</a:t>
            </a:r>
            <a:r>
              <a:rPr lang="en" sz="1600"/>
              <a:t>)</a:t>
            </a:r>
            <a:endParaRPr sz="1600"/>
          </a:p>
        </p:txBody>
      </p:sp>
      <p:pic>
        <p:nvPicPr>
          <p:cNvPr id="350" name="Google Shape;3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26" y="1987525"/>
            <a:ext cx="8839197" cy="3409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72597-C096-4379-8938-32584F81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88" y="274638"/>
            <a:ext cx="5962984" cy="1143000"/>
          </a:xfrm>
        </p:spPr>
        <p:txBody>
          <a:bodyPr/>
          <a:lstStyle/>
          <a:p>
            <a:r>
              <a:rPr lang="cs-CZ" dirty="0"/>
              <a:t>Co musí udělat správce agendy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4D71CF-F9A7-4F6D-843C-1B5931955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Vytvořit datový model své agendy</a:t>
            </a:r>
          </a:p>
          <a:p>
            <a:r>
              <a:rPr lang="cs-CZ" dirty="0"/>
              <a:t>Doplnit, použít jednotný sémantický slovník</a:t>
            </a:r>
          </a:p>
          <a:p>
            <a:pPr lvl="1"/>
            <a:r>
              <a:rPr lang="cs-CZ" dirty="0"/>
              <a:t>Jméno je prosím co …. Údaj 115-1-1 je Jméno, popřípadě jména vedené o obyvateli v Evidenci obyvatel – </a:t>
            </a:r>
            <a:r>
              <a:rPr lang="cs-CZ" b="1" dirty="0"/>
              <a:t>je jasno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Ohlásit kontexty (datové struktury dle zákona) v RPP</a:t>
            </a:r>
          </a:p>
          <a:p>
            <a:r>
              <a:rPr lang="cs-CZ" dirty="0"/>
              <a:t>Vytvořit technickou reprezentaci v ISSS</a:t>
            </a:r>
          </a:p>
          <a:p>
            <a:r>
              <a:rPr lang="cs-CZ" dirty="0"/>
              <a:t>Začít publikovat</a:t>
            </a:r>
          </a:p>
          <a:p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AE7FB9-92A5-4B77-A871-655F8BD8F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530447"/>
            <a:ext cx="3440442" cy="18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16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A22A6-8D2E-48E7-9F54-16B6150E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pomůže OHA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B542B0-2ABC-4A4C-8EC7-F91D01471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vytváření datového modelu agendy – odsouhlasení </a:t>
            </a:r>
            <a:r>
              <a:rPr lang="cs-CZ" dirty="0" err="1"/>
              <a:t>sématického</a:t>
            </a:r>
            <a:r>
              <a:rPr lang="cs-CZ" dirty="0"/>
              <a:t> slovníku</a:t>
            </a:r>
          </a:p>
          <a:p>
            <a:r>
              <a:rPr lang="cs-CZ" dirty="0"/>
              <a:t>Při návrhu ohlášení agendy v RPP</a:t>
            </a:r>
          </a:p>
          <a:p>
            <a:r>
              <a:rPr lang="cs-CZ" dirty="0"/>
              <a:t>Při návrhu kontextu na eGSB</a:t>
            </a:r>
          </a:p>
          <a:p>
            <a:pPr lvl="1"/>
            <a:r>
              <a:rPr lang="cs-CZ" dirty="0"/>
              <a:t>Ověření oproti sémantickému slovníku</a:t>
            </a:r>
          </a:p>
          <a:p>
            <a:pPr lvl="1"/>
            <a:r>
              <a:rPr lang="cs-CZ" dirty="0"/>
              <a:t>Ověření oproti ohlášení agendy</a:t>
            </a:r>
          </a:p>
        </p:txBody>
      </p:sp>
    </p:spTree>
    <p:extLst>
      <p:ext uri="{BB962C8B-B14F-4D97-AF65-F5344CB8AC3E}">
        <p14:creationId xmlns:p14="http://schemas.microsoft.com/office/powerpoint/2010/main" val="309708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1DE4A2D-4738-4983-9877-7FE75C02E7CF}"/>
              </a:ext>
            </a:extLst>
          </p:cNvPr>
          <p:cNvSpPr txBox="1"/>
          <p:nvPr/>
        </p:nvSpPr>
        <p:spPr>
          <a:xfrm>
            <a:off x="1475656" y="270892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/>
              <a:t>Dotazy – odpovědi ?</a:t>
            </a:r>
          </a:p>
        </p:txBody>
      </p:sp>
    </p:spTree>
    <p:extLst>
      <p:ext uri="{BB962C8B-B14F-4D97-AF65-F5344CB8AC3E}">
        <p14:creationId xmlns:p14="http://schemas.microsoft.com/office/powerpoint/2010/main" val="232536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6BD74-E137-4B75-9457-AA87C02D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sdílíme v PPDF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5BCB2-D92B-4B52-A9DC-BC8CBA2C8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Nějaká data </a:t>
            </a:r>
            <a:r>
              <a:rPr lang="cs-CZ" dirty="0"/>
              <a:t>– v současné době „dohoda“ mezi publikátorem a čtenářem. </a:t>
            </a:r>
          </a:p>
          <a:p>
            <a:r>
              <a:rPr lang="cs-CZ" dirty="0"/>
              <a:t>Každý publikátor definuje svůj popis a  čtenář musí </a:t>
            </a:r>
            <a:r>
              <a:rPr lang="cs-CZ" i="1" dirty="0"/>
              <a:t>zjistit</a:t>
            </a:r>
            <a:r>
              <a:rPr lang="cs-CZ" dirty="0"/>
              <a:t> co vlastně dostává</a:t>
            </a:r>
          </a:p>
          <a:p>
            <a:pPr marL="0" indent="0">
              <a:buNone/>
            </a:pPr>
            <a:r>
              <a:rPr lang="cs-CZ" b="1" dirty="0"/>
              <a:t>		Toto je neudržitelný stav</a:t>
            </a:r>
          </a:p>
          <a:p>
            <a:r>
              <a:rPr lang="cs-CZ" dirty="0"/>
              <a:t>Musíme mít jednotnou metodiku a jednotný přístup</a:t>
            </a: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4021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AAE99-43C1-41AF-A621-F13B82E1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/>
          <a:p>
            <a:r>
              <a:rPr lang="cs-CZ" dirty="0"/>
              <a:t>Jak přistoupit k publikaci na ISSS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7EB144-DF3A-4021-9229-2F7DC5783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KONTEXT – právní postavení subjektu či objektu v agendě</a:t>
            </a:r>
          </a:p>
          <a:p>
            <a:r>
              <a:rPr lang="cs-CZ" dirty="0"/>
              <a:t>Příklad</a:t>
            </a:r>
          </a:p>
          <a:p>
            <a:pPr lvl="1"/>
            <a:r>
              <a:rPr lang="cs-CZ" dirty="0"/>
              <a:t>Pacient</a:t>
            </a:r>
          </a:p>
          <a:p>
            <a:pPr lvl="1"/>
            <a:r>
              <a:rPr lang="cs-CZ" dirty="0"/>
              <a:t>Lékař</a:t>
            </a:r>
          </a:p>
          <a:p>
            <a:pPr lvl="1"/>
            <a:r>
              <a:rPr lang="cs-CZ" dirty="0"/>
              <a:t>Nelékařský zdravotnický pracovník</a:t>
            </a:r>
          </a:p>
          <a:p>
            <a:pPr lvl="1"/>
            <a:r>
              <a:rPr lang="cs-CZ" dirty="0"/>
              <a:t>Pojištěnec z veřejného zdravotního pojištění</a:t>
            </a:r>
          </a:p>
          <a:p>
            <a:r>
              <a:rPr lang="cs-CZ" b="1" dirty="0"/>
              <a:t>Kontext určuje rozsah vedených údajů dle zákona</a:t>
            </a:r>
          </a:p>
        </p:txBody>
      </p:sp>
    </p:spTree>
    <p:extLst>
      <p:ext uri="{BB962C8B-B14F-4D97-AF65-F5344CB8AC3E}">
        <p14:creationId xmlns:p14="http://schemas.microsoft.com/office/powerpoint/2010/main" val="380444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2ADBE-0311-4D85-90CF-0966E068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přistoupit k čerpání údajů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7E221-DA5B-4A1C-B0F5-234F7B031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výkonu agendy jsou potřebné údaje ze ZR a jiných agend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8C3CE3-D7BE-4F10-AAC1-3DDCAA7FB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36912"/>
            <a:ext cx="6696744" cy="37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7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54E7D-A49F-4A72-B350-1B3C39AC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Nutné kroky evidenční/právní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C8B5B-87FD-4862-943C-18EA8C88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Agenda, která vede údaje definuje kontexty</a:t>
            </a:r>
          </a:p>
          <a:p>
            <a:pPr lvl="1"/>
            <a:r>
              <a:rPr lang="cs-CZ" dirty="0"/>
              <a:t>Výsledek zapsán do RPP</a:t>
            </a:r>
          </a:p>
          <a:p>
            <a:r>
              <a:rPr lang="cs-CZ" dirty="0"/>
              <a:t>Agenda, která potřebuje čerpat údaje vyplní sekci „Oprávnění k agendám“</a:t>
            </a:r>
          </a:p>
          <a:p>
            <a:r>
              <a:rPr lang="cs-CZ" dirty="0"/>
              <a:t>Agenda vedoucí údaje schválí/neschválí</a:t>
            </a:r>
          </a:p>
          <a:p>
            <a:r>
              <a:rPr lang="cs-CZ" dirty="0"/>
              <a:t>Výsledek publikován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Vše probíhá na úrovni ohlašovatele agendy</a:t>
            </a:r>
          </a:p>
        </p:txBody>
      </p:sp>
    </p:spTree>
    <p:extLst>
      <p:ext uri="{BB962C8B-B14F-4D97-AF65-F5344CB8AC3E}">
        <p14:creationId xmlns:p14="http://schemas.microsoft.com/office/powerpoint/2010/main" val="192332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54E7D-A49F-4A72-B350-1B3C39AC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Nutné kroky technické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C8B5B-87FD-4862-943C-18EA8C88B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Agenda, která vede údaje na základě ohlášení v RPP vytvoří technický kontext na ISSS</a:t>
            </a:r>
          </a:p>
          <a:p>
            <a:r>
              <a:rPr lang="cs-CZ" dirty="0"/>
              <a:t>Agenda, která vede údaje opublikuje tento kontext na ISS</a:t>
            </a:r>
          </a:p>
          <a:p>
            <a:r>
              <a:rPr lang="cs-CZ" dirty="0"/>
              <a:t>Agenda, která využívá údaje čte kontext na ISSS – odpovídající údaje dle oprávnění</a:t>
            </a:r>
          </a:p>
          <a:p>
            <a:r>
              <a:rPr lang="cs-CZ" dirty="0"/>
              <a:t>AIS poskytující/čerpající údaje musí být připojen do CMS2, kde jsou publikovány služby ISSS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Vše probíhá na úrovni technického správce AIS</a:t>
            </a:r>
          </a:p>
        </p:txBody>
      </p:sp>
    </p:spTree>
    <p:extLst>
      <p:ext uri="{BB962C8B-B14F-4D97-AF65-F5344CB8AC3E}">
        <p14:creationId xmlns:p14="http://schemas.microsoft.com/office/powerpoint/2010/main" val="40184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C5248-18D8-417A-AC67-B8414047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pro vytváření  kontextů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F42AC-9F30-44E8-986F-D66E33F19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Zprávy předávané na ISSS mají pevně definovanou hlavičku, naprosto volný obsah (</a:t>
            </a:r>
            <a:r>
              <a:rPr lang="cs-CZ" dirty="0" err="1"/>
              <a:t>payload</a:t>
            </a:r>
            <a:r>
              <a:rPr lang="cs-CZ" dirty="0"/>
              <a:t>)</a:t>
            </a:r>
          </a:p>
          <a:p>
            <a:r>
              <a:rPr lang="cs-CZ" dirty="0"/>
              <a:t>Obsah – kontext – je vytvářen na základě otázky CO nikoli JAK. Obsahuje tedy veškeré údaje o objektu/subjektu v daném kontextu</a:t>
            </a:r>
          </a:p>
          <a:p>
            <a:r>
              <a:rPr lang="cs-CZ" dirty="0"/>
              <a:t>Může obsahovat technické řídící údaje ovlivňující způsob zpracování</a:t>
            </a:r>
          </a:p>
          <a:p>
            <a:r>
              <a:rPr lang="cs-CZ" b="1" dirty="0"/>
              <a:t>NENÍ</a:t>
            </a:r>
            <a:r>
              <a:rPr lang="cs-CZ" dirty="0"/>
              <a:t> využit celý při každém přenosu údajů. Vždy jsou přenášeny pouze potřebné údaje a navíc jen podle oprávnění</a:t>
            </a:r>
          </a:p>
          <a:p>
            <a:r>
              <a:rPr lang="cs-CZ" b="1" dirty="0"/>
              <a:t>NENÍ </a:t>
            </a:r>
            <a:r>
              <a:rPr lang="cs-CZ" dirty="0"/>
              <a:t>dobrý přístup vytvářet „plochý“ kontext, obsahující veškeré údaje v jedné úrovni – přemýšlejte jak vlastně bude čerpán a seskupujte údaje logicky do skupin dle očekávaných oprávnění</a:t>
            </a:r>
          </a:p>
        </p:txBody>
      </p:sp>
    </p:spTree>
    <p:extLst>
      <p:ext uri="{BB962C8B-B14F-4D97-AF65-F5344CB8AC3E}">
        <p14:creationId xmlns:p14="http://schemas.microsoft.com/office/powerpoint/2010/main" val="249387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CD80E92-1318-4205-84D9-906FF3AD2A40}"/>
              </a:ext>
            </a:extLst>
          </p:cNvPr>
          <p:cNvSpPr txBox="1"/>
          <p:nvPr/>
        </p:nvSpPr>
        <p:spPr>
          <a:xfrm>
            <a:off x="467544" y="242088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chemeClr val="accent1">
                    <a:lumMod val="75000"/>
                  </a:schemeClr>
                </a:solidFill>
              </a:rPr>
              <a:t>NO A JAK TO VŠE HRAJE DOHROMADY</a:t>
            </a:r>
          </a:p>
        </p:txBody>
      </p:sp>
    </p:spTree>
    <p:extLst>
      <p:ext uri="{BB962C8B-B14F-4D97-AF65-F5344CB8AC3E}">
        <p14:creationId xmlns:p14="http://schemas.microsoft.com/office/powerpoint/2010/main" val="281520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4434900" y="1889850"/>
            <a:ext cx="274200" cy="274200"/>
          </a:xfrm>
          <a:prstGeom prst="ellipse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4041750" y="1304025"/>
            <a:ext cx="1060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00"/>
              <a:t>Evidence agend, služeb a údajů</a:t>
            </a:r>
            <a:endParaRPr sz="1000"/>
          </a:p>
        </p:txBody>
      </p:sp>
      <p:sp>
        <p:nvSpPr>
          <p:cNvPr id="114" name="Google Shape;114;p17"/>
          <p:cNvSpPr/>
          <p:nvPr/>
        </p:nvSpPr>
        <p:spPr>
          <a:xfrm>
            <a:off x="3034050" y="4360925"/>
            <a:ext cx="274200" cy="2742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2269775" y="4511000"/>
            <a:ext cx="8877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00"/>
              <a:t>Evidence právních předpisů a jejich fragmentů</a:t>
            </a:r>
            <a:endParaRPr sz="1000"/>
          </a:p>
        </p:txBody>
      </p:sp>
      <p:sp>
        <p:nvSpPr>
          <p:cNvPr id="116" name="Google Shape;116;p17"/>
          <p:cNvSpPr/>
          <p:nvPr/>
        </p:nvSpPr>
        <p:spPr>
          <a:xfrm>
            <a:off x="5851275" y="4371900"/>
            <a:ext cx="274200" cy="274200"/>
          </a:xfrm>
          <a:prstGeom prst="ellipse">
            <a:avLst/>
          </a:prstGeom>
          <a:solidFill>
            <a:srgbClr val="DD7E6B"/>
          </a:solidFill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5989900" y="4532825"/>
            <a:ext cx="92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00"/>
              <a:t>Evidence informačních systémů</a:t>
            </a:r>
            <a:endParaRPr sz="1000"/>
          </a:p>
        </p:txBody>
      </p:sp>
      <p:sp>
        <p:nvSpPr>
          <p:cNvPr id="118" name="Google Shape;118;p17"/>
          <p:cNvSpPr/>
          <p:nvPr/>
        </p:nvSpPr>
        <p:spPr>
          <a:xfrm>
            <a:off x="4089900" y="2055450"/>
            <a:ext cx="964200" cy="828000"/>
          </a:xfrm>
          <a:prstGeom prst="triangle">
            <a:avLst>
              <a:gd name="adj" fmla="val 50000"/>
            </a:avLst>
          </a:prstGeom>
          <a:solidFill>
            <a:srgbClr val="D9EAD3"/>
          </a:solidFill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3157450" y="3700350"/>
            <a:ext cx="946500" cy="810600"/>
          </a:xfrm>
          <a:prstGeom prst="triangle">
            <a:avLst>
              <a:gd name="adj" fmla="val 50000"/>
            </a:avLst>
          </a:prstGeom>
          <a:solidFill>
            <a:srgbClr val="C9DAF8"/>
          </a:solidFill>
          <a:ln w="1905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5043400" y="3700350"/>
            <a:ext cx="946500" cy="810600"/>
          </a:xfrm>
          <a:prstGeom prst="triangle">
            <a:avLst>
              <a:gd name="adj" fmla="val 50000"/>
            </a:avLst>
          </a:prstGeom>
          <a:solidFill>
            <a:srgbClr val="E6B8AF"/>
          </a:solidFill>
          <a:ln w="19050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 rot="-3606461">
            <a:off x="4695469" y="3762459"/>
            <a:ext cx="679613" cy="430857"/>
          </a:xfrm>
          <a:prstGeom prst="rect">
            <a:avLst/>
          </a:prstGeom>
          <a:noFill/>
          <a:ln w="19050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800"/>
              <a:t>&lt;&lt;XSD&gt;&gt;</a:t>
            </a:r>
            <a:endParaRPr sz="800"/>
          </a:p>
          <a:p>
            <a:pPr algn="ctr"/>
            <a:r>
              <a:rPr lang="en" sz="800"/>
              <a:t>A1046 řidič</a:t>
            </a:r>
            <a:endParaRPr sz="800"/>
          </a:p>
        </p:txBody>
      </p:sp>
      <p:sp>
        <p:nvSpPr>
          <p:cNvPr id="122" name="Google Shape;122;p17"/>
          <p:cNvSpPr txBox="1"/>
          <p:nvPr/>
        </p:nvSpPr>
        <p:spPr>
          <a:xfrm rot="3554144">
            <a:off x="3766671" y="3708547"/>
            <a:ext cx="679756" cy="538679"/>
          </a:xfrm>
          <a:prstGeom prst="rect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800"/>
              <a:t>&lt;&lt;SB&gt;&gt;</a:t>
            </a:r>
            <a:endParaRPr sz="800"/>
          </a:p>
          <a:p>
            <a:pPr algn="ctr"/>
            <a:r>
              <a:rPr lang="en" sz="800"/>
              <a:t>361/2000</a:t>
            </a:r>
            <a:endParaRPr sz="800"/>
          </a:p>
          <a:p>
            <a:pPr algn="ctr"/>
            <a:r>
              <a:rPr lang="en" sz="700"/>
              <a:t>§ 2 písm. d)</a:t>
            </a:r>
            <a:endParaRPr sz="700"/>
          </a:p>
        </p:txBody>
      </p:sp>
      <p:sp>
        <p:nvSpPr>
          <p:cNvPr id="123" name="Google Shape;123;p17"/>
          <p:cNvSpPr txBox="1"/>
          <p:nvPr/>
        </p:nvSpPr>
        <p:spPr>
          <a:xfrm rot="3034">
            <a:off x="4232100" y="2883751"/>
            <a:ext cx="679800" cy="554100"/>
          </a:xfrm>
          <a:prstGeom prst="rect">
            <a:avLst/>
          </a:prstGeom>
          <a:noFill/>
          <a:ln w="1905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800"/>
              <a:t>&lt;&lt;RPP&gt;&gt;</a:t>
            </a:r>
            <a:endParaRPr sz="800"/>
          </a:p>
          <a:p>
            <a:pPr algn="ctr"/>
            <a:r>
              <a:rPr lang="en" sz="800"/>
              <a:t>1046-1</a:t>
            </a:r>
            <a:endParaRPr sz="800"/>
          </a:p>
          <a:p>
            <a:pPr algn="ctr"/>
            <a:r>
              <a:rPr lang="en" sz="800"/>
              <a:t>řidič</a:t>
            </a:r>
            <a:endParaRPr sz="800"/>
          </a:p>
        </p:txBody>
      </p:sp>
      <p:cxnSp>
        <p:nvCxnSpPr>
          <p:cNvPr id="124" name="Google Shape;124;p17"/>
          <p:cNvCxnSpPr>
            <a:stCxn id="123" idx="2"/>
            <a:endCxn id="121" idx="0"/>
          </p:cNvCxnSpPr>
          <p:nvPr/>
        </p:nvCxnSpPr>
        <p:spPr>
          <a:xfrm>
            <a:off x="4571756" y="3437851"/>
            <a:ext cx="276751" cy="432672"/>
          </a:xfrm>
          <a:prstGeom prst="straightConnector1">
            <a:avLst/>
          </a:prstGeom>
          <a:noFill/>
          <a:ln w="19050" cap="flat" cmpd="sng">
            <a:solidFill>
              <a:srgbClr val="B6D7A8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5" name="Google Shape;125;p17"/>
          <p:cNvCxnSpPr>
            <a:stCxn id="123" idx="2"/>
            <a:endCxn id="122" idx="0"/>
          </p:cNvCxnSpPr>
          <p:nvPr/>
        </p:nvCxnSpPr>
        <p:spPr>
          <a:xfrm flipH="1">
            <a:off x="4337700" y="3437851"/>
            <a:ext cx="234300" cy="402000"/>
          </a:xfrm>
          <a:prstGeom prst="straightConnector1">
            <a:avLst/>
          </a:prstGeom>
          <a:noFill/>
          <a:ln w="19050" cap="flat" cmpd="sng">
            <a:solidFill>
              <a:srgbClr val="A4C2F4"/>
            </a:solidFill>
            <a:prstDash val="solid"/>
            <a:round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V_sablona1_200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E3A0E2EB86C94B99A5C16DDFBEB809" ma:contentTypeVersion="0" ma:contentTypeDescription="Vytvoří nový dokument" ma:contentTypeScope="" ma:versionID="833257d298931c051a4ff9c84bfc074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F2CD8C-1F57-4021-ADA7-82EA95C20947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4AEA0F0-7E36-4E46-8B5B-A383D1CE9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4C5B2BF-E6B0-4F2D-9A6E-BA8D5EE846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MV_sablona1_2007</Template>
  <TotalTime>5685</TotalTime>
  <Words>604</Words>
  <Application>Microsoft Office PowerPoint</Application>
  <PresentationFormat>Předvádění na obrazovce (4:3)</PresentationFormat>
  <Paragraphs>109</Paragraphs>
  <Slides>17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MV_sablona1_2007</vt:lpstr>
      <vt:lpstr>ISSS kontexty, pravidla tvorby a publikace v souladu s ontologií dat </vt:lpstr>
      <vt:lpstr>Co si sdílíme v PPDF</vt:lpstr>
      <vt:lpstr>Jak přistoupit k publikaci na ISSS</vt:lpstr>
      <vt:lpstr>Jak přistoupit k čerpání údajů </vt:lpstr>
      <vt:lpstr>Nutné kroky evidenční/právní</vt:lpstr>
      <vt:lpstr>Nutné kroky technické</vt:lpstr>
      <vt:lpstr>Pravidla pro vytváření  kontextů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Role sémantického slovníku pojmů</vt:lpstr>
      <vt:lpstr>Výrobní linka pro tvorbu datových schémat (např. eGSB kontextů nebo otevřených formálních norem)</vt:lpstr>
      <vt:lpstr>Co musí udělat správce agendy</vt:lpstr>
      <vt:lpstr>Kde pomůže OHA</vt:lpstr>
      <vt:lpstr>Prezentace aplikace PowerPoint</vt:lpstr>
    </vt:vector>
  </TitlesOfParts>
  <Company>MV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Návaznost projektu na architekturu eGovernmentu z pohledu OHA</dc:title>
  <dc:creator>Tomáš Šedivec</dc:creator>
  <cp:lastModifiedBy>Petr Tiller</cp:lastModifiedBy>
  <cp:revision>246</cp:revision>
  <dcterms:created xsi:type="dcterms:W3CDTF">2016-11-24T12:36:26Z</dcterms:created>
  <dcterms:modified xsi:type="dcterms:W3CDTF">2021-05-02T12:33:45Z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0x010100F4E3A0E2EB86C94B99A5C16DDFBEB809</vt:lpwstr>
  </property>
</Properties>
</file>