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6" r:id="rId5"/>
    <p:sldId id="269" r:id="rId6"/>
    <p:sldId id="275" r:id="rId7"/>
    <p:sldId id="270" r:id="rId8"/>
    <p:sldId id="281" r:id="rId9"/>
    <p:sldId id="282" r:id="rId10"/>
    <p:sldId id="285" r:id="rId11"/>
    <p:sldId id="283" r:id="rId12"/>
    <p:sldId id="284" r:id="rId13"/>
    <p:sldId id="286" r:id="rId14"/>
    <p:sldId id="287" r:id="rId15"/>
    <p:sldId id="288" r:id="rId16"/>
    <p:sldId id="289" r:id="rId17"/>
    <p:sldId id="290" r:id="rId18"/>
    <p:sldId id="291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Valášek" initials="JV" lastIdx="1" clrIdx="0"/>
  <p:cmAuthor id="2" name="PEKU" initials="P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000000"/>
    <a:srgbClr val="FFFFFF"/>
    <a:srgbClr val="FF9393"/>
    <a:srgbClr val="00A9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50000" autoAdjust="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16E4B-5671-403B-B91E-16698A050570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80BF2-CA21-4D5B-9E8A-0EF4925B0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038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2844" y="1428736"/>
            <a:ext cx="7772400" cy="1470025"/>
          </a:xfrm>
        </p:spPr>
        <p:txBody>
          <a:bodyPr/>
          <a:lstStyle>
            <a:lvl1pPr algn="l">
              <a:defRPr>
                <a:solidFill>
                  <a:srgbClr val="00A9E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44" y="3857628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42844" y="6357958"/>
            <a:ext cx="2133600" cy="365125"/>
          </a:xfrm>
        </p:spPr>
        <p:txBody>
          <a:bodyPr/>
          <a:lstStyle/>
          <a:p>
            <a:fld id="{7516EB83-090E-473B-B959-92A4B5275361}" type="datetimeFigureOut">
              <a:rPr lang="cs-CZ" smtClean="0"/>
              <a:pPr/>
              <a:t>12.04.2021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85720" y="1600200"/>
            <a:ext cx="8401080" cy="452596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7516EB83-090E-473B-B959-92A4B5275361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85720" y="1285860"/>
            <a:ext cx="6191280" cy="484030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7516EB83-090E-473B-B959-92A4B5275361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7516EB83-090E-473B-B959-92A4B5275361}" type="datetimeFigureOut">
              <a:rPr lang="cs-CZ" smtClean="0"/>
              <a:pPr/>
              <a:t>12.04.2021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4357694"/>
            <a:ext cx="7772400" cy="1362075"/>
          </a:xfrm>
        </p:spPr>
        <p:txBody>
          <a:bodyPr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4282" y="285749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7516EB83-090E-473B-B959-92A4B5275361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14282" y="157161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7516EB83-090E-473B-B959-92A4B5275361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4282" y="15033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14282" y="214311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214282" y="6324591"/>
            <a:ext cx="2133600" cy="365125"/>
          </a:xfrm>
        </p:spPr>
        <p:txBody>
          <a:bodyPr/>
          <a:lstStyle/>
          <a:p>
            <a:fld id="{7516EB83-090E-473B-B959-92A4B5275361}" type="datetimeFigureOut">
              <a:rPr lang="cs-CZ" smtClean="0"/>
              <a:pPr/>
              <a:t>12.04.2021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7516EB83-090E-473B-B959-92A4B5275361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7516EB83-090E-473B-B959-92A4B5275361}" type="datetimeFigureOut">
              <a:rPr lang="cs-CZ" smtClean="0"/>
              <a:pPr/>
              <a:t>12.04.2021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1142984"/>
            <a:ext cx="3294065" cy="1285884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28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14282" y="2500306"/>
            <a:ext cx="3251231" cy="36258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7516EB83-090E-473B-B959-92A4B5275361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7516EB83-090E-473B-B959-92A4B5275361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velkybubli_CJ_1502_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1522"/>
            <a:ext cx="9144000" cy="6854956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4282" y="157161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214282" y="63579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516EB83-090E-473B-B959-92A4B5275361}" type="datetimeFigureOut">
              <a:rPr lang="cs-CZ" smtClean="0"/>
              <a:pPr/>
              <a:t>12.04.2021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lang="cs-CZ" sz="3600" kern="1200" dirty="0">
          <a:solidFill>
            <a:srgbClr val="00A9E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61910" y="1751744"/>
            <a:ext cx="8173572" cy="3126209"/>
          </a:xfrm>
        </p:spPr>
        <p:txBody>
          <a:bodyPr/>
          <a:lstStyle/>
          <a:p>
            <a:pPr algn="ctr"/>
            <a:r>
              <a:rPr lang="cs-CZ" sz="3490" b="1" dirty="0"/>
              <a:t>Dopady Zákona č. 12/2020 Sb.</a:t>
            </a:r>
            <a:br>
              <a:rPr lang="cs-CZ" sz="3490" b="1" dirty="0"/>
            </a:br>
            <a:r>
              <a:rPr lang="cs-CZ" sz="3490" b="1" dirty="0"/>
              <a:t>Zákon o právu na digitální služby a o změně některých zákonů 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„</a:t>
            </a:r>
            <a:r>
              <a:rPr lang="cs-CZ" b="1" dirty="0" err="1"/>
              <a:t>ZoPDS</a:t>
            </a:r>
            <a:r>
              <a:rPr lang="cs-CZ" b="1" dirty="0"/>
              <a:t>“</a:t>
            </a:r>
            <a:endParaRPr lang="cs-CZ" sz="2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04248" y="5836542"/>
            <a:ext cx="2016224" cy="432048"/>
          </a:xfrm>
        </p:spPr>
        <p:txBody>
          <a:bodyPr>
            <a:noAutofit/>
          </a:bodyPr>
          <a:lstStyle/>
          <a:p>
            <a:r>
              <a:rPr lang="cs-CZ" sz="1600" dirty="0" smtClean="0">
                <a:solidFill>
                  <a:schemeClr val="tx1"/>
                </a:solidFill>
              </a:rPr>
              <a:t>12. 4. </a:t>
            </a:r>
            <a:r>
              <a:rPr lang="cs-CZ" sz="1600" dirty="0">
                <a:solidFill>
                  <a:schemeClr val="tx1"/>
                </a:solidFill>
              </a:rPr>
              <a:t>2021, Praha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539552" y="5301208"/>
            <a:ext cx="5472608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chemeClr val="tx1"/>
                </a:solidFill>
              </a:rPr>
              <a:t>RNDr. Petr </a:t>
            </a:r>
            <a:r>
              <a:rPr lang="cs-CZ" sz="2000" dirty="0" smtClean="0">
                <a:solidFill>
                  <a:schemeClr val="tx1"/>
                </a:solidFill>
              </a:rPr>
              <a:t>Tiller</a:t>
            </a:r>
          </a:p>
          <a:p>
            <a:r>
              <a:rPr lang="cs-CZ" sz="1600" dirty="0" smtClean="0">
                <a:solidFill>
                  <a:schemeClr val="tx1"/>
                </a:solidFill>
              </a:rPr>
              <a:t>odbor </a:t>
            </a:r>
            <a:r>
              <a:rPr lang="cs-CZ" sz="1600" dirty="0">
                <a:solidFill>
                  <a:schemeClr val="tx1"/>
                </a:solidFill>
              </a:rPr>
              <a:t>Hlavního </a:t>
            </a:r>
            <a:r>
              <a:rPr lang="cs-CZ" sz="1600" dirty="0" smtClean="0">
                <a:solidFill>
                  <a:schemeClr val="tx1"/>
                </a:solidFill>
              </a:rPr>
              <a:t>architekta eGovernmentu</a:t>
            </a:r>
            <a:endParaRPr lang="cs-CZ" sz="1600" dirty="0">
              <a:solidFill>
                <a:schemeClr val="tx1"/>
              </a:solidFill>
            </a:endParaRPr>
          </a:p>
          <a:p>
            <a:r>
              <a:rPr lang="cs-CZ" sz="1600" dirty="0">
                <a:solidFill>
                  <a:schemeClr val="tx1"/>
                </a:solidFill>
              </a:rPr>
              <a:t>Ministerstvo vnitra ČR</a:t>
            </a:r>
          </a:p>
        </p:txBody>
      </p:sp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E4D9A6-15A1-4ED0-9164-9AB16B06F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776" y="274638"/>
            <a:ext cx="6131024" cy="1143000"/>
          </a:xfrm>
        </p:spPr>
        <p:txBody>
          <a:bodyPr/>
          <a:lstStyle/>
          <a:p>
            <a:r>
              <a:rPr lang="cs-CZ" dirty="0"/>
              <a:t>Nahrazení úředně ověřeného podpisu nebo uznávaného elektronického podpisu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CEE814-6967-4AFB-BC4F-95E2F9E2D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Interní - „</a:t>
            </a:r>
            <a:r>
              <a:rPr lang="cs-CZ" dirty="0"/>
              <a:t>uživatel prohlašuje podpis za vlastní“</a:t>
            </a:r>
            <a:endParaRPr lang="cs-CZ" b="1" dirty="0"/>
          </a:p>
          <a:p>
            <a:pPr lvl="1"/>
            <a:r>
              <a:rPr lang="cs-CZ" dirty="0"/>
              <a:t>Uživatel služby se přihlásil prostřednictvím Národního bodu s úrovní vysoká</a:t>
            </a:r>
          </a:p>
          <a:p>
            <a:pPr lvl="1"/>
            <a:r>
              <a:rPr lang="cs-CZ" dirty="0"/>
              <a:t>Předal prostřednictvím portálu OVM dokument opatřený elektronickým podpisem (což je i </a:t>
            </a:r>
            <a:r>
              <a:rPr lang="cs-CZ" dirty="0" err="1"/>
              <a:t>scan</a:t>
            </a:r>
            <a:r>
              <a:rPr lang="cs-CZ" dirty="0"/>
              <a:t> podpisu)</a:t>
            </a:r>
          </a:p>
          <a:p>
            <a:r>
              <a:rPr lang="cs-CZ" b="1" dirty="0"/>
              <a:t>Externí </a:t>
            </a:r>
          </a:p>
          <a:p>
            <a:pPr lvl="1"/>
            <a:r>
              <a:rPr lang="cs-CZ" dirty="0"/>
              <a:t>Dokument vytvořený postupem výše opatřený „doložkou“ prohlašující výše uvedená fakta a </a:t>
            </a:r>
            <a:r>
              <a:rPr lang="cs-CZ" b="1" dirty="0"/>
              <a:t>celé</a:t>
            </a:r>
            <a:r>
              <a:rPr lang="cs-CZ" dirty="0"/>
              <a:t> opatřené kvalifikovanou elektronickou pečetí a kvalifikovaným elektronickým časovým razítkem správce</a:t>
            </a:r>
          </a:p>
          <a:p>
            <a:pPr lvl="1"/>
            <a:r>
              <a:rPr lang="cs-CZ" dirty="0"/>
              <a:t>Totéž vzniklé procesem u osoby oprávněné provádět ověřování pravosti podpisu (notáři atd.)</a:t>
            </a:r>
          </a:p>
          <a:p>
            <a:pPr lvl="1"/>
            <a:r>
              <a:rPr lang="cs-CZ" dirty="0"/>
              <a:t>Dokument opatřený uznávaným elektronickým podpisem, který je pro uživatele služby uložen v ROB</a:t>
            </a:r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3921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D7A11-BAFB-408F-AF63-AA5341A4F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tedy prakticky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92454F-60B4-41FF-ACDE-3665BB957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MVČR definuje formát a technické provedení „doložky“ – PDF/A verze 2 a vyšší s vnořeným obsahem</a:t>
            </a:r>
          </a:p>
          <a:p>
            <a:r>
              <a:rPr lang="cs-CZ" dirty="0"/>
              <a:t>Každé OVM musí být schopno přijmout a „porozumět“ takovému dokumentu</a:t>
            </a:r>
          </a:p>
          <a:p>
            <a:r>
              <a:rPr lang="cs-CZ" dirty="0"/>
              <a:t>V praxi předpokládáme nejčastější využití</a:t>
            </a:r>
          </a:p>
          <a:p>
            <a:pPr lvl="1"/>
            <a:r>
              <a:rPr lang="cs-CZ" dirty="0"/>
              <a:t>Uživatel oskenuje dokument s podpisem a „prohlásí ho za vlastní“, nicméně k tomu potřebuje prostředek vysoké úrovně záruky</a:t>
            </a:r>
          </a:p>
          <a:p>
            <a:pPr lvl="1"/>
            <a:r>
              <a:rPr lang="cs-CZ" dirty="0"/>
              <a:t>Uživatel si uloží do ROB svůj uznávaný elektronický podpis a dokument podepíše tímto elektronickým podpisem</a:t>
            </a:r>
          </a:p>
        </p:txBody>
      </p:sp>
    </p:spTree>
    <p:extLst>
      <p:ext uri="{BB962C8B-B14F-4D97-AF65-F5344CB8AC3E}">
        <p14:creationId xmlns:p14="http://schemas.microsoft.com/office/powerpoint/2010/main" val="221381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A99B3-3E90-4F6E-BFF1-4208B7B06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údaje ….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02A6ED-DCD4-4C26-B2DD-AD0F32B5D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§7, §8, §9</a:t>
            </a:r>
          </a:p>
          <a:p>
            <a:r>
              <a:rPr lang="cs-CZ" dirty="0"/>
              <a:t>Realizovatelná možnost – publikace údajů na ISSS</a:t>
            </a:r>
          </a:p>
          <a:p>
            <a:pPr lvl="1"/>
            <a:r>
              <a:rPr lang="cs-CZ" dirty="0"/>
              <a:t>Shrnout jaké údaje o osobách jsou vedeny v agendě pro účely poskytnutí subjektu údajů a poskytnutí jiným agendám/OVM</a:t>
            </a:r>
          </a:p>
          <a:p>
            <a:pPr lvl="1"/>
            <a:r>
              <a:rPr lang="cs-CZ" dirty="0"/>
              <a:t>Shrnout jaké údaje/prokázání skutečnosti požaduje moje agenda od jiných agend/OVM – inicializovat, aby byly poskytovány na ISSS</a:t>
            </a:r>
          </a:p>
        </p:txBody>
      </p:sp>
    </p:spTree>
    <p:extLst>
      <p:ext uri="{BB962C8B-B14F-4D97-AF65-F5344CB8AC3E}">
        <p14:creationId xmlns:p14="http://schemas.microsoft.com/office/powerpoint/2010/main" val="3371286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DEC1C1-9D6C-495C-8FE3-297ABF72B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údaje – „katastrofický scénář … „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68DC69-51BE-4F3E-A297-ABE72929B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Pokud údaje/skutečnosti nebudou dostupné prostřednictvím ISSS (kde je agenda na základě oprávnění subjektu údajů získá), pak nejčernějším scénářem je zápis těchto skutečností do RPP dle §8</a:t>
            </a:r>
          </a:p>
          <a:p>
            <a:r>
              <a:rPr lang="cs-CZ" dirty="0"/>
              <a:t>To ovšem znamená, že každá agenda vyžadující doložení této skutečnosti bude muset nejdříve „nahlédnout“ do RPP</a:t>
            </a:r>
          </a:p>
          <a:p>
            <a:r>
              <a:rPr lang="cs-CZ" dirty="0"/>
              <a:t>Problémem tedy není zápis do RPP, ale vyhledávání tohoto zápisu a zpracovávání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ISSS a publikace kontextů zamezí tomuto scénáři</a:t>
            </a:r>
          </a:p>
        </p:txBody>
      </p:sp>
    </p:spTree>
    <p:extLst>
      <p:ext uri="{BB962C8B-B14F-4D97-AF65-F5344CB8AC3E}">
        <p14:creationId xmlns:p14="http://schemas.microsoft.com/office/powerpoint/2010/main" val="3293367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172597-C096-4379-8938-32584F81C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4D71CF-F9A7-4F6D-843C-1B5931955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416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1DE4A2D-4738-4983-9877-7FE75C02E7CF}"/>
              </a:ext>
            </a:extLst>
          </p:cNvPr>
          <p:cNvSpPr txBox="1"/>
          <p:nvPr/>
        </p:nvSpPr>
        <p:spPr>
          <a:xfrm>
            <a:off x="1475656" y="2708920"/>
            <a:ext cx="5976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/>
              <a:t>Dotazy – odpovědi ?</a:t>
            </a:r>
          </a:p>
        </p:txBody>
      </p:sp>
    </p:spTree>
    <p:extLst>
      <p:ext uri="{BB962C8B-B14F-4D97-AF65-F5344CB8AC3E}">
        <p14:creationId xmlns:p14="http://schemas.microsoft.com/office/powerpoint/2010/main" val="2325368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AAAE99-43C1-41AF-A621-F13B82E1B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ZoPDS</a:t>
            </a:r>
            <a:r>
              <a:rPr lang="cs-CZ" dirty="0"/>
              <a:t> jak se nezbláznit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7EB144-DF3A-4021-9229-2F7DC5783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Prezentované dopady jsou nahlíženy z pohledu </a:t>
            </a:r>
            <a:r>
              <a:rPr lang="cs-CZ" dirty="0" smtClean="0"/>
              <a:t>odboru </a:t>
            </a:r>
            <a:r>
              <a:rPr lang="cs-CZ" dirty="0"/>
              <a:t>H</a:t>
            </a:r>
            <a:r>
              <a:rPr lang="cs-CZ" dirty="0" smtClean="0"/>
              <a:t>lavního </a:t>
            </a:r>
            <a:r>
              <a:rPr lang="cs-CZ" dirty="0"/>
              <a:t>architekta MVČR</a:t>
            </a:r>
          </a:p>
          <a:p>
            <a:r>
              <a:rPr lang="cs-CZ" dirty="0"/>
              <a:t>Prezentované postupy naplňují zákon při </a:t>
            </a:r>
            <a:r>
              <a:rPr lang="cs-CZ" b="1" dirty="0"/>
              <a:t>současné minimalizaci dopadů na OVM</a:t>
            </a:r>
            <a:endParaRPr lang="cs-CZ" dirty="0"/>
          </a:p>
          <a:p>
            <a:r>
              <a:rPr lang="cs-CZ" dirty="0"/>
              <a:t>Jednotlivé OVM </a:t>
            </a:r>
            <a:r>
              <a:rPr lang="cs-CZ" b="1" dirty="0"/>
              <a:t>musí</a:t>
            </a:r>
            <a:r>
              <a:rPr lang="cs-CZ" dirty="0"/>
              <a:t> plnit zákon, uvádíme postupy jak tento zákon plnit dlouhodobě efektivně</a:t>
            </a:r>
          </a:p>
          <a:p>
            <a:pPr marL="0" indent="0" algn="ctr">
              <a:buNone/>
            </a:pPr>
            <a:r>
              <a:rPr lang="cs-CZ" b="1" dirty="0"/>
              <a:t>STRKAT HLAVU DO PÍSKU NENÍ DOBRÁ STRATEGIE</a:t>
            </a:r>
          </a:p>
        </p:txBody>
      </p:sp>
    </p:spTree>
    <p:extLst>
      <p:ext uri="{BB962C8B-B14F-4D97-AF65-F5344CB8AC3E}">
        <p14:creationId xmlns:p14="http://schemas.microsoft.com/office/powerpoint/2010/main" val="3804449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393481-63E0-47BE-B214-9AF2323E4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KATALOG SLUŽEB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858532-487D-429D-A372-9A15FDF4A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§2 a §3 zákona – vytváření katalogu služeb (a úkonů v rámci služby)</a:t>
            </a:r>
          </a:p>
          <a:p>
            <a:r>
              <a:rPr lang="cs-CZ" dirty="0"/>
              <a:t>Ohlašovatelé agend musí ohlásit služby do katalogu – </a:t>
            </a:r>
            <a:r>
              <a:rPr lang="cs-CZ" b="1" dirty="0"/>
              <a:t>bez ohledu na to, zda jsou plně či částečně </a:t>
            </a:r>
            <a:r>
              <a:rPr lang="cs-CZ" b="1" dirty="0" err="1"/>
              <a:t>nedigitalizovatelné</a:t>
            </a:r>
            <a:endParaRPr lang="cs-CZ" b="1" dirty="0"/>
          </a:p>
          <a:p>
            <a:r>
              <a:rPr lang="cs-CZ" dirty="0"/>
              <a:t>Iniciativa ohlašovatele zajistí minimalizaci problémů při následném dohadování </a:t>
            </a:r>
          </a:p>
          <a:p>
            <a:r>
              <a:rPr lang="cs-CZ" dirty="0"/>
              <a:t>Strategicky vhodnější je uvést služby a označit co (které služby a úkony) bude digitalizováno </a:t>
            </a:r>
          </a:p>
          <a:p>
            <a:r>
              <a:rPr lang="cs-CZ" dirty="0"/>
              <a:t>U těch služeb(úkonů), které nemohou být digitalizovány, či je nevhodné je v současné době digitalizovat je vhodné uvést</a:t>
            </a:r>
          </a:p>
        </p:txBody>
      </p:sp>
    </p:spTree>
    <p:extLst>
      <p:ext uri="{BB962C8B-B14F-4D97-AF65-F5344CB8AC3E}">
        <p14:creationId xmlns:p14="http://schemas.microsoft.com/office/powerpoint/2010/main" val="221065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51BEED-0199-4DA9-8368-3177D541E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činit digitální úkon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8B8B542-DAE1-4A1A-8462-C157BA7EA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Každý klient veřejné správy má </a:t>
            </a:r>
            <a:r>
              <a:rPr lang="cs-CZ" b="1" dirty="0"/>
              <a:t>právo</a:t>
            </a:r>
            <a:r>
              <a:rPr lang="cs-CZ" dirty="0"/>
              <a:t> využívat digitální služby, nikoli obecnou povinnost (speciální procesy mohou vyžadovat, nicméně </a:t>
            </a:r>
            <a:r>
              <a:rPr lang="cs-CZ" b="1" dirty="0"/>
              <a:t>nikdy</a:t>
            </a:r>
            <a:r>
              <a:rPr lang="cs-CZ" dirty="0"/>
              <a:t> pro fyzické osoby)</a:t>
            </a:r>
          </a:p>
          <a:p>
            <a:r>
              <a:rPr lang="cs-CZ" dirty="0"/>
              <a:t>Pokud není uvedena závazná forma úkonu, může klient lidovou tvořivostí úřadu způsobit bolení hlavy (viz. katalog služeb)</a:t>
            </a:r>
          </a:p>
          <a:p>
            <a:r>
              <a:rPr lang="cs-CZ" dirty="0"/>
              <a:t>Zveřejnění příslušného formuláře opět zabraňuje lidové tvořivosti</a:t>
            </a:r>
          </a:p>
        </p:txBody>
      </p:sp>
    </p:spTree>
    <p:extLst>
      <p:ext uri="{BB962C8B-B14F-4D97-AF65-F5344CB8AC3E}">
        <p14:creationId xmlns:p14="http://schemas.microsoft.com/office/powerpoint/2010/main" val="3612217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7FDFA9-18BF-4B7D-949E-30476DA57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Ideální cesta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B6245B-840B-4852-A89A-972E6C977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8000" dirty="0"/>
              <a:t>OVM připojí svůj portál do federace Národní identitní autority jako kvalifikovaného poskytovatele služeb – nemusí řešit prokázání totožnosti</a:t>
            </a:r>
          </a:p>
          <a:p>
            <a:r>
              <a:rPr lang="cs-CZ" sz="8000" b="1" dirty="0"/>
              <a:t>Není plánován centrální mandátní registr (autorizace) </a:t>
            </a:r>
            <a:r>
              <a:rPr lang="cs-CZ" sz="8000" dirty="0"/>
              <a:t>zajišťuje každý dle svých procesů s vazbou na centrální katalog )viz dále)</a:t>
            </a:r>
          </a:p>
          <a:p>
            <a:r>
              <a:rPr lang="cs-CZ" sz="8000" dirty="0"/>
              <a:t>Zajištění </a:t>
            </a:r>
            <a:r>
              <a:rPr lang="cs-CZ" sz="8000" b="1" dirty="0"/>
              <a:t>prokazatelné autorizace úkonu </a:t>
            </a:r>
            <a:r>
              <a:rPr lang="cs-CZ" sz="8000" dirty="0"/>
              <a:t>neboli implementace volby, kdy uživatel pod zaručenou identitou potvrdí svůj úkon. Typicky formou tlačítka „Podat“, „Autorizuj“. (splnění požadavku autorizace digitálního úkonu uživatelem služby)</a:t>
            </a:r>
          </a:p>
          <a:p>
            <a:r>
              <a:rPr lang="cs-CZ" sz="8000" dirty="0"/>
              <a:t>Logovat a uchovávat interakce pro zpětné prokázání projevu vůle uživatele služby učinit digitální úkon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4800" b="1" dirty="0"/>
              <a:t>Způsob připojení k federaci Národní identitní autority :</a:t>
            </a:r>
            <a:r>
              <a:rPr lang="cs-CZ" sz="4800" dirty="0"/>
              <a:t> https://archi.gov.cz/nap-dokument:pravidla_pro_funkcni_celky_architektury_jednotlivych_uradu#pravidla_pro_portaly_verejne_spravy_a_soukromopravnich_uzivatelu_udaju </a:t>
            </a:r>
          </a:p>
          <a:p>
            <a:r>
              <a:rPr lang="cs-CZ" sz="4800" b="1" dirty="0"/>
              <a:t>Způsob tvorby a správy mandátního registru:</a:t>
            </a:r>
            <a:r>
              <a:rPr lang="cs-CZ" sz="4800" dirty="0"/>
              <a:t> https://archi.gov.cz/nap-dokument:pravidla_pro_funkcni_celky_architektury_jednotlivych_uradu#mandaty_role_a_prava_v_elektronicke_komunikaci </a:t>
            </a:r>
          </a:p>
        </p:txBody>
      </p:sp>
    </p:spTree>
    <p:extLst>
      <p:ext uri="{BB962C8B-B14F-4D97-AF65-F5344CB8AC3E}">
        <p14:creationId xmlns:p14="http://schemas.microsoft.com/office/powerpoint/2010/main" val="1042422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991F12-9910-4157-9CFE-629FC1BC5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Zpětné prokázání projevu vůle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67B92D-A79B-4B35-9849-12F4F37DF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Vystavení „příjemky“ </a:t>
            </a:r>
          </a:p>
          <a:p>
            <a:pPr lvl="1"/>
            <a:r>
              <a:rPr lang="cs-CZ" dirty="0"/>
              <a:t>Uživatel služby může získat </a:t>
            </a:r>
            <a:r>
              <a:rPr lang="cs-CZ" b="1" dirty="0"/>
              <a:t>okamžitě</a:t>
            </a:r>
            <a:r>
              <a:rPr lang="cs-CZ" dirty="0"/>
              <a:t> nebo</a:t>
            </a:r>
          </a:p>
          <a:p>
            <a:pPr lvl="1"/>
            <a:r>
              <a:rPr lang="cs-CZ" dirty="0"/>
              <a:t>Uživatel služby může získat zpětně</a:t>
            </a:r>
          </a:p>
          <a:p>
            <a:pPr lvl="1"/>
            <a:endParaRPr lang="cs-CZ" dirty="0"/>
          </a:p>
          <a:p>
            <a:r>
              <a:rPr lang="cs-CZ" dirty="0"/>
              <a:t>Příjemka nemusí být okamžitě uživateli služby </a:t>
            </a:r>
            <a:r>
              <a:rPr lang="cs-CZ" b="1" dirty="0"/>
              <a:t>vnucena</a:t>
            </a:r>
            <a:r>
              <a:rPr lang="cs-CZ" dirty="0"/>
              <a:t>. Ideální cesta – PDF/XML </a:t>
            </a:r>
          </a:p>
          <a:p>
            <a:pPr lvl="1"/>
            <a:r>
              <a:rPr lang="cs-CZ" dirty="0"/>
              <a:t>Stáhněte si</a:t>
            </a:r>
          </a:p>
          <a:p>
            <a:pPr lvl="1"/>
            <a:r>
              <a:rPr lang="cs-CZ" dirty="0"/>
              <a:t>Máte datovou schránku (vím z přihlášení) – chcete ji tam poslat?</a:t>
            </a:r>
          </a:p>
          <a:p>
            <a:pPr lvl="1"/>
            <a:r>
              <a:rPr lang="cs-CZ" dirty="0"/>
              <a:t>Zadejte email kam poslat</a:t>
            </a:r>
          </a:p>
          <a:p>
            <a:pPr lvl="1"/>
            <a:endParaRPr lang="cs-CZ" dirty="0"/>
          </a:p>
          <a:p>
            <a:r>
              <a:rPr lang="cs-CZ" b="1" dirty="0"/>
              <a:t>Musí </a:t>
            </a:r>
            <a:r>
              <a:rPr lang="cs-CZ" dirty="0"/>
              <a:t>být zajištěn proces, kdy identifikovaný uživatel (prostřednictvím AIFO či BSI) získá přehled svých projevů vůle – „příjemek“ a následně může vybranou získat</a:t>
            </a:r>
          </a:p>
          <a:p>
            <a:r>
              <a:rPr lang="cs-CZ" b="1" dirty="0" err="1"/>
              <a:t>ZoPDS</a:t>
            </a:r>
            <a:r>
              <a:rPr lang="cs-CZ" b="1" dirty="0"/>
              <a:t> neuvádí jak dlouho zpětně, doporučujeme aplikovat pravidla spisové služby</a:t>
            </a:r>
          </a:p>
        </p:txBody>
      </p:sp>
    </p:spTree>
    <p:extLst>
      <p:ext uri="{BB962C8B-B14F-4D97-AF65-F5344CB8AC3E}">
        <p14:creationId xmlns:p14="http://schemas.microsoft.com/office/powerpoint/2010/main" val="3359090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856E32-17A6-4908-B4C0-99C98839B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Osvědčení o digitálním úkonu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98D75D-D955-4BE3-9C08-76D77A15A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 principu rozšiřuje zpětné prokázání projevu vůle</a:t>
            </a:r>
          </a:p>
          <a:p>
            <a:r>
              <a:rPr lang="cs-CZ" dirty="0"/>
              <a:t>Ideální je udržovat jednotný log, kdy bude možné prokázat projev vůle k digitálnímu úkonu a současně poskytnout opis(osvědčení) o digitálním úkonu</a:t>
            </a:r>
          </a:p>
          <a:p>
            <a:r>
              <a:rPr lang="cs-CZ" dirty="0"/>
              <a:t>Opět platí, že toto osvědčení </a:t>
            </a:r>
            <a:r>
              <a:rPr lang="cs-CZ" b="1" dirty="0"/>
              <a:t>nemusí </a:t>
            </a:r>
            <a:r>
              <a:rPr lang="cs-CZ" dirty="0"/>
              <a:t>být vnucováno uživateli služby, ale musí si ho být schopen okamžitě získat</a:t>
            </a:r>
          </a:p>
          <a:p>
            <a:r>
              <a:rPr lang="cs-CZ" dirty="0"/>
              <a:t>Opět </a:t>
            </a:r>
            <a:r>
              <a:rPr lang="cs-CZ" b="1" dirty="0"/>
              <a:t>Musí </a:t>
            </a:r>
            <a:r>
              <a:rPr lang="cs-CZ" dirty="0"/>
              <a:t>být zajištěn proces, kdy identifikovaný uživatel (prostřednictvím AIFO či BSI) získá přehled svých digitálních úkonů</a:t>
            </a:r>
          </a:p>
          <a:p>
            <a:r>
              <a:rPr lang="cs-CZ" b="1" dirty="0"/>
              <a:t>Opět </a:t>
            </a:r>
            <a:r>
              <a:rPr lang="cs-CZ" b="1" dirty="0" err="1"/>
              <a:t>ZoPDS</a:t>
            </a:r>
            <a:r>
              <a:rPr lang="cs-CZ" b="1" dirty="0"/>
              <a:t> neuvádí jak dlouho zpětně, doporučujeme aplikovat pravidla spisové služby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223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D2B742-6B70-4504-A0B6-C00F4E93E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tedy nutné logovat a uchovávat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714631-9633-46C8-BB65-0BA009FCE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000000"/>
                </a:solidFill>
              </a:rPr>
              <a:t>I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dentifikace uživatele, který prováděl úkon/y</a:t>
            </a:r>
          </a:p>
          <a:p>
            <a:r>
              <a:rPr lang="cs-CZ" dirty="0">
                <a:solidFill>
                  <a:srgbClr val="000000"/>
                </a:solidFill>
              </a:rPr>
              <a:t>Č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asu přijetí úkonu od uživatele</a:t>
            </a:r>
          </a:p>
          <a:p>
            <a:r>
              <a:rPr lang="cs-CZ" dirty="0">
                <a:solidFill>
                  <a:srgbClr val="000000"/>
                </a:solidFill>
              </a:rPr>
              <a:t>I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nformaci o tom, zda bylo úkon dokončen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Otisk výstupních hodnot, údajů, skupiny údajů nebo datového souboru jako konečného produktu úkonu uživatele.</a:t>
            </a:r>
          </a:p>
          <a:p>
            <a:endParaRPr lang="cs-CZ" dirty="0">
              <a:solidFill>
                <a:srgbClr val="000000"/>
              </a:solidFill>
            </a:endParaRPr>
          </a:p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Jen tak bude kdykoli možné vystavit zpětné prokázání projevu vůle a osvědčení o provedení digitálního úkonu</a:t>
            </a:r>
          </a:p>
        </p:txBody>
      </p:sp>
    </p:spTree>
    <p:extLst>
      <p:ext uri="{BB962C8B-B14F-4D97-AF65-F5344CB8AC3E}">
        <p14:creationId xmlns:p14="http://schemas.microsoft.com/office/powerpoint/2010/main" val="687705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FABAC3-942A-4F0F-81CC-0DF847C44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mandátů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4F1636-3F10-4408-BFA5-49C27353F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Dle závěru OHA/MVČR </a:t>
            </a:r>
            <a:r>
              <a:rPr lang="cs-CZ" b="1" dirty="0"/>
              <a:t>není </a:t>
            </a:r>
            <a:r>
              <a:rPr lang="cs-CZ" dirty="0"/>
              <a:t>principiálně možné provozovat jeden centrální mandátní registr – příliš mnoho variability v definici mandátu, určení zmocněnce a oprávnění zmocnitele k vytvoření mandátu</a:t>
            </a:r>
          </a:p>
          <a:p>
            <a:r>
              <a:rPr lang="cs-CZ" dirty="0"/>
              <a:t>Každé OVM poskytující službu má už nyní propracován postup akceptace mandátů – digitalizuje jej</a:t>
            </a:r>
          </a:p>
          <a:p>
            <a:r>
              <a:rPr lang="cs-CZ" dirty="0"/>
              <a:t>MVČR vytvoří a bude provozovat centrální registr mandátů - </a:t>
            </a:r>
          </a:p>
          <a:p>
            <a:pPr lvl="1"/>
            <a:r>
              <a:rPr lang="cs-CZ" dirty="0"/>
              <a:t>Do tohoto registru zapíše OVM ID mandátu, ID zmocněnce, ID zmocnitele, Popis mandátu, čas vytvoření a čas platnosti (platí do)</a:t>
            </a:r>
          </a:p>
          <a:p>
            <a:pPr lvl="1"/>
            <a:r>
              <a:rPr lang="cs-CZ" dirty="0"/>
              <a:t>OVM zpřístupní dálkovým způsobem výpis konkrétního mandátu (nemusí být centrálně stačí na svém portálu)</a:t>
            </a:r>
          </a:p>
          <a:p>
            <a:pPr lvl="1"/>
            <a:r>
              <a:rPr lang="cs-CZ" dirty="0"/>
              <a:t>Každý uživatel služeb eGovernmentu pak může z jednoho místa získat přehled o existujících mandátech, které se ho týkají</a:t>
            </a:r>
          </a:p>
          <a:p>
            <a:pPr lvl="1"/>
            <a:r>
              <a:rPr lang="cs-CZ" dirty="0"/>
              <a:t>Pokud má zájem o detail, pak postupuje dále, aby získal výpis konkrétního mandátu</a:t>
            </a:r>
          </a:p>
        </p:txBody>
      </p:sp>
    </p:spTree>
    <p:extLst>
      <p:ext uri="{BB962C8B-B14F-4D97-AF65-F5344CB8AC3E}">
        <p14:creationId xmlns:p14="http://schemas.microsoft.com/office/powerpoint/2010/main" val="1318219333"/>
      </p:ext>
    </p:extLst>
  </p:cSld>
  <p:clrMapOvr>
    <a:masterClrMapping/>
  </p:clrMapOvr>
</p:sld>
</file>

<file path=ppt/theme/theme1.xml><?xml version="1.0" encoding="utf-8"?>
<a:theme xmlns:a="http://schemas.openxmlformats.org/drawingml/2006/main" name="MV_sablona1_2007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4E3A0E2EB86C94B99A5C16DDFBEB809" ma:contentTypeVersion="0" ma:contentTypeDescription="Vytvoří nový dokument" ma:contentTypeScope="" ma:versionID="833257d298931c051a4ff9c84bfc074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ecb93c72f33e94aa0d8973920a8bbe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F2CD8C-1F57-4021-ADA7-82EA95C20947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A4AEA0F0-7E36-4E46-8B5B-A383D1CE9D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4C5B2BF-E6B0-4F2D-9A6E-BA8D5EE846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MV_sablona1_2007</Template>
  <TotalTime>5579</TotalTime>
  <Words>1004</Words>
  <Application>Microsoft Office PowerPoint</Application>
  <PresentationFormat>Předvádění na obrazovce (4:3)</PresentationFormat>
  <Paragraphs>91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MV_sablona1_2007</vt:lpstr>
      <vt:lpstr>Dopady Zákona č. 12/2020 Sb. Zákon o právu na digitální služby a o změně některých zákonů  „ZoPDS“</vt:lpstr>
      <vt:lpstr>ZoPDS jak se nezbláznit</vt:lpstr>
      <vt:lpstr>KATALOG SLUŽEB</vt:lpstr>
      <vt:lpstr>Právo činit digitální úkon</vt:lpstr>
      <vt:lpstr>Ideální cesta</vt:lpstr>
      <vt:lpstr>Zpětné prokázání projevu vůle</vt:lpstr>
      <vt:lpstr>Osvědčení o digitálním úkonu</vt:lpstr>
      <vt:lpstr>Co je tedy nutné logovat a uchovávat</vt:lpstr>
      <vt:lpstr>Systém mandátů</vt:lpstr>
      <vt:lpstr>Nahrazení úředně ověřeného podpisu nebo uznávaného elektronického podpisu</vt:lpstr>
      <vt:lpstr>Jak tedy prakticky</vt:lpstr>
      <vt:lpstr>Právo na údaje ….</vt:lpstr>
      <vt:lpstr>Právo na údaje – „katastrofický scénář … „</vt:lpstr>
      <vt:lpstr>Prezentace aplikace PowerPoint</vt:lpstr>
      <vt:lpstr>Prezentace aplikace PowerPoint</vt:lpstr>
    </vt:vector>
  </TitlesOfParts>
  <Company>MV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Návaznost projektu na architekturu eGovernmentu z pohledu OHA</dc:title>
  <dc:creator>Tomáš Šedivec</dc:creator>
  <cp:lastModifiedBy>Tomáš Šedivec</cp:lastModifiedBy>
  <cp:revision>241</cp:revision>
  <dcterms:created xsi:type="dcterms:W3CDTF">2016-11-24T12:36:26Z</dcterms:created>
  <dcterms:modified xsi:type="dcterms:W3CDTF">2021-04-12T09:45:49Z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0x010100F4E3A0E2EB86C94B99A5C16DDFBEB809</vt:lpwstr>
  </property>
</Properties>
</file>