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B7_B54FC9D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9"/>
  </p:notesMasterIdLst>
  <p:handoutMasterIdLst>
    <p:handoutMasterId r:id="rId80"/>
  </p:handoutMasterIdLst>
  <p:sldIdLst>
    <p:sldId id="274" r:id="rId5"/>
    <p:sldId id="4779" r:id="rId6"/>
    <p:sldId id="4780" r:id="rId7"/>
    <p:sldId id="4785" r:id="rId8"/>
    <p:sldId id="4786" r:id="rId9"/>
    <p:sldId id="4815" r:id="rId10"/>
    <p:sldId id="4783" r:id="rId11"/>
    <p:sldId id="4856" r:id="rId12"/>
    <p:sldId id="4772" r:id="rId13"/>
    <p:sldId id="4863" r:id="rId14"/>
    <p:sldId id="4836" r:id="rId15"/>
    <p:sldId id="4864" r:id="rId16"/>
    <p:sldId id="4781" r:id="rId17"/>
    <p:sldId id="4791" r:id="rId18"/>
    <p:sldId id="4793" r:id="rId19"/>
    <p:sldId id="283" r:id="rId20"/>
    <p:sldId id="4773" r:id="rId21"/>
    <p:sldId id="308" r:id="rId22"/>
    <p:sldId id="4809" r:id="rId23"/>
    <p:sldId id="4824" r:id="rId24"/>
    <p:sldId id="4845" r:id="rId25"/>
    <p:sldId id="4829" r:id="rId26"/>
    <p:sldId id="4825" r:id="rId27"/>
    <p:sldId id="4846" r:id="rId28"/>
    <p:sldId id="4826" r:id="rId29"/>
    <p:sldId id="4827" r:id="rId30"/>
    <p:sldId id="4830" r:id="rId31"/>
    <p:sldId id="4834" r:id="rId32"/>
    <p:sldId id="4857" r:id="rId33"/>
    <p:sldId id="278" r:id="rId34"/>
    <p:sldId id="4833" r:id="rId35"/>
    <p:sldId id="285" r:id="rId36"/>
    <p:sldId id="277" r:id="rId37"/>
    <p:sldId id="4854" r:id="rId38"/>
    <p:sldId id="4853" r:id="rId39"/>
    <p:sldId id="4855" r:id="rId40"/>
    <p:sldId id="4861" r:id="rId41"/>
    <p:sldId id="4862" r:id="rId42"/>
    <p:sldId id="4865" r:id="rId43"/>
    <p:sldId id="4858" r:id="rId44"/>
    <p:sldId id="4860" r:id="rId45"/>
    <p:sldId id="4784" r:id="rId46"/>
    <p:sldId id="4805" r:id="rId47"/>
    <p:sldId id="4792" r:id="rId48"/>
    <p:sldId id="4806" r:id="rId49"/>
    <p:sldId id="4807" r:id="rId50"/>
    <p:sldId id="4794" r:id="rId51"/>
    <p:sldId id="4823" r:id="rId52"/>
    <p:sldId id="4803" r:id="rId53"/>
    <p:sldId id="289" r:id="rId54"/>
    <p:sldId id="4804" r:id="rId55"/>
    <p:sldId id="4818" r:id="rId56"/>
    <p:sldId id="4799" r:id="rId57"/>
    <p:sldId id="4796" r:id="rId58"/>
    <p:sldId id="4797" r:id="rId59"/>
    <p:sldId id="4798" r:id="rId60"/>
    <p:sldId id="4811" r:id="rId61"/>
    <p:sldId id="4812" r:id="rId62"/>
    <p:sldId id="4822" r:id="rId63"/>
    <p:sldId id="4859" r:id="rId64"/>
    <p:sldId id="4813" r:id="rId65"/>
    <p:sldId id="4814" r:id="rId66"/>
    <p:sldId id="4817" r:id="rId67"/>
    <p:sldId id="4832" r:id="rId68"/>
    <p:sldId id="4843" r:id="rId69"/>
    <p:sldId id="4844" r:id="rId70"/>
    <p:sldId id="4837" r:id="rId71"/>
    <p:sldId id="4838" r:id="rId72"/>
    <p:sldId id="4840" r:id="rId73"/>
    <p:sldId id="4841" r:id="rId74"/>
    <p:sldId id="4850" r:id="rId75"/>
    <p:sldId id="4851" r:id="rId76"/>
    <p:sldId id="4852" r:id="rId77"/>
    <p:sldId id="4802" r:id="rId78"/>
  </p:sldIdLst>
  <p:sldSz cx="12192000" cy="6858000"/>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44054-D4E4-05D1-AE65-5390805DC6B3}" name="Trusina Šimon" initials="TŠ" userId="S::simon.trusina@dia.gov.cz::ad935c6b-ed6c-4293-bc4c-891c765e3afb" providerId="AD"/>
  <p188:author id="{CEE89E82-393C-2DF8-411F-EF016A5EA3D4}" name="Petr Jan" initials="" userId="S::jan.petr@dia.gov.cz::619497a3-6dda-48a9-9783-3fc51734f31c" providerId="AD"/>
  <p188:author id="{C043F597-ADAD-1483-9D0A-CC2DCDDB3BDF}" name="Tiller Petr" initials="PT" userId="S::petr.tiller@dia.gov.cz::38484adb-a935-479c-bc00-0665e6d7d7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8537"/>
    <a:srgbClr val="35398E"/>
    <a:srgbClr val="46AD48"/>
    <a:srgbClr val="E8EDE8"/>
    <a:srgbClr val="2E2D2C"/>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p:restoredTop sz="94608"/>
  </p:normalViewPr>
  <p:slideViewPr>
    <p:cSldViewPr snapToGrid="0">
      <p:cViewPr varScale="1">
        <p:scale>
          <a:sx n="139" d="100"/>
          <a:sy n="139" d="100"/>
        </p:scale>
        <p:origin x="1648" y="336"/>
      </p:cViewPr>
      <p:guideLst/>
    </p:cSldViewPr>
  </p:slideViewPr>
  <p:notesTextViewPr>
    <p:cViewPr>
      <p:scale>
        <a:sx n="1" d="1"/>
        <a:sy n="1" d="1"/>
      </p:scale>
      <p:origin x="0" y="0"/>
    </p:cViewPr>
  </p:notesTextViewPr>
  <p:sorterViewPr>
    <p:cViewPr>
      <p:scale>
        <a:sx n="71" d="100"/>
        <a:sy n="71"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Jan" userId="619497a3-6dda-48a9-9783-3fc51734f31c" providerId="ADAL" clId="{3A8375A0-55E9-2E4D-BBD7-956E9289C29D}"/>
    <pc:docChg chg="custSel modSld">
      <pc:chgData name="Petr Jan" userId="619497a3-6dda-48a9-9783-3fc51734f31c" providerId="ADAL" clId="{3A8375A0-55E9-2E4D-BBD7-956E9289C29D}" dt="2024-10-29T15:12:25.233" v="33" actId="27636"/>
      <pc:docMkLst>
        <pc:docMk/>
      </pc:docMkLst>
      <pc:sldChg chg="modSp mod">
        <pc:chgData name="Petr Jan" userId="619497a3-6dda-48a9-9783-3fc51734f31c" providerId="ADAL" clId="{3A8375A0-55E9-2E4D-BBD7-956E9289C29D}" dt="2024-10-29T15:12:25.233" v="33" actId="27636"/>
        <pc:sldMkLst>
          <pc:docMk/>
          <pc:sldMk cId="2397511058" sldId="4858"/>
        </pc:sldMkLst>
        <pc:spChg chg="mod">
          <ac:chgData name="Petr Jan" userId="619497a3-6dda-48a9-9783-3fc51734f31c" providerId="ADAL" clId="{3A8375A0-55E9-2E4D-BBD7-956E9289C29D}" dt="2024-10-29T15:12:25.233" v="33" actId="27636"/>
          <ac:spMkLst>
            <pc:docMk/>
            <pc:sldMk cId="2397511058" sldId="4858"/>
            <ac:spMk id="3" creationId="{D7D6E1BC-DD02-7B2B-C8E5-0D0B178787AE}"/>
          </ac:spMkLst>
        </pc:spChg>
      </pc:sldChg>
    </pc:docChg>
  </pc:docChgLst>
</pc:chgInfo>
</file>

<file path=ppt/comments/modernComment_12B7_B54FC9DA.xml><?xml version="1.0" encoding="utf-8"?>
<p188:cmLst xmlns:a="http://schemas.openxmlformats.org/drawingml/2006/main" xmlns:r="http://schemas.openxmlformats.org/officeDocument/2006/relationships" xmlns:p188="http://schemas.microsoft.com/office/powerpoint/2018/8/main">
  <p188:cm id="{9331496A-A86B-43DB-BD1F-CCBE43EC94A0}" authorId="{C043F597-ADAD-1483-9D0A-CC2DCDDB3BDF}" status="resolved" created="2024-10-08T08:00:43.004" complete="100000">
    <ac:txMkLst xmlns:ac="http://schemas.microsoft.com/office/drawing/2013/main/command">
      <pc:docMk xmlns:pc="http://schemas.microsoft.com/office/powerpoint/2013/main/command"/>
      <pc:sldMk xmlns:pc="http://schemas.microsoft.com/office/powerpoint/2013/main/command" cId="3041905114" sldId="4791"/>
      <ac:spMk id="3" creationId="{B66D42CB-D307-B9B9-F968-B3F394C08D9C}"/>
      <ac:txMk cp="52" len="24">
        <ac:context len="630" hash="1413079222"/>
      </ac:txMk>
    </ac:txMkLst>
    <p188:pos x="2729974" y="587818"/>
    <p188:txBody>
      <a:bodyPr/>
      <a:lstStyle/>
      <a:p>
        <a:r>
          <a:rPr lang="cs-CZ"/>
          <a:t>Uživatel služby pracuje v AIS prostřednictvím uživatelského rozhraní pro veřejnost nikoli přímo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77F3180-6454-D06F-2DEF-49EE0BEB5EB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cs-CZ">
              <a:latin typeface="Arial" panose="020B0604020202020204" pitchFamily="34" charset="0"/>
            </a:endParaRPr>
          </a:p>
        </p:txBody>
      </p:sp>
      <p:sp>
        <p:nvSpPr>
          <p:cNvPr id="3" name="Zástupný symbol pro datum 2">
            <a:extLst>
              <a:ext uri="{FF2B5EF4-FFF2-40B4-BE49-F238E27FC236}">
                <a16:creationId xmlns:a16="http://schemas.microsoft.com/office/drawing/2014/main" id="{AD88EF6F-01B2-0033-AE8F-10410DC6830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6930CE7-49B6-2348-A198-C8ECA96104F1}" type="datetimeFigureOut">
              <a:rPr lang="cs-CZ" smtClean="0">
                <a:latin typeface="Arial" panose="020B0604020202020204" pitchFamily="34" charset="0"/>
              </a:rPr>
              <a:t>29.10.2024</a:t>
            </a:fld>
            <a:endParaRPr lang="cs-CZ">
              <a:latin typeface="Arial" panose="020B0604020202020204" pitchFamily="34" charset="0"/>
            </a:endParaRPr>
          </a:p>
        </p:txBody>
      </p:sp>
      <p:sp>
        <p:nvSpPr>
          <p:cNvPr id="4" name="Zástupný symbol pro zápatí 3">
            <a:extLst>
              <a:ext uri="{FF2B5EF4-FFF2-40B4-BE49-F238E27FC236}">
                <a16:creationId xmlns:a16="http://schemas.microsoft.com/office/drawing/2014/main" id="{FEE608C9-DF7C-4B64-E76C-79893263F72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a:latin typeface="Arial" panose="020B0604020202020204" pitchFamily="34" charset="0"/>
            </a:endParaRPr>
          </a:p>
        </p:txBody>
      </p:sp>
      <p:sp>
        <p:nvSpPr>
          <p:cNvPr id="5" name="Zástupný symbol pro číslo snímku 4">
            <a:extLst>
              <a:ext uri="{FF2B5EF4-FFF2-40B4-BE49-F238E27FC236}">
                <a16:creationId xmlns:a16="http://schemas.microsoft.com/office/drawing/2014/main" id="{2E4A1CC3-B6D7-20BE-943D-6320EEDC3E5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716F0C-904B-8247-A83D-0A9BE4737B82}" type="slidenum">
              <a:rPr lang="cs-CZ" smtClean="0">
                <a:latin typeface="Arial" panose="020B0604020202020204" pitchFamily="34" charset="0"/>
              </a:rPr>
              <a:t>‹#›</a:t>
            </a:fld>
            <a:endParaRPr lang="cs-CZ">
              <a:latin typeface="Arial" panose="020B0604020202020204" pitchFamily="34" charset="0"/>
            </a:endParaRPr>
          </a:p>
        </p:txBody>
      </p:sp>
    </p:spTree>
    <p:extLst>
      <p:ext uri="{BB962C8B-B14F-4D97-AF65-F5344CB8AC3E}">
        <p14:creationId xmlns:p14="http://schemas.microsoft.com/office/powerpoint/2010/main" val="228026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a:p>
        </p:txBody>
      </p:sp>
      <p:sp>
        <p:nvSpPr>
          <p:cNvPr id="3" name="Zástupný symbol pro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78294C76-7D04-154A-AFCD-C18C5C95436B}" type="datetimeFigureOut">
              <a:rPr lang="cs-CZ" smtClean="0"/>
              <a:pPr/>
              <a:t>29.10.2024</a:t>
            </a:fld>
            <a:endParaRPr lang="cs-CZ"/>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298459-D76B-9E41-AFDF-7399883A9B6A}" type="slidenum">
              <a:rPr lang="cs-CZ" smtClean="0"/>
              <a:pPr/>
              <a:t>‹#›</a:t>
            </a:fld>
            <a:endParaRPr lang="cs-CZ"/>
          </a:p>
        </p:txBody>
      </p:sp>
    </p:spTree>
    <p:extLst>
      <p:ext uri="{BB962C8B-B14F-4D97-AF65-F5344CB8AC3E}">
        <p14:creationId xmlns:p14="http://schemas.microsoft.com/office/powerpoint/2010/main" val="135088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298459-D76B-9E41-AFDF-7399883A9B6A}" type="slidenum">
              <a:rPr lang="cs-CZ" smtClean="0"/>
              <a:pPr/>
              <a:t>2</a:t>
            </a:fld>
            <a:endParaRPr lang="cs-CZ"/>
          </a:p>
        </p:txBody>
      </p:sp>
    </p:spTree>
    <p:extLst>
      <p:ext uri="{BB962C8B-B14F-4D97-AF65-F5344CB8AC3E}">
        <p14:creationId xmlns:p14="http://schemas.microsoft.com/office/powerpoint/2010/main" val="251967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298459-D76B-9E41-AFDF-7399883A9B6A}" type="slidenum">
              <a:rPr lang="cs-CZ" smtClean="0"/>
              <a:pPr/>
              <a:t>30</a:t>
            </a:fld>
            <a:endParaRPr lang="cs-CZ"/>
          </a:p>
        </p:txBody>
      </p:sp>
    </p:spTree>
    <p:extLst>
      <p:ext uri="{BB962C8B-B14F-4D97-AF65-F5344CB8AC3E}">
        <p14:creationId xmlns:p14="http://schemas.microsoft.com/office/powerpoint/2010/main" val="211860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298459-D76B-9E41-AFDF-7399883A9B6A}" type="slidenum">
              <a:rPr lang="cs-CZ" smtClean="0"/>
              <a:pPr/>
              <a:t>38</a:t>
            </a:fld>
            <a:endParaRPr lang="cs-CZ"/>
          </a:p>
        </p:txBody>
      </p:sp>
    </p:spTree>
    <p:extLst>
      <p:ext uri="{BB962C8B-B14F-4D97-AF65-F5344CB8AC3E}">
        <p14:creationId xmlns:p14="http://schemas.microsoft.com/office/powerpoint/2010/main" val="180579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298459-D76B-9E41-AFDF-7399883A9B6A}" type="slidenum">
              <a:rPr lang="cs-CZ" smtClean="0"/>
              <a:pPr/>
              <a:t>40</a:t>
            </a:fld>
            <a:endParaRPr lang="cs-CZ"/>
          </a:p>
        </p:txBody>
      </p:sp>
    </p:spTree>
    <p:extLst>
      <p:ext uri="{BB962C8B-B14F-4D97-AF65-F5344CB8AC3E}">
        <p14:creationId xmlns:p14="http://schemas.microsoft.com/office/powerpoint/2010/main" val="278975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ECB8D-AB87-BFC3-2E25-77687324F17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7B572B7-AF0A-15B7-A4EA-C4809FE75B9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E001E1F-6C14-AD00-2208-437D5A975A57}"/>
              </a:ext>
            </a:extLst>
          </p:cNvPr>
          <p:cNvSpPr>
            <a:spLocks noGrp="1"/>
          </p:cNvSpPr>
          <p:nvPr>
            <p:ph type="body" idx="1"/>
          </p:nvPr>
        </p:nvSpPr>
        <p:spPr/>
        <p:txBody>
          <a:bodyPr/>
          <a:lstStyle/>
          <a:p>
            <a:r>
              <a:rPr lang="cs-CZ"/>
              <a:t>Životní události, AI</a:t>
            </a:r>
          </a:p>
          <a:p>
            <a:endParaRPr lang="cs-CZ"/>
          </a:p>
          <a:p>
            <a:r>
              <a:rPr lang="cs-CZ"/>
              <a:t>Cílem je aby státní správa nabízela všechny svoje služby stejně jako to dělají </a:t>
            </a:r>
            <a:r>
              <a:rPr lang="cs-CZ" err="1"/>
              <a:t>eShopy</a:t>
            </a:r>
            <a:r>
              <a:rPr lang="cs-CZ"/>
              <a:t> nebo banky. </a:t>
            </a:r>
          </a:p>
          <a:p>
            <a:r>
              <a:rPr lang="cs-CZ"/>
              <a:t>S maximálním důrazem na jednoduchost a účelnost.</a:t>
            </a:r>
          </a:p>
          <a:p>
            <a:r>
              <a:rPr lang="cs-CZ"/>
              <a:t>Základem je tlačítko VYŔÍDIT!!! Bez čekání, bez zbytečného vyplňování, standardně, ….</a:t>
            </a:r>
          </a:p>
        </p:txBody>
      </p:sp>
      <p:sp>
        <p:nvSpPr>
          <p:cNvPr id="4" name="Zástupný symbol pro číslo snímku 3">
            <a:extLst>
              <a:ext uri="{FF2B5EF4-FFF2-40B4-BE49-F238E27FC236}">
                <a16:creationId xmlns:a16="http://schemas.microsoft.com/office/drawing/2014/main" id="{0497A00D-A10A-6FF5-54AF-BA082DB283E6}"/>
              </a:ext>
            </a:extLst>
          </p:cNvPr>
          <p:cNvSpPr>
            <a:spLocks noGrp="1"/>
          </p:cNvSpPr>
          <p:nvPr>
            <p:ph type="sldNum" sz="quarter" idx="5"/>
          </p:nvPr>
        </p:nvSpPr>
        <p:spPr/>
        <p:txBody>
          <a:bodyPr/>
          <a:lstStyle/>
          <a:p>
            <a:fld id="{13298459-D76B-9E41-AFDF-7399883A9B6A}" type="slidenum">
              <a:rPr lang="cs-CZ" smtClean="0"/>
              <a:pPr/>
              <a:t>41</a:t>
            </a:fld>
            <a:endParaRPr lang="cs-CZ"/>
          </a:p>
        </p:txBody>
      </p:sp>
    </p:spTree>
    <p:extLst>
      <p:ext uri="{BB962C8B-B14F-4D97-AF65-F5344CB8AC3E}">
        <p14:creationId xmlns:p14="http://schemas.microsoft.com/office/powerpoint/2010/main" val="1289404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_ 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C03E269-9E23-3850-18B9-BFED7015B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1848268"/>
          </a:xfrm>
        </p:spPr>
        <p:txBody>
          <a:bodyPr lIns="0" tIns="0" rIns="0" bIns="0" anchor="t">
            <a:normAutofit/>
          </a:bodyPr>
          <a:lstStyle>
            <a:lvl1pPr>
              <a:lnSpc>
                <a:spcPct val="100000"/>
              </a:lnSpc>
              <a:defRPr sz="4800">
                <a:solidFill>
                  <a:schemeClr val="accent1"/>
                </a:solidFill>
              </a:defRPr>
            </a:lvl1pPr>
          </a:lstStyle>
          <a:p>
            <a:r>
              <a:rPr lang="cs-CZ"/>
              <a:t>Kliknutím lze upravit styl.</a:t>
            </a:r>
          </a:p>
        </p:txBody>
      </p:sp>
      <p:sp>
        <p:nvSpPr>
          <p:cNvPr id="3" name="Zástupný symbol pro zápatí 2">
            <a:extLst>
              <a:ext uri="{FF2B5EF4-FFF2-40B4-BE49-F238E27FC236}">
                <a16:creationId xmlns:a16="http://schemas.microsoft.com/office/drawing/2014/main" id="{B2F989C5-DFF7-0DB9-5730-9664254731E4}"/>
              </a:ext>
            </a:extLst>
          </p:cNvPr>
          <p:cNvSpPr>
            <a:spLocks noGrp="1" noRot="1" noMove="1" noResize="1" noEditPoints="1" noAdjustHandles="1" noChangeArrowheads="1" noChangeShapeType="1"/>
          </p:cNvSpPr>
          <p:nvPr>
            <p:ph type="ftr" sz="quarter" idx="10"/>
          </p:nvPr>
        </p:nvSpPr>
        <p:spPr>
          <a:xfrm>
            <a:off x="3125786" y="6325354"/>
            <a:ext cx="5940428" cy="365125"/>
          </a:xfrm>
        </p:spPr>
        <p:txBody>
          <a:bodyPr/>
          <a:lstStyle>
            <a:lvl1pPr algn="ctr">
              <a:defRPr/>
            </a:lvl1pPr>
          </a:lstStyle>
          <a:p>
            <a:r>
              <a:rPr lang="cs-CZ">
                <a:solidFill>
                  <a:schemeClr val="accent3"/>
                </a:solidFill>
              </a:rPr>
              <a:t>DIA.</a:t>
            </a:r>
            <a:r>
              <a:rPr lang="cs-CZ"/>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39999" y="3265199"/>
            <a:ext cx="11113200" cy="1173600"/>
          </a:xfrm>
        </p:spPr>
        <p:txBody>
          <a:bodyPr lIns="0" tIns="0" rIns="0" bIns="0">
            <a:normAutofit/>
          </a:bodyPr>
          <a:lstStyle>
            <a:lvl1pPr marL="0" indent="0" algn="l">
              <a:lnSpc>
                <a:spcPct val="100000"/>
              </a:lnSpc>
              <a:spcBef>
                <a:spcPts val="0"/>
              </a:spcBef>
              <a:spcAft>
                <a:spcPts val="800"/>
              </a:spcAft>
              <a:buNone/>
              <a:defRPr sz="3200" cap="all" baseline="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9" name="Grafický objekt 8">
            <a:extLst>
              <a:ext uri="{FF2B5EF4-FFF2-40B4-BE49-F238E27FC236}">
                <a16:creationId xmlns:a16="http://schemas.microsoft.com/office/drawing/2014/main" id="{3F45B2B3-EA87-06E1-C21A-D472874DC8D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5841718"/>
            <a:ext cx="1738990" cy="776045"/>
          </a:xfrm>
          <a:prstGeom prst="rect">
            <a:avLst/>
          </a:prstGeom>
        </p:spPr>
      </p:pic>
    </p:spTree>
    <p:extLst>
      <p:ext uri="{BB962C8B-B14F-4D97-AF65-F5344CB8AC3E}">
        <p14:creationId xmlns:p14="http://schemas.microsoft.com/office/powerpoint/2010/main" val="146801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DIA_ Prázdná strana">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A6496385-261F-8D4B-E9CF-F0148C1049F0}"/>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4" name="Zástupný symbol pro číslo snímku 3">
            <a:extLst>
              <a:ext uri="{FF2B5EF4-FFF2-40B4-BE49-F238E27FC236}">
                <a16:creationId xmlns:a16="http://schemas.microsoft.com/office/drawing/2014/main" id="{CF9D07E3-ACC6-DFAC-43E1-F355DCF86E8B}"/>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209478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IA_ Dva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hasCustomPrompt="1"/>
          </p:nvPr>
        </p:nvSpPr>
        <p:spPr/>
        <p:txBody>
          <a:bodyPr/>
          <a:lstStyle>
            <a:lvl1pPr>
              <a:defRPr/>
            </a:lvl1pPr>
          </a:lstStyle>
          <a:p>
            <a:r>
              <a:rPr lang="cs-CZ"/>
              <a:t>Nadpis_</a:t>
            </a:r>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825626"/>
            <a:ext cx="5400000" cy="40465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825626"/>
            <a:ext cx="5400000" cy="40464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24555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IA_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p:nvPr>
        </p:nvSpPr>
        <p:spPr>
          <a:xfrm>
            <a:off x="540000" y="432000"/>
            <a:ext cx="11113200" cy="759462"/>
          </a:xfrm>
        </p:spPr>
        <p:txBody>
          <a:bodyPr/>
          <a:lstStyle/>
          <a:p>
            <a:r>
              <a:rPr lang="cs-CZ"/>
              <a:t>Kliknutím lze upravit styl.</a:t>
            </a:r>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620000"/>
            <a:ext cx="5400000" cy="4046538"/>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620000"/>
            <a:ext cx="5400000" cy="4046400"/>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24699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_ 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1"/>
            <a:ext cx="11113200" cy="576000"/>
          </a:xfrm>
        </p:spPr>
        <p:txBody>
          <a:bodyPr/>
          <a:lstStyle/>
          <a:p>
            <a:r>
              <a:rPr lang="cs-CZ"/>
              <a:t>Kliknutím lze upravit styl.</a:t>
            </a:r>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62532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8924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_ 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0"/>
            <a:ext cx="11113200" cy="576000"/>
          </a:xfrm>
        </p:spPr>
        <p:txBody>
          <a:bodyPr/>
          <a:lstStyle/>
          <a:p>
            <a:r>
              <a:rPr lang="cs-CZ"/>
              <a:t>Kliknutím lze upravit styl.</a:t>
            </a:r>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3518765"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4338647"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7" name="Zástupný obsah 5">
            <a:extLst>
              <a:ext uri="{FF2B5EF4-FFF2-40B4-BE49-F238E27FC236}">
                <a16:creationId xmlns:a16="http://schemas.microsoft.com/office/drawing/2014/main" id="{334DA0B0-CD8C-3E60-D93E-FA6C86C902AC}"/>
              </a:ext>
            </a:extLst>
          </p:cNvPr>
          <p:cNvSpPr>
            <a:spLocks noGrp="1"/>
          </p:cNvSpPr>
          <p:nvPr>
            <p:ph sz="quarter" idx="13"/>
          </p:nvPr>
        </p:nvSpPr>
        <p:spPr>
          <a:xfrm>
            <a:off x="8136000"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0888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DIA_ Text s odrážkami a médi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AD486-026F-F07F-0719-E63DC5038490}"/>
              </a:ext>
            </a:extLst>
          </p:cNvPr>
          <p:cNvSpPr>
            <a:spLocks noGrp="1"/>
          </p:cNvSpPr>
          <p:nvPr>
            <p:ph type="title"/>
          </p:nvPr>
        </p:nvSpPr>
        <p:spPr>
          <a:xfrm>
            <a:off x="540000" y="457200"/>
            <a:ext cx="3932237" cy="1600200"/>
          </a:xfrm>
        </p:spPr>
        <p:txBody>
          <a:bodyPr anchor="b">
            <a:normAutofit/>
          </a:bodyPr>
          <a:lstStyle>
            <a:lvl1pPr>
              <a:defRPr sz="3600"/>
            </a:lvl1pPr>
          </a:lstStyle>
          <a:p>
            <a:r>
              <a:rPr lang="cs-CZ"/>
              <a:t>Kliknutím lze upravit styl.</a:t>
            </a:r>
          </a:p>
        </p:txBody>
      </p:sp>
      <p:sp>
        <p:nvSpPr>
          <p:cNvPr id="3" name="Zástupný obsah 2">
            <a:extLst>
              <a:ext uri="{FF2B5EF4-FFF2-40B4-BE49-F238E27FC236}">
                <a16:creationId xmlns:a16="http://schemas.microsoft.com/office/drawing/2014/main" id="{02A5B587-08F7-9284-D67E-2309FAF1AD68}"/>
              </a:ext>
            </a:extLst>
          </p:cNvPr>
          <p:cNvSpPr>
            <a:spLocks noGrp="1"/>
          </p:cNvSpPr>
          <p:nvPr>
            <p:ph idx="1"/>
          </p:nvPr>
        </p:nvSpPr>
        <p:spPr>
          <a:xfrm>
            <a:off x="5183187" y="457201"/>
            <a:ext cx="6569425" cy="5403850"/>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E501A4A-DA79-C8F2-E5C5-28A03D7EE2E8}"/>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7D1631ED-DEF3-6A6D-32E8-2DCF679DF221}"/>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53461A86-1EBD-9C84-718F-87D77A97135E}"/>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08758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_ Text a média">
    <p:spTree>
      <p:nvGrpSpPr>
        <p:cNvPr id="1" name=""/>
        <p:cNvGrpSpPr/>
        <p:nvPr/>
      </p:nvGrpSpPr>
      <p:grpSpPr>
        <a:xfrm>
          <a:off x="0" y="0"/>
          <a:ext cx="0" cy="0"/>
          <a:chOff x="0" y="0"/>
          <a:chExt cx="0" cy="0"/>
        </a:xfrm>
      </p:grpSpPr>
      <p:sp>
        <p:nvSpPr>
          <p:cNvPr id="2" name="Zástupný symbol obrázku 2">
            <a:extLst>
              <a:ext uri="{FF2B5EF4-FFF2-40B4-BE49-F238E27FC236}">
                <a16:creationId xmlns:a16="http://schemas.microsoft.com/office/drawing/2014/main" id="{475E19F0-E25C-3988-D787-829F824E6E2A}"/>
              </a:ext>
            </a:extLst>
          </p:cNvPr>
          <p:cNvSpPr>
            <a:spLocks noGrp="1"/>
          </p:cNvSpPr>
          <p:nvPr>
            <p:ph type="pic" idx="1"/>
          </p:nvPr>
        </p:nvSpPr>
        <p:spPr>
          <a:xfrm>
            <a:off x="5183187" y="457201"/>
            <a:ext cx="6569425" cy="5403850"/>
          </a:xfrm>
        </p:spPr>
        <p:txBody>
          <a:bodyPr>
            <a:normAutofit/>
          </a:bodyPr>
          <a:lstStyle>
            <a:lvl1pPr marL="0" indent="0">
              <a:lnSpc>
                <a:spcPct val="120000"/>
              </a:lnSpc>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3" name="Zástupný symbol pro zápatí 5">
            <a:extLst>
              <a:ext uri="{FF2B5EF4-FFF2-40B4-BE49-F238E27FC236}">
                <a16:creationId xmlns:a16="http://schemas.microsoft.com/office/drawing/2014/main" id="{9F9E4587-C623-2EB1-6917-B73C5E402230}"/>
              </a:ext>
            </a:extLst>
          </p:cNvPr>
          <p:cNvSpPr>
            <a:spLocks noGrp="1"/>
          </p:cNvSpPr>
          <p:nvPr>
            <p:ph type="ftr" sz="quarter" idx="11"/>
          </p:nvPr>
        </p:nvSpPr>
        <p:spPr>
          <a:xfrm>
            <a:off x="3405554" y="6325354"/>
            <a:ext cx="5380892" cy="365125"/>
          </a:xfrm>
        </p:spPr>
        <p:txBody>
          <a:bodyPr/>
          <a:lstStyle/>
          <a:p>
            <a:pPr algn="ctr"/>
            <a:r>
              <a:rPr lang="cs-CZ">
                <a:solidFill>
                  <a:schemeClr val="accent3"/>
                </a:solidFill>
              </a:rPr>
              <a:t>DIA.</a:t>
            </a:r>
            <a:r>
              <a:rPr lang="cs-CZ"/>
              <a:t>GOV.CZ</a:t>
            </a:r>
          </a:p>
        </p:txBody>
      </p:sp>
      <p:sp>
        <p:nvSpPr>
          <p:cNvPr id="4" name="Zástupný symbol pro číslo snímku 6">
            <a:extLst>
              <a:ext uri="{FF2B5EF4-FFF2-40B4-BE49-F238E27FC236}">
                <a16:creationId xmlns:a16="http://schemas.microsoft.com/office/drawing/2014/main" id="{44794EE0-21BB-601D-18A0-78895EC0E9E6}"/>
              </a:ext>
            </a:extLst>
          </p:cNvPr>
          <p:cNvSpPr>
            <a:spLocks noGrp="1"/>
          </p:cNvSpPr>
          <p:nvPr>
            <p:ph type="sldNum" sz="quarter" idx="12"/>
          </p:nvPr>
        </p:nvSpPr>
        <p:spPr>
          <a:xfrm>
            <a:off x="9831571" y="6325354"/>
            <a:ext cx="1921042" cy="365125"/>
          </a:xfrm>
        </p:spPr>
        <p:txBody>
          <a:bodyPr/>
          <a:lstStyle/>
          <a:p>
            <a:fld id="{F21F385E-1634-DB44-B85F-E63591247372}" type="slidenum">
              <a:rPr lang="cs-CZ" smtClean="0"/>
              <a:t>‹#›</a:t>
            </a:fld>
            <a:endParaRPr lang="cs-CZ"/>
          </a:p>
        </p:txBody>
      </p:sp>
      <p:sp>
        <p:nvSpPr>
          <p:cNvPr id="5" name="Nadpis 1">
            <a:extLst>
              <a:ext uri="{FF2B5EF4-FFF2-40B4-BE49-F238E27FC236}">
                <a16:creationId xmlns:a16="http://schemas.microsoft.com/office/drawing/2014/main" id="{9DB918A1-F9FA-ACE4-A10C-71B17E0A28EA}"/>
              </a:ext>
            </a:extLst>
          </p:cNvPr>
          <p:cNvSpPr>
            <a:spLocks noGrp="1"/>
          </p:cNvSpPr>
          <p:nvPr>
            <p:ph type="title"/>
          </p:nvPr>
        </p:nvSpPr>
        <p:spPr>
          <a:xfrm>
            <a:off x="540000" y="457200"/>
            <a:ext cx="3932237" cy="1600200"/>
          </a:xfrm>
        </p:spPr>
        <p:txBody>
          <a:bodyPr anchor="b">
            <a:normAutofit/>
          </a:bodyPr>
          <a:lstStyle>
            <a:lvl1pPr>
              <a:lnSpc>
                <a:spcPct val="100000"/>
              </a:lnSpc>
              <a:defRPr sz="3600"/>
            </a:lvl1pPr>
          </a:lstStyle>
          <a:p>
            <a:r>
              <a:rPr lang="cs-CZ"/>
              <a:t>Kliknutím lze upravit styl.</a:t>
            </a:r>
          </a:p>
        </p:txBody>
      </p:sp>
      <p:sp>
        <p:nvSpPr>
          <p:cNvPr id="10" name="Zástupný text 3">
            <a:extLst>
              <a:ext uri="{FF2B5EF4-FFF2-40B4-BE49-F238E27FC236}">
                <a16:creationId xmlns:a16="http://schemas.microsoft.com/office/drawing/2014/main" id="{C07424CD-CCAE-AD61-7550-8BE6149DD021}"/>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13695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_ Text a volný prostor">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35D165B9-8657-8AF6-AFCC-CB497BE676E2}"/>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7441E40B-5C8A-83AA-5A88-1D8DCF5ABD9D}"/>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8" name="Nadpis 1">
            <a:extLst>
              <a:ext uri="{FF2B5EF4-FFF2-40B4-BE49-F238E27FC236}">
                <a16:creationId xmlns:a16="http://schemas.microsoft.com/office/drawing/2014/main" id="{857591AE-875D-DB42-8535-2A7829FA1DCD}"/>
              </a:ext>
            </a:extLst>
          </p:cNvPr>
          <p:cNvSpPr>
            <a:spLocks noGrp="1"/>
          </p:cNvSpPr>
          <p:nvPr>
            <p:ph type="title"/>
          </p:nvPr>
        </p:nvSpPr>
        <p:spPr>
          <a:xfrm>
            <a:off x="540000" y="431999"/>
            <a:ext cx="11113200" cy="612000"/>
          </a:xfrm>
        </p:spPr>
        <p:txBody>
          <a:bodyPr anchor="t">
            <a:normAutofit/>
          </a:bodyPr>
          <a:lstStyle>
            <a:lvl1pPr>
              <a:defRPr sz="3600"/>
            </a:lvl1pPr>
          </a:lstStyle>
          <a:p>
            <a:r>
              <a:rPr lang="cs-CZ"/>
              <a:t>Kliknutím lze upravit styl.</a:t>
            </a:r>
          </a:p>
        </p:txBody>
      </p:sp>
      <p:sp>
        <p:nvSpPr>
          <p:cNvPr id="9" name="Zástupný text 3">
            <a:extLst>
              <a:ext uri="{FF2B5EF4-FFF2-40B4-BE49-F238E27FC236}">
                <a16:creationId xmlns:a16="http://schemas.microsoft.com/office/drawing/2014/main" id="{AC6D30CE-5961-C3DF-5F10-695BBF584336}"/>
              </a:ext>
            </a:extLst>
          </p:cNvPr>
          <p:cNvSpPr>
            <a:spLocks noGrp="1"/>
          </p:cNvSpPr>
          <p:nvPr>
            <p:ph type="body" sz="half" idx="2"/>
          </p:nvPr>
        </p:nvSpPr>
        <p:spPr>
          <a:xfrm>
            <a:off x="540000" y="1285462"/>
            <a:ext cx="3115556" cy="458352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335591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2293A-552E-86EF-639C-8B6F2380F66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812289-740C-E50E-D6AE-E0D6DC97B1F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DBF8881F-3F3A-6A05-6BFD-6C25A9B2E91B}"/>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28E6E924-A96C-FB97-913A-EED484260F3F}"/>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40097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BF89947-13F9-1BB0-576B-8A3B91EDFACF}"/>
              </a:ext>
            </a:extLst>
          </p:cNvPr>
          <p:cNvSpPr>
            <a:spLocks noGrp="1"/>
          </p:cNvSpPr>
          <p:nvPr>
            <p:ph type="title" orient="vert"/>
          </p:nvPr>
        </p:nvSpPr>
        <p:spPr>
          <a:xfrm>
            <a:off x="9123713" y="432000"/>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DFA057-2E82-D72A-31C2-4EC80D7B3791}"/>
              </a:ext>
            </a:extLst>
          </p:cNvPr>
          <p:cNvSpPr>
            <a:spLocks noGrp="1"/>
          </p:cNvSpPr>
          <p:nvPr>
            <p:ph type="body" orient="vert" idx="1"/>
          </p:nvPr>
        </p:nvSpPr>
        <p:spPr>
          <a:xfrm>
            <a:off x="439387" y="432000"/>
            <a:ext cx="8531926"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77E361D0-B494-0E13-7236-DAACD149C9FF}"/>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0CF3F1E6-DE6A-3590-85F9-AC6DCD4AAB5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95464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_ Nadpis a text bez odráž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2000"/>
            <a:ext cx="11113200" cy="1296000"/>
          </a:xfrm>
        </p:spPr>
        <p:txBody>
          <a:bodyPr/>
          <a:lstStyle>
            <a:lvl1pPr>
              <a:lnSpc>
                <a:spcPct val="100000"/>
              </a:lnSpc>
              <a:defRPr>
                <a:solidFill>
                  <a:schemeClr val="accent1"/>
                </a:solidFill>
              </a:defRPr>
            </a:lvl1pPr>
          </a:lstStyle>
          <a:p>
            <a:r>
              <a:rPr lang="cs-CZ"/>
              <a:t>nadpis_</a:t>
            </a:r>
          </a:p>
        </p:txBody>
      </p:sp>
      <p:sp>
        <p:nvSpPr>
          <p:cNvPr id="3" name="Zástupný obsah 2">
            <a:extLst>
              <a:ext uri="{FF2B5EF4-FFF2-40B4-BE49-F238E27FC236}">
                <a16:creationId xmlns:a16="http://schemas.microsoft.com/office/drawing/2014/main" id="{AEEB6F58-E8AC-B8D5-83C8-1BCA62048775}"/>
              </a:ext>
            </a:extLst>
          </p:cNvPr>
          <p:cNvSpPr>
            <a:spLocks noGrp="1"/>
          </p:cNvSpPr>
          <p:nvPr>
            <p:ph idx="1"/>
          </p:nvPr>
        </p:nvSpPr>
        <p:spPr>
          <a:xfrm>
            <a:off x="540000" y="1825200"/>
            <a:ext cx="11113200" cy="4144869"/>
          </a:xfrm>
        </p:spPr>
        <p:txBody>
          <a:bodyPr/>
          <a:lstStyle>
            <a:lvl1pPr marL="0" indent="0">
              <a:lnSpc>
                <a:spcPct val="120000"/>
              </a:lnSpc>
              <a:buNone/>
              <a:defRPr/>
            </a:lvl1pPr>
            <a:lvl2pPr marL="288000" indent="0">
              <a:lnSpc>
                <a:spcPct val="120000"/>
              </a:lnSpc>
              <a:buNone/>
              <a:defRPr/>
            </a:lvl2pPr>
            <a:lvl3pPr marL="576000" indent="0">
              <a:lnSpc>
                <a:spcPct val="120000"/>
              </a:lnSpc>
              <a:buNone/>
              <a:defRPr/>
            </a:lvl3pPr>
            <a:lvl4pPr marL="576000" indent="0">
              <a:lnSpc>
                <a:spcPct val="120000"/>
              </a:lnSpc>
              <a:buNone/>
              <a:defRPr/>
            </a:lvl4pPr>
            <a:lvl5pPr marL="576000" indent="0">
              <a:lnSpc>
                <a:spcPct val="120000"/>
              </a:lnSpc>
              <a:buNone/>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70525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_ Nadpis a text s odrážkami">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1296000"/>
          </a:xfrm>
        </p:spPr>
        <p:txBody>
          <a:bodyPr lIns="0" tIns="0" rIns="0" bIns="0" anchor="t" anchorCtr="0"/>
          <a:lstStyle>
            <a:lvl1pPr>
              <a:lnSpc>
                <a:spcPct val="100000"/>
              </a:lnSpc>
              <a:defRPr>
                <a:solidFill>
                  <a:schemeClr val="accent1"/>
                </a:solidFill>
              </a:defRPr>
            </a:lvl1pPr>
          </a:lstStyle>
          <a:p>
            <a:r>
              <a:rPr lang="cs-CZ"/>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40210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_ Nadpis, podtitulek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576000"/>
          </a:xfrm>
        </p:spPr>
        <p:txBody>
          <a:bodyPr lIns="0" tIns="0" rIns="0" bIns="0" anchor="t" anchorCtr="0"/>
          <a:lstStyle>
            <a:lvl1pPr>
              <a:lnSpc>
                <a:spcPct val="100000"/>
              </a:lnSpc>
              <a:defRPr>
                <a:solidFill>
                  <a:schemeClr val="accent1"/>
                </a:solidFill>
              </a:defRPr>
            </a:lvl1pPr>
          </a:lstStyle>
          <a:p>
            <a:r>
              <a:rPr lang="cs-CZ"/>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4" name="Podnadpis">
            <a:extLst>
              <a:ext uri="{FF2B5EF4-FFF2-40B4-BE49-F238E27FC236}">
                <a16:creationId xmlns:a16="http://schemas.microsoft.com/office/drawing/2014/main" id="{84F93504-89B1-112D-FF63-11139C2036DE}"/>
              </a:ext>
            </a:extLst>
          </p:cNvPr>
          <p:cNvSpPr txBox="1">
            <a:spLocks/>
          </p:cNvSpPr>
          <p:nvPr userDrawn="1"/>
        </p:nvSpPr>
        <p:spPr>
          <a:xfrm>
            <a:off x="540000" y="1282799"/>
            <a:ext cx="11113200" cy="45151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0" i="0" kern="1200" cap="all" baseline="0">
                <a:solidFill>
                  <a:schemeClr val="accent1"/>
                </a:solidFill>
                <a:latin typeface="Azeret Mono Medium" pitchFamily="2" charset="0"/>
                <a:ea typeface="+mj-ea"/>
                <a:cs typeface="+mj-cs"/>
              </a:defRPr>
            </a:lvl1pPr>
          </a:lstStyle>
          <a:p>
            <a:endParaRPr lang="cs-CZ" sz="1800">
              <a:solidFill>
                <a:srgbClr val="2E2D2C"/>
              </a:solidFill>
            </a:endParaRPr>
          </a:p>
        </p:txBody>
      </p:sp>
      <p:sp>
        <p:nvSpPr>
          <p:cNvPr id="8" name="Obsah">
            <a:extLst>
              <a:ext uri="{FF2B5EF4-FFF2-40B4-BE49-F238E27FC236}">
                <a16:creationId xmlns:a16="http://schemas.microsoft.com/office/drawing/2014/main" id="{2A58A94E-2737-0B65-DC6C-F1223EB65FE8}"/>
              </a:ext>
            </a:extLst>
          </p:cNvPr>
          <p:cNvSpPr>
            <a:spLocks noGrp="1"/>
          </p:cNvSpPr>
          <p:nvPr>
            <p:ph idx="13" hasCustomPrompt="1"/>
          </p:nvPr>
        </p:nvSpPr>
        <p:spPr>
          <a:xfrm>
            <a:off x="538800" y="1080000"/>
            <a:ext cx="11113200" cy="440837"/>
          </a:xfrm>
        </p:spPr>
        <p:txBody>
          <a:bodyPr wrap="square" lIns="0" tIns="0" rIns="0" bIns="0" anchor="t" anchorCtr="0">
            <a:noAutofit/>
          </a:bodyPr>
          <a:lstStyle>
            <a:lvl1pPr marL="0" indent="0">
              <a:buNone/>
              <a:defRPr cap="all" baseline="0">
                <a:latin typeface="Azeret Mono" pitchFamily="2" charset="0"/>
                <a:cs typeface="Azeret Mono" pitchFamily="2" charset="0"/>
              </a:defRPr>
            </a:lvl1pPr>
            <a:lvl2pPr marL="216000" indent="0">
              <a:buNone/>
              <a:defRPr cap="all" baseline="0">
                <a:latin typeface="Azeret Mono" pitchFamily="2" charset="0"/>
                <a:cs typeface="Azeret Mono" pitchFamily="2" charset="0"/>
              </a:defRPr>
            </a:lvl2pPr>
            <a:lvl3pPr marL="432000" indent="0">
              <a:buNone/>
              <a:defRPr cap="all" baseline="0">
                <a:latin typeface="Azeret Mono" pitchFamily="2" charset="0"/>
                <a:cs typeface="Azeret Mono" pitchFamily="2" charset="0"/>
              </a:defRPr>
            </a:lvl3pPr>
            <a:lvl4pPr marL="432000" indent="0">
              <a:buNone/>
              <a:defRPr cap="all" baseline="0">
                <a:latin typeface="Azeret Mono" pitchFamily="2" charset="0"/>
                <a:cs typeface="Azeret Mono" pitchFamily="2" charset="0"/>
              </a:defRPr>
            </a:lvl4pPr>
            <a:lvl5pPr marL="432000" indent="0">
              <a:buNone/>
              <a:defRPr cap="all" baseline="0">
                <a:latin typeface="Azeret Mono" pitchFamily="2" charset="0"/>
                <a:cs typeface="Azeret Mono" pitchFamily="2" charset="0"/>
              </a:defRPr>
            </a:lvl5pPr>
          </a:lstStyle>
          <a:p>
            <a:pPr lvl="0"/>
            <a:r>
              <a:rPr lang="cs-CZ"/>
              <a:t>PODTITULEK</a:t>
            </a:r>
          </a:p>
        </p:txBody>
      </p:sp>
    </p:spTree>
    <p:extLst>
      <p:ext uri="{BB962C8B-B14F-4D97-AF65-F5344CB8AC3E}">
        <p14:creationId xmlns:p14="http://schemas.microsoft.com/office/powerpoint/2010/main" val="40478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_ Předělová strana">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0BC63B7-C438-CDCA-2E62-A019E80EF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2EFDAF7-49CF-94EF-AE6B-E3C8DF5398B4}"/>
              </a:ext>
            </a:extLst>
          </p:cNvPr>
          <p:cNvSpPr>
            <a:spLocks noGrp="1"/>
          </p:cNvSpPr>
          <p:nvPr>
            <p:ph type="title"/>
          </p:nvPr>
        </p:nvSpPr>
        <p:spPr>
          <a:xfrm>
            <a:off x="540000" y="795600"/>
            <a:ext cx="11113200" cy="2358000"/>
          </a:xfrm>
        </p:spPr>
        <p:txBody>
          <a:bodyPr lIns="0" tIns="0" rIns="0" bIns="0" anchor="b">
            <a:normAutofit/>
          </a:bodyPr>
          <a:lstStyle>
            <a:lvl1pPr>
              <a:lnSpc>
                <a:spcPct val="100000"/>
              </a:lnSpc>
              <a:defRPr sz="4800" cap="all" baseline="0">
                <a:solidFill>
                  <a:schemeClr val="accent3"/>
                </a:solidFill>
              </a:defRPr>
            </a:lvl1pPr>
          </a:lstStyle>
          <a:p>
            <a:r>
              <a:rPr lang="cs-CZ"/>
              <a:t>Kliknutím lze upravit styl.</a:t>
            </a:r>
          </a:p>
        </p:txBody>
      </p:sp>
      <p:pic>
        <p:nvPicPr>
          <p:cNvPr id="3" name="Grafický objekt 2">
            <a:extLst>
              <a:ext uri="{FF2B5EF4-FFF2-40B4-BE49-F238E27FC236}">
                <a16:creationId xmlns:a16="http://schemas.microsoft.com/office/drawing/2014/main" id="{491657B4-57AA-E6DE-504E-12F9C647754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9650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800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8000"/>
          </a:xfrm>
        </p:spPr>
        <p:txBody>
          <a:bodyPr lIns="0" tIns="0" rIns="0" bIns="0">
            <a:normAutofit/>
          </a:bodyPr>
          <a:lstStyle>
            <a:lvl1pPr marL="0" indent="0" algn="l">
              <a:lnSpc>
                <a:spcPct val="100000"/>
              </a:lnSpc>
              <a:buNone/>
              <a:defRPr sz="240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336699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2">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686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6860"/>
          </a:xfrm>
        </p:spPr>
        <p:txBody>
          <a:bodyPr lIns="0" tIns="0" rIns="0" bIns="0">
            <a:normAutofit/>
          </a:bodyPr>
          <a:lstStyle>
            <a:lvl1pPr marL="0" indent="0" algn="l">
              <a:lnSpc>
                <a:spcPct val="100000"/>
              </a:lnSpc>
              <a:buNone/>
              <a:defRPr sz="2400" baseline="0">
                <a:solidFill>
                  <a:srgbClr val="2E2D2C"/>
                </a:solidFill>
                <a:latin typeface="Arial" panose="020B0604020202020204" pitchFamily="34"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7019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_ Závěřečná strana">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93909D7-0D07-E27F-07C9-DD6B9CEF6D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6" name="Grafický objekt 5">
            <a:extLst>
              <a:ext uri="{FF2B5EF4-FFF2-40B4-BE49-F238E27FC236}">
                <a16:creationId xmlns:a16="http://schemas.microsoft.com/office/drawing/2014/main" id="{84DC879B-3803-3314-33B3-F397843C0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5275" y="6022973"/>
            <a:ext cx="1335205" cy="595851"/>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842836"/>
          </a:xfrm>
        </p:spPr>
        <p:txBody>
          <a:bodyPr lIns="0" tIns="0" rIns="0" bIns="0" anchor="t">
            <a:noAutofit/>
          </a:bodyPr>
          <a:lstStyle>
            <a:lvl1pPr>
              <a:defRPr sz="4800">
                <a:solidFill>
                  <a:schemeClr val="bg1"/>
                </a:solidFill>
              </a:defRPr>
            </a:lvl1pPr>
          </a:lstStyle>
          <a:p>
            <a:r>
              <a:rPr lang="cs-CZ"/>
              <a:t>Kliknutím lze upravit styl.</a:t>
            </a:r>
          </a:p>
        </p:txBody>
      </p:sp>
      <p:sp>
        <p:nvSpPr>
          <p:cNvPr id="3" name="Zástupný symbol pro zápatí 2">
            <a:extLst>
              <a:ext uri="{FF2B5EF4-FFF2-40B4-BE49-F238E27FC236}">
                <a16:creationId xmlns:a16="http://schemas.microsoft.com/office/drawing/2014/main" id="{B2F989C5-DFF7-0DB9-5730-9664254731E4}"/>
              </a:ext>
            </a:extLst>
          </p:cNvPr>
          <p:cNvSpPr>
            <a:spLocks noGrp="1"/>
          </p:cNvSpPr>
          <p:nvPr>
            <p:ph type="ftr" sz="quarter" idx="10"/>
          </p:nvPr>
        </p:nvSpPr>
        <p:spPr>
          <a:xfrm>
            <a:off x="3125786" y="6325354"/>
            <a:ext cx="5940428" cy="365125"/>
          </a:xfrm>
        </p:spPr>
        <p:txBody>
          <a:bodyPr/>
          <a:lstStyle>
            <a:lvl1pPr algn="ctr">
              <a:defRPr>
                <a:solidFill>
                  <a:schemeClr val="accent6"/>
                </a:solidFill>
              </a:defRPr>
            </a:lvl1pPr>
          </a:lstStyle>
          <a:p>
            <a:r>
              <a:rPr lang="cs-CZ">
                <a:solidFill>
                  <a:schemeClr val="bg1"/>
                </a:solidFill>
              </a:rPr>
              <a:t>DIA.</a:t>
            </a:r>
            <a:r>
              <a:rPr lang="cs-CZ">
                <a:solidFill>
                  <a:srgbClr val="46AD48"/>
                </a:solidFill>
              </a:rPr>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40000" y="1331718"/>
            <a:ext cx="11113200" cy="842836"/>
          </a:xfrm>
        </p:spPr>
        <p:txBody>
          <a:bodyPr lIns="0" tIns="0" rIns="0" bIns="0"/>
          <a:lstStyle>
            <a:lvl1pPr marL="0" indent="0" algn="l">
              <a:lnSpc>
                <a:spcPct val="90000"/>
              </a:lnSpc>
              <a:buNone/>
              <a:defRPr sz="2400" cap="all" baseline="0">
                <a:solidFill>
                  <a:srgbClr val="46AD48"/>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10" name="Zástupný text 9">
            <a:extLst>
              <a:ext uri="{FF2B5EF4-FFF2-40B4-BE49-F238E27FC236}">
                <a16:creationId xmlns:a16="http://schemas.microsoft.com/office/drawing/2014/main" id="{9ADB2BA1-71A5-16B6-971F-2496046E6D2C}"/>
              </a:ext>
            </a:extLst>
          </p:cNvPr>
          <p:cNvSpPr>
            <a:spLocks noGrp="1"/>
          </p:cNvSpPr>
          <p:nvPr>
            <p:ph type="body" sz="quarter" idx="11"/>
          </p:nvPr>
        </p:nvSpPr>
        <p:spPr>
          <a:xfrm>
            <a:off x="540000" y="3960000"/>
            <a:ext cx="11113200" cy="1864216"/>
          </a:xfrm>
        </p:spPr>
        <p:txBody>
          <a:bodyPr lIns="0" tIns="0" rIns="0" bIns="0">
            <a:noAutofit/>
          </a:bodyPr>
          <a:lstStyle>
            <a:lvl1pPr marL="0" indent="0">
              <a:lnSpc>
                <a:spcPct val="120000"/>
              </a:lnSpc>
              <a:spcBef>
                <a:spcPts val="0"/>
              </a:spcBef>
              <a:spcAft>
                <a:spcPts val="0"/>
              </a:spcAft>
              <a:buNone/>
              <a:defRPr sz="1600">
                <a:solidFill>
                  <a:schemeClr val="bg1"/>
                </a:solidFill>
              </a:defRPr>
            </a:lvl1pPr>
            <a:lvl2pPr marL="320675" indent="0">
              <a:lnSpc>
                <a:spcPct val="120000"/>
              </a:lnSpc>
              <a:spcBef>
                <a:spcPts val="0"/>
              </a:spcBef>
              <a:spcAft>
                <a:spcPts val="0"/>
              </a:spcAft>
              <a:buNone/>
              <a:defRPr sz="1600">
                <a:solidFill>
                  <a:schemeClr val="bg1"/>
                </a:solidFill>
              </a:defRPr>
            </a:lvl2pPr>
            <a:lvl3pPr marL="542925" indent="0">
              <a:lnSpc>
                <a:spcPct val="120000"/>
              </a:lnSpc>
              <a:spcBef>
                <a:spcPts val="0"/>
              </a:spcBef>
              <a:spcAft>
                <a:spcPts val="0"/>
              </a:spcAft>
              <a:buNone/>
              <a:defRPr sz="1600">
                <a:solidFill>
                  <a:schemeClr val="bg1"/>
                </a:solidFill>
              </a:defRPr>
            </a:lvl3pPr>
            <a:lvl4pPr marL="542925" indent="0">
              <a:lnSpc>
                <a:spcPct val="120000"/>
              </a:lnSpc>
              <a:spcBef>
                <a:spcPts val="0"/>
              </a:spcBef>
              <a:spcAft>
                <a:spcPts val="0"/>
              </a:spcAft>
              <a:buNone/>
              <a:defRPr sz="1600">
                <a:solidFill>
                  <a:schemeClr val="bg1"/>
                </a:solidFill>
              </a:defRPr>
            </a:lvl4pPr>
            <a:lvl5pPr marL="542925" indent="0">
              <a:lnSpc>
                <a:spcPct val="120000"/>
              </a:lnSpc>
              <a:spcBef>
                <a:spcPts val="0"/>
              </a:spcBef>
              <a:spcAft>
                <a:spcPts val="0"/>
              </a:spcAft>
              <a:buNone/>
              <a:defRPr sz="160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988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A_ Pouze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529A9-D500-1273-5E49-F07E56646860}"/>
              </a:ext>
            </a:extLst>
          </p:cNvPr>
          <p:cNvSpPr>
            <a:spLocks noGrp="1"/>
          </p:cNvSpPr>
          <p:nvPr>
            <p:ph type="title"/>
          </p:nvPr>
        </p:nvSpPr>
        <p:spPr>
          <a:xfrm>
            <a:off x="539999" y="431387"/>
            <a:ext cx="11113200" cy="612000"/>
          </a:xfrm>
        </p:spPr>
        <p:txBody>
          <a:bodyPr>
            <a:normAutofit/>
          </a:bodyPr>
          <a:lstStyle>
            <a:lvl1pPr>
              <a:defRPr sz="3600" cap="all" baseline="0"/>
            </a:lvl1pPr>
          </a:lstStyle>
          <a:p>
            <a:r>
              <a:rPr lang="cs-CZ"/>
              <a:t>Kliknutím lze upravit styl.</a:t>
            </a:r>
          </a:p>
        </p:txBody>
      </p:sp>
    </p:spTree>
    <p:extLst>
      <p:ext uri="{BB962C8B-B14F-4D97-AF65-F5344CB8AC3E}">
        <p14:creationId xmlns:p14="http://schemas.microsoft.com/office/powerpoint/2010/main" val="48576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DB8E4877-94CD-06BF-64E7-44B6ABB795BB}"/>
              </a:ext>
            </a:extLst>
          </p:cNvPr>
          <p:cNvSpPr>
            <a:spLocks noGrp="1"/>
          </p:cNvSpPr>
          <p:nvPr>
            <p:ph type="title"/>
          </p:nvPr>
        </p:nvSpPr>
        <p:spPr>
          <a:xfrm>
            <a:off x="540000" y="432000"/>
            <a:ext cx="11113200" cy="1234698"/>
          </a:xfrm>
          <a:prstGeom prst="rect">
            <a:avLst/>
          </a:prstGeom>
        </p:spPr>
        <p:txBody>
          <a:bodyPr vert="horz" lIns="0" tIns="0" rIns="0" bIns="0" rtlCol="0" anchor="t" anchorCtr="0">
            <a:normAutofit/>
          </a:bodyPr>
          <a:lstStyle/>
          <a:p>
            <a:r>
              <a:rPr lang="cs-CZ"/>
              <a:t>Nadpis_</a:t>
            </a:r>
          </a:p>
        </p:txBody>
      </p:sp>
      <p:sp>
        <p:nvSpPr>
          <p:cNvPr id="3" name="Text">
            <a:extLst>
              <a:ext uri="{FF2B5EF4-FFF2-40B4-BE49-F238E27FC236}">
                <a16:creationId xmlns:a16="http://schemas.microsoft.com/office/drawing/2014/main" id="{095866B9-FF4B-FA8F-43D9-233B746C81D2}"/>
              </a:ext>
            </a:extLst>
          </p:cNvPr>
          <p:cNvSpPr>
            <a:spLocks noGrp="1"/>
          </p:cNvSpPr>
          <p:nvPr>
            <p:ph type="body" idx="1"/>
          </p:nvPr>
        </p:nvSpPr>
        <p:spPr>
          <a:xfrm>
            <a:off x="540000" y="1825625"/>
            <a:ext cx="11113200" cy="4144869"/>
          </a:xfrm>
          <a:prstGeom prst="rect">
            <a:avLst/>
          </a:prstGeom>
        </p:spPr>
        <p:txBody>
          <a:bodyPr vert="horz" lIns="0" tIns="0" rIns="0" bIns="0" rtlCol="0" anchor="t" anchorCtr="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patí dia.gov.cz">
            <a:extLst>
              <a:ext uri="{FF2B5EF4-FFF2-40B4-BE49-F238E27FC236}">
                <a16:creationId xmlns:a16="http://schemas.microsoft.com/office/drawing/2014/main" id="{824AA539-D3C0-6E93-E74F-681DDD08A247}"/>
              </a:ext>
            </a:extLst>
          </p:cNvPr>
          <p:cNvSpPr>
            <a:spLocks noGrp="1"/>
          </p:cNvSpPr>
          <p:nvPr>
            <p:ph type="ftr" sz="quarter" idx="3"/>
          </p:nvPr>
        </p:nvSpPr>
        <p:spPr>
          <a:xfrm>
            <a:off x="3405554" y="6325354"/>
            <a:ext cx="5380892" cy="365125"/>
          </a:xfrm>
          <a:prstGeom prst="rect">
            <a:avLst/>
          </a:prstGeom>
        </p:spPr>
        <p:txBody>
          <a:bodyPr vert="horz" lIns="91440" tIns="45720" rIns="91440" bIns="45720" rtlCol="0" anchor="b"/>
          <a:lstStyle>
            <a:lvl1pPr algn="l">
              <a:defRPr sz="1000" b="0" i="0">
                <a:solidFill>
                  <a:schemeClr val="accent1"/>
                </a:solidFill>
                <a:latin typeface="Azeret Mono" pitchFamily="2" charset="0"/>
                <a:cs typeface="Azeret Mono" pitchFamily="2" charset="0"/>
              </a:defRPr>
            </a:lvl1pPr>
          </a:lstStyle>
          <a:p>
            <a:pPr algn="ctr"/>
            <a:r>
              <a:rPr lang="cs-CZ">
                <a:solidFill>
                  <a:schemeClr val="accent3"/>
                </a:solidFill>
              </a:rPr>
              <a:t>DIA.</a:t>
            </a:r>
            <a:r>
              <a:rPr lang="cs-CZ"/>
              <a:t>GOV.CZ</a:t>
            </a:r>
          </a:p>
        </p:txBody>
      </p:sp>
      <p:sp>
        <p:nvSpPr>
          <p:cNvPr id="6" name="Číslo snímku">
            <a:extLst>
              <a:ext uri="{FF2B5EF4-FFF2-40B4-BE49-F238E27FC236}">
                <a16:creationId xmlns:a16="http://schemas.microsoft.com/office/drawing/2014/main" id="{6F5FBFCB-C39A-B440-936C-FA3E617E0BC8}"/>
              </a:ext>
            </a:extLst>
          </p:cNvPr>
          <p:cNvSpPr>
            <a:spLocks noGrp="1"/>
          </p:cNvSpPr>
          <p:nvPr>
            <p:ph type="sldNum" sz="quarter" idx="4"/>
          </p:nvPr>
        </p:nvSpPr>
        <p:spPr>
          <a:xfrm>
            <a:off x="9831571" y="6325354"/>
            <a:ext cx="1921042" cy="365125"/>
          </a:xfrm>
          <a:prstGeom prst="rect">
            <a:avLst/>
          </a:prstGeom>
        </p:spPr>
        <p:txBody>
          <a:bodyPr vert="horz" lIns="91440" tIns="45720" rIns="91440" bIns="45720" rtlCol="0" anchor="b"/>
          <a:lstStyle>
            <a:lvl1pPr algn="r">
              <a:defRPr sz="1000" b="0" i="0">
                <a:solidFill>
                  <a:schemeClr val="accent1"/>
                </a:solidFill>
                <a:latin typeface="Azeret Mono" pitchFamily="2" charset="0"/>
                <a:cs typeface="Azeret Mono" pitchFamily="2" charset="0"/>
              </a:defRPr>
            </a:lvl1pPr>
          </a:lstStyle>
          <a:p>
            <a:fld id="{F21F385E-1634-DB44-B85F-E63591247372}" type="slidenum">
              <a:rPr lang="cs-CZ" smtClean="0"/>
              <a:pPr/>
              <a:t>‹#›</a:t>
            </a:fld>
            <a:endParaRPr lang="cs-CZ"/>
          </a:p>
        </p:txBody>
      </p:sp>
      <p:pic>
        <p:nvPicPr>
          <p:cNvPr id="10" name="Logo Digitální a Informační agentura">
            <a:extLst>
              <a:ext uri="{FF2B5EF4-FFF2-40B4-BE49-F238E27FC236}">
                <a16:creationId xmlns:a16="http://schemas.microsoft.com/office/drawing/2014/main" id="{1391B34F-7EA5-7A87-B33E-6D1F2140BB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2">
            <a:extLst>
              <a:ext uri="{96DAC541-7B7A-43D3-8B79-37D633B846F1}">
                <asvg:svgBlip xmlns:asvg="http://schemas.microsoft.com/office/drawing/2016/SVG/main" r:embed="rId23"/>
              </a:ext>
            </a:extLst>
          </a:blip>
          <a:stretch>
            <a:fillRect/>
          </a:stretch>
        </p:blipFill>
        <p:spPr>
          <a:xfrm>
            <a:off x="543299" y="6021421"/>
            <a:ext cx="1336305" cy="596342"/>
          </a:xfrm>
          <a:prstGeom prst="rect">
            <a:avLst/>
          </a:prstGeom>
        </p:spPr>
      </p:pic>
    </p:spTree>
    <p:extLst>
      <p:ext uri="{BB962C8B-B14F-4D97-AF65-F5344CB8AC3E}">
        <p14:creationId xmlns:p14="http://schemas.microsoft.com/office/powerpoint/2010/main" val="686033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71" r:id="rId4"/>
    <p:sldLayoutId id="2147483651" r:id="rId5"/>
    <p:sldLayoutId id="2147483649" r:id="rId6"/>
    <p:sldLayoutId id="2147483670" r:id="rId7"/>
    <p:sldLayoutId id="2147483663" r:id="rId8"/>
    <p:sldLayoutId id="2147483668" r:id="rId9"/>
    <p:sldLayoutId id="2147483655" r:id="rId10"/>
    <p:sldLayoutId id="2147483652" r:id="rId11"/>
    <p:sldLayoutId id="2147483669" r:id="rId12"/>
    <p:sldLayoutId id="2147483653" r:id="rId13"/>
    <p:sldLayoutId id="2147483664" r:id="rId14"/>
    <p:sldLayoutId id="2147483656" r:id="rId15"/>
    <p:sldLayoutId id="2147483667" r:id="rId16"/>
    <p:sldLayoutId id="2147483666" r:id="rId17"/>
    <p:sldLayoutId id="2147483658" r:id="rId18"/>
    <p:sldLayoutId id="2147483659" r:id="rId19"/>
  </p:sldLayoutIdLst>
  <p:hf hdr="0" dt="0"/>
  <p:txStyles>
    <p:title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p:titleStyle>
    <p:bodyStyle>
      <a:lvl1pPr marL="288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3pPr>
      <a:lvl4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4pPr>
      <a:lvl5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2B7_B54FC9DA.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ofn.gov.cz/dokumenty-z-formul&#225;&#345;&#367;-ZoPDS/2024-10-04/"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ofn.gov.cz/osv%C4%9Bd%C4%8Den%C3%AD-digit%C3%A1ln%C3%ADho-%C3%BAkonu/2024-10-17/" TargetMode="External"/><Relationship Id="rId2" Type="http://schemas.openxmlformats.org/officeDocument/2006/relationships/hyperlink" Target="https://archi.gov.cz/znalostni_baze:osvedceni"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s://portal.gov.cz/katalogy/artefakty/rpp-pub-integrace-be/rest/pracoviste/hledat-spravny-urad/"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reza-ais.egon.gov.cz/"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mailto:Jan.petr@dia.gov.cz"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04F70-7456-297E-EB64-30FBF058BC43}"/>
              </a:ext>
            </a:extLst>
          </p:cNvPr>
          <p:cNvSpPr>
            <a:spLocks noGrp="1"/>
          </p:cNvSpPr>
          <p:nvPr>
            <p:ph type="title"/>
          </p:nvPr>
        </p:nvSpPr>
        <p:spPr/>
        <p:txBody>
          <a:bodyPr/>
          <a:lstStyle/>
          <a:p>
            <a:r>
              <a:rPr lang="cs-CZ">
                <a:latin typeface="Azeret Mono Medium"/>
              </a:rPr>
              <a:t>ZOPDS Podzim 2024_</a:t>
            </a:r>
          </a:p>
        </p:txBody>
      </p:sp>
      <p:sp>
        <p:nvSpPr>
          <p:cNvPr id="3" name="Zástupný symbol pro zápatí 2">
            <a:extLst>
              <a:ext uri="{FF2B5EF4-FFF2-40B4-BE49-F238E27FC236}">
                <a16:creationId xmlns:a16="http://schemas.microsoft.com/office/drawing/2014/main" id="{915842BD-64E8-E6D6-8222-0C2AA221E21F}"/>
              </a:ext>
            </a:extLst>
          </p:cNvPr>
          <p:cNvSpPr>
            <a:spLocks noGrp="1"/>
          </p:cNvSpPr>
          <p:nvPr>
            <p:ph type="ftr" sz="quarter" idx="10"/>
          </p:nvPr>
        </p:nvSpPr>
        <p:spPr/>
        <p:txBody>
          <a:bodyPr/>
          <a:lstStyle/>
          <a:p>
            <a:r>
              <a:rPr lang="cs-CZ">
                <a:solidFill>
                  <a:schemeClr val="accent3"/>
                </a:solidFill>
              </a:rPr>
              <a:t>DIA.</a:t>
            </a:r>
            <a:r>
              <a:rPr lang="cs-CZ"/>
              <a:t>GOV.CZ</a:t>
            </a:r>
          </a:p>
        </p:txBody>
      </p:sp>
      <p:sp>
        <p:nvSpPr>
          <p:cNvPr id="4" name="Podnadpis 3">
            <a:extLst>
              <a:ext uri="{FF2B5EF4-FFF2-40B4-BE49-F238E27FC236}">
                <a16:creationId xmlns:a16="http://schemas.microsoft.com/office/drawing/2014/main" id="{1EA4F850-D813-65D2-B13B-CFBE1FC8DAE6}"/>
              </a:ext>
            </a:extLst>
          </p:cNvPr>
          <p:cNvSpPr>
            <a:spLocks noGrp="1"/>
          </p:cNvSpPr>
          <p:nvPr>
            <p:ph type="subTitle" idx="1"/>
          </p:nvPr>
        </p:nvSpPr>
        <p:spPr>
          <a:xfrm>
            <a:off x="539999" y="3265199"/>
            <a:ext cx="11113200" cy="1498712"/>
          </a:xfrm>
        </p:spPr>
        <p:txBody>
          <a:bodyPr>
            <a:normAutofit lnSpcReduction="10000"/>
          </a:bodyPr>
          <a:lstStyle/>
          <a:p>
            <a:r>
              <a:rPr lang="cs-CZ" dirty="0" err="1">
                <a:solidFill>
                  <a:schemeClr val="tx1"/>
                </a:solidFill>
              </a:rPr>
              <a:t>ToMÁŠ</a:t>
            </a:r>
            <a:r>
              <a:rPr lang="cs-CZ" dirty="0">
                <a:solidFill>
                  <a:schemeClr val="tx1"/>
                </a:solidFill>
              </a:rPr>
              <a:t> Šedivec</a:t>
            </a:r>
            <a:r>
              <a:rPr lang="cs-CZ" dirty="0">
                <a:solidFill>
                  <a:schemeClr val="accent1"/>
                </a:solidFill>
              </a:rPr>
              <a:t>_</a:t>
            </a:r>
          </a:p>
          <a:p>
            <a:r>
              <a:rPr lang="cs-CZ" dirty="0"/>
              <a:t>JAN </a:t>
            </a:r>
            <a:r>
              <a:rPr lang="cs-CZ" dirty="0" err="1"/>
              <a:t>pETR</a:t>
            </a:r>
            <a:r>
              <a:rPr lang="cs-CZ" dirty="0">
                <a:solidFill>
                  <a:schemeClr val="accent1"/>
                </a:solidFill>
              </a:rPr>
              <a:t>_</a:t>
            </a:r>
          </a:p>
          <a:p>
            <a:r>
              <a:rPr lang="cs-CZ" sz="2200" dirty="0">
                <a:solidFill>
                  <a:schemeClr val="accent1"/>
                </a:solidFill>
              </a:rPr>
              <a:t>24.11.2024</a:t>
            </a:r>
          </a:p>
        </p:txBody>
      </p:sp>
    </p:spTree>
    <p:extLst>
      <p:ext uri="{BB962C8B-B14F-4D97-AF65-F5344CB8AC3E}">
        <p14:creationId xmlns:p14="http://schemas.microsoft.com/office/powerpoint/2010/main" val="248979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75FF1B-CA3A-1A46-7439-DC03E23AC6AF}"/>
              </a:ext>
            </a:extLst>
          </p:cNvPr>
          <p:cNvSpPr>
            <a:spLocks noGrp="1"/>
          </p:cNvSpPr>
          <p:nvPr>
            <p:ph type="title"/>
          </p:nvPr>
        </p:nvSpPr>
        <p:spPr/>
        <p:txBody>
          <a:bodyPr/>
          <a:lstStyle/>
          <a:p>
            <a:r>
              <a:rPr lang="cs-CZ" dirty="0"/>
              <a:t>Rozdílová analýza Portálu občana dle ZoPDS</a:t>
            </a:r>
          </a:p>
        </p:txBody>
      </p:sp>
    </p:spTree>
    <p:extLst>
      <p:ext uri="{BB962C8B-B14F-4D97-AF65-F5344CB8AC3E}">
        <p14:creationId xmlns:p14="http://schemas.microsoft.com/office/powerpoint/2010/main" val="111442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CB9F97-25F2-EF4A-C9B2-E8C66ECAC121}"/>
              </a:ext>
            </a:extLst>
          </p:cNvPr>
          <p:cNvSpPr>
            <a:spLocks noGrp="1"/>
          </p:cNvSpPr>
          <p:nvPr>
            <p:ph type="title"/>
          </p:nvPr>
        </p:nvSpPr>
        <p:spPr/>
        <p:txBody>
          <a:bodyPr/>
          <a:lstStyle/>
          <a:p>
            <a:r>
              <a:rPr lang="cs-CZ" dirty="0"/>
              <a:t>Portál občana a </a:t>
            </a:r>
            <a:r>
              <a:rPr lang="cs-CZ" dirty="0" err="1"/>
              <a:t>ZopDS</a:t>
            </a:r>
            <a:endParaRPr lang="cs-CZ" dirty="0"/>
          </a:p>
        </p:txBody>
      </p:sp>
      <p:sp>
        <p:nvSpPr>
          <p:cNvPr id="3" name="Zástupný obsah 2">
            <a:extLst>
              <a:ext uri="{FF2B5EF4-FFF2-40B4-BE49-F238E27FC236}">
                <a16:creationId xmlns:a16="http://schemas.microsoft.com/office/drawing/2014/main" id="{74E1B1F8-6712-1CF9-9079-338B6D8CE8E0}"/>
              </a:ext>
            </a:extLst>
          </p:cNvPr>
          <p:cNvSpPr>
            <a:spLocks noGrp="1"/>
          </p:cNvSpPr>
          <p:nvPr>
            <p:ph idx="1"/>
          </p:nvPr>
        </p:nvSpPr>
        <p:spPr/>
        <p:txBody>
          <a:bodyPr/>
          <a:lstStyle/>
          <a:p>
            <a:r>
              <a:rPr lang="cs-CZ" sz="2000" b="1" dirty="0"/>
              <a:t>Co je na Portálu občana</a:t>
            </a:r>
          </a:p>
          <a:p>
            <a:pPr lvl="1"/>
            <a:r>
              <a:rPr lang="cs-CZ" dirty="0"/>
              <a:t>Přihlášení pomocí Národní identifikační autority</a:t>
            </a:r>
          </a:p>
          <a:p>
            <a:pPr lvl="1"/>
            <a:r>
              <a:rPr lang="cs-CZ" dirty="0"/>
              <a:t>Některé elektronické formuláře</a:t>
            </a:r>
          </a:p>
          <a:p>
            <a:pPr lvl="1"/>
            <a:r>
              <a:rPr lang="cs-CZ" dirty="0"/>
              <a:t>Design Systém</a:t>
            </a:r>
          </a:p>
          <a:p>
            <a:pPr lvl="1"/>
            <a:r>
              <a:rPr lang="cs-CZ" dirty="0"/>
              <a:t>Informace ze základních registrů</a:t>
            </a:r>
          </a:p>
          <a:p>
            <a:pPr lvl="1"/>
            <a:r>
              <a:rPr lang="cs-CZ" dirty="0"/>
              <a:t>Možnost vkládat kontaktní údaje</a:t>
            </a:r>
          </a:p>
          <a:p>
            <a:pPr lvl="1"/>
            <a:endParaRPr lang="cs-CZ" dirty="0"/>
          </a:p>
        </p:txBody>
      </p:sp>
      <p:sp>
        <p:nvSpPr>
          <p:cNvPr id="4" name="Zástupný symbol pro zápatí 3">
            <a:extLst>
              <a:ext uri="{FF2B5EF4-FFF2-40B4-BE49-F238E27FC236}">
                <a16:creationId xmlns:a16="http://schemas.microsoft.com/office/drawing/2014/main" id="{23C28FFC-85E0-4AA2-B187-A1A2AD0C8D0A}"/>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C4436CC3-36EA-0E58-42EE-39E49DDDC8B5}"/>
              </a:ext>
            </a:extLst>
          </p:cNvPr>
          <p:cNvSpPr>
            <a:spLocks noGrp="1"/>
          </p:cNvSpPr>
          <p:nvPr>
            <p:ph type="sldNum" sz="quarter" idx="12"/>
          </p:nvPr>
        </p:nvSpPr>
        <p:spPr/>
        <p:txBody>
          <a:bodyPr/>
          <a:lstStyle/>
          <a:p>
            <a:fld id="{F21F385E-1634-DB44-B85F-E63591247372}" type="slidenum">
              <a:rPr lang="cs-CZ" smtClean="0"/>
              <a:t>11</a:t>
            </a:fld>
            <a:endParaRPr lang="cs-CZ"/>
          </a:p>
        </p:txBody>
      </p:sp>
    </p:spTree>
    <p:extLst>
      <p:ext uri="{BB962C8B-B14F-4D97-AF65-F5344CB8AC3E}">
        <p14:creationId xmlns:p14="http://schemas.microsoft.com/office/powerpoint/2010/main" val="100155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C7FF8-E12F-A57A-C28C-612F37CA7843}"/>
              </a:ext>
            </a:extLst>
          </p:cNvPr>
          <p:cNvSpPr>
            <a:spLocks noGrp="1"/>
          </p:cNvSpPr>
          <p:nvPr>
            <p:ph type="title"/>
          </p:nvPr>
        </p:nvSpPr>
        <p:spPr/>
        <p:txBody>
          <a:bodyPr/>
          <a:lstStyle/>
          <a:p>
            <a:r>
              <a:rPr lang="cs-CZ" dirty="0"/>
              <a:t>Portál občana a ZoPDS</a:t>
            </a:r>
          </a:p>
        </p:txBody>
      </p:sp>
      <p:sp>
        <p:nvSpPr>
          <p:cNvPr id="3" name="Zástupný obsah 2">
            <a:extLst>
              <a:ext uri="{FF2B5EF4-FFF2-40B4-BE49-F238E27FC236}">
                <a16:creationId xmlns:a16="http://schemas.microsoft.com/office/drawing/2014/main" id="{72FFDF15-F9AE-6376-0B3A-78B5F9B0DA28}"/>
              </a:ext>
            </a:extLst>
          </p:cNvPr>
          <p:cNvSpPr>
            <a:spLocks noGrp="1"/>
          </p:cNvSpPr>
          <p:nvPr>
            <p:ph idx="1"/>
          </p:nvPr>
        </p:nvSpPr>
        <p:spPr/>
        <p:txBody>
          <a:bodyPr>
            <a:normAutofit lnSpcReduction="10000"/>
          </a:bodyPr>
          <a:lstStyle/>
          <a:p>
            <a:r>
              <a:rPr lang="cs-CZ" sz="2000" b="1" dirty="0"/>
              <a:t>Co je potřeba doplnit?</a:t>
            </a:r>
          </a:p>
          <a:p>
            <a:pPr lvl="1"/>
            <a:r>
              <a:rPr lang="cs-CZ" dirty="0"/>
              <a:t>Osvědčení o digitálním úkonu a evidence osvědčení</a:t>
            </a:r>
          </a:p>
          <a:p>
            <a:pPr lvl="1"/>
            <a:r>
              <a:rPr lang="cs-CZ" dirty="0"/>
              <a:t>Autorizace a zpětné prokázání vůle uživatele služby činit digitální úkon</a:t>
            </a:r>
          </a:p>
          <a:p>
            <a:pPr lvl="1"/>
            <a:r>
              <a:rPr lang="cs-CZ" dirty="0"/>
              <a:t>Registr zastupování pro jednotlivé formuláře</a:t>
            </a:r>
          </a:p>
          <a:p>
            <a:pPr lvl="1"/>
            <a:r>
              <a:rPr lang="cs-CZ" dirty="0"/>
              <a:t>Integrace formulářového nástroje</a:t>
            </a:r>
          </a:p>
          <a:p>
            <a:pPr lvl="1"/>
            <a:r>
              <a:rPr lang="cs-CZ" dirty="0"/>
              <a:t>Žádost o souhlas</a:t>
            </a:r>
          </a:p>
          <a:p>
            <a:pPr lvl="1"/>
            <a:r>
              <a:rPr lang="cs-CZ" dirty="0"/>
              <a:t>Zápis práva, právní povinnosti nebo právní skutečnosti do RPP </a:t>
            </a:r>
          </a:p>
          <a:p>
            <a:pPr lvl="1"/>
            <a:r>
              <a:rPr lang="cs-CZ" dirty="0"/>
              <a:t>27 nových elektronických formulářů pro </a:t>
            </a:r>
            <a:r>
              <a:rPr lang="cs-CZ" dirty="0" err="1"/>
              <a:t>eCloud</a:t>
            </a:r>
            <a:r>
              <a:rPr lang="cs-CZ" dirty="0"/>
              <a:t>, </a:t>
            </a:r>
            <a:r>
              <a:rPr lang="cs-CZ" dirty="0" err="1"/>
              <a:t>eDoklady</a:t>
            </a:r>
            <a:r>
              <a:rPr lang="cs-CZ" dirty="0"/>
              <a:t> a další agendy</a:t>
            </a:r>
          </a:p>
          <a:p>
            <a:pPr lvl="1"/>
            <a:r>
              <a:rPr lang="cs-CZ" dirty="0"/>
              <a:t>Posílání podání přes PPDF a Datové schránky</a:t>
            </a:r>
          </a:p>
          <a:p>
            <a:endParaRPr lang="cs-CZ" dirty="0"/>
          </a:p>
        </p:txBody>
      </p:sp>
      <p:sp>
        <p:nvSpPr>
          <p:cNvPr id="4" name="Zástupný symbol pro zápatí 3">
            <a:extLst>
              <a:ext uri="{FF2B5EF4-FFF2-40B4-BE49-F238E27FC236}">
                <a16:creationId xmlns:a16="http://schemas.microsoft.com/office/drawing/2014/main" id="{FE28685E-D268-1943-4618-E10650BDA381}"/>
              </a:ext>
            </a:extLst>
          </p:cNvPr>
          <p:cNvSpPr>
            <a:spLocks noGrp="1"/>
          </p:cNvSpPr>
          <p:nvPr>
            <p:ph type="ftr" sz="quarter" idx="11"/>
          </p:nvPr>
        </p:nvSpPr>
        <p:spPr/>
        <p:txBody>
          <a:bodyPr/>
          <a:lstStyle/>
          <a:p>
            <a:r>
              <a:rPr lang="cs-CZ" dirty="0">
                <a:solidFill>
                  <a:schemeClr val="accent3"/>
                </a:solidFill>
              </a:rPr>
              <a:t>DIA.</a:t>
            </a:r>
            <a:r>
              <a:rPr lang="cs-CZ" dirty="0"/>
              <a:t>GOV.CZ</a:t>
            </a:r>
          </a:p>
        </p:txBody>
      </p:sp>
      <p:sp>
        <p:nvSpPr>
          <p:cNvPr id="5" name="Zástupný symbol pro číslo snímku 4">
            <a:extLst>
              <a:ext uri="{FF2B5EF4-FFF2-40B4-BE49-F238E27FC236}">
                <a16:creationId xmlns:a16="http://schemas.microsoft.com/office/drawing/2014/main" id="{079E6AAA-6456-87E5-1E98-779BF00300C1}"/>
              </a:ext>
            </a:extLst>
          </p:cNvPr>
          <p:cNvSpPr>
            <a:spLocks noGrp="1"/>
          </p:cNvSpPr>
          <p:nvPr>
            <p:ph type="sldNum" sz="quarter" idx="12"/>
          </p:nvPr>
        </p:nvSpPr>
        <p:spPr/>
        <p:txBody>
          <a:bodyPr/>
          <a:lstStyle/>
          <a:p>
            <a:fld id="{F21F385E-1634-DB44-B85F-E63591247372}" type="slidenum">
              <a:rPr lang="cs-CZ" smtClean="0"/>
              <a:t>12</a:t>
            </a:fld>
            <a:endParaRPr lang="cs-CZ"/>
          </a:p>
        </p:txBody>
      </p:sp>
    </p:spTree>
    <p:extLst>
      <p:ext uri="{BB962C8B-B14F-4D97-AF65-F5344CB8AC3E}">
        <p14:creationId xmlns:p14="http://schemas.microsoft.com/office/powerpoint/2010/main" val="296968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919176-EA70-30BB-C55C-560C6554A9CA}"/>
              </a:ext>
            </a:extLst>
          </p:cNvPr>
          <p:cNvSpPr>
            <a:spLocks noGrp="1"/>
          </p:cNvSpPr>
          <p:nvPr>
            <p:ph type="title"/>
          </p:nvPr>
        </p:nvSpPr>
        <p:spPr/>
        <p:txBody>
          <a:bodyPr>
            <a:normAutofit/>
          </a:bodyPr>
          <a:lstStyle/>
          <a:p>
            <a:pPr marL="342900" indent="-342900"/>
            <a:r>
              <a:rPr lang="cs-CZ"/>
              <a:t>Vždy je potřeba hledat správný poměr mezi výkonem a cenou</a:t>
            </a:r>
          </a:p>
        </p:txBody>
      </p:sp>
    </p:spTree>
    <p:extLst>
      <p:ext uri="{BB962C8B-B14F-4D97-AF65-F5344CB8AC3E}">
        <p14:creationId xmlns:p14="http://schemas.microsoft.com/office/powerpoint/2010/main" val="282148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762E75-48C1-FA4B-63E8-029FACC9979F}"/>
              </a:ext>
            </a:extLst>
          </p:cNvPr>
          <p:cNvSpPr>
            <a:spLocks noGrp="1"/>
          </p:cNvSpPr>
          <p:nvPr>
            <p:ph type="title"/>
          </p:nvPr>
        </p:nvSpPr>
        <p:spPr/>
        <p:txBody>
          <a:bodyPr/>
          <a:lstStyle/>
          <a:p>
            <a:r>
              <a:rPr lang="cs-CZ"/>
              <a:t>Implementace řešení se správným poměrem Výkon krát cena</a:t>
            </a:r>
          </a:p>
        </p:txBody>
      </p:sp>
      <p:sp>
        <p:nvSpPr>
          <p:cNvPr id="3" name="Zástupný obsah 2">
            <a:extLst>
              <a:ext uri="{FF2B5EF4-FFF2-40B4-BE49-F238E27FC236}">
                <a16:creationId xmlns:a16="http://schemas.microsoft.com/office/drawing/2014/main" id="{B66D42CB-D307-B9B9-F968-B3F394C08D9C}"/>
              </a:ext>
            </a:extLst>
          </p:cNvPr>
          <p:cNvSpPr>
            <a:spLocks noGrp="1"/>
          </p:cNvSpPr>
          <p:nvPr>
            <p:ph idx="1"/>
          </p:nvPr>
        </p:nvSpPr>
        <p:spPr>
          <a:xfrm>
            <a:off x="540000" y="1727999"/>
            <a:ext cx="11113200" cy="4242495"/>
          </a:xfrm>
        </p:spPr>
        <p:txBody>
          <a:bodyPr>
            <a:normAutofit fontScale="85000" lnSpcReduction="10000"/>
          </a:bodyPr>
          <a:lstStyle/>
          <a:p>
            <a:pPr marL="0" indent="0">
              <a:buNone/>
            </a:pPr>
            <a:r>
              <a:rPr lang="cs-CZ" sz="2100" dirty="0"/>
              <a:t>Existují různé postupy a různé požadavky na řešení:</a:t>
            </a:r>
          </a:p>
          <a:p>
            <a:r>
              <a:rPr lang="cs-CZ" b="1" u="sng" dirty="0"/>
              <a:t>Implementace v rámci AIS</a:t>
            </a:r>
          </a:p>
          <a:p>
            <a:pPr lvl="1"/>
            <a:r>
              <a:rPr lang="cs-CZ" dirty="0"/>
              <a:t>Nejdokonalejší řešení je přímo v rámci AIS, kdy uživatel pracuje v AIS prostřednictvím uživatelského rozhraní pro veřejnost. </a:t>
            </a:r>
          </a:p>
          <a:p>
            <a:r>
              <a:rPr lang="cs-CZ" dirty="0"/>
              <a:t>Implementace v rámci portálu může mít různé úrovně</a:t>
            </a:r>
          </a:p>
          <a:p>
            <a:pPr lvl="1"/>
            <a:r>
              <a:rPr lang="cs-CZ" b="1" u="sng" dirty="0"/>
              <a:t>Vývoj formulářů na zakázku</a:t>
            </a:r>
          </a:p>
          <a:p>
            <a:pPr lvl="2"/>
            <a:r>
              <a:rPr lang="cs-CZ" dirty="0"/>
              <a:t>Každý formulář se programuje samostatně, lze dosáhnout vysoké kvality UX i integrace s více ASI</a:t>
            </a:r>
          </a:p>
          <a:p>
            <a:pPr lvl="1"/>
            <a:r>
              <a:rPr lang="cs-CZ" b="1" u="sng" dirty="0"/>
              <a:t>Využití </a:t>
            </a:r>
            <a:r>
              <a:rPr lang="cs-CZ" b="1" u="sng" dirty="0" err="1"/>
              <a:t>SmartForms</a:t>
            </a:r>
            <a:endParaRPr lang="cs-CZ" b="1" u="sng" dirty="0"/>
          </a:p>
          <a:p>
            <a:pPr lvl="2"/>
            <a:r>
              <a:rPr lang="cs-CZ" dirty="0"/>
              <a:t>Do portálu se integruje formulářový nástroj, který umožňuje významně snížit vlastní realizaci formuláře</a:t>
            </a:r>
          </a:p>
          <a:p>
            <a:pPr lvl="1"/>
            <a:r>
              <a:rPr lang="cs-CZ" b="1" u="sng" dirty="0"/>
              <a:t>Využití </a:t>
            </a:r>
            <a:r>
              <a:rPr lang="cs-CZ" b="1" u="sng" dirty="0" err="1"/>
              <a:t>EasyForms</a:t>
            </a:r>
            <a:endParaRPr lang="cs-CZ" b="1" u="sng" dirty="0"/>
          </a:p>
          <a:p>
            <a:pPr lvl="2"/>
            <a:r>
              <a:rPr lang="cs-CZ" dirty="0"/>
              <a:t>Na portálu se implementuje jeden parametrický formulář, který na základě parametrů umožní vyplňovat formuláře  </a:t>
            </a:r>
          </a:p>
        </p:txBody>
      </p:sp>
      <p:sp>
        <p:nvSpPr>
          <p:cNvPr id="4" name="Zástupný symbol pro zápatí 3">
            <a:extLst>
              <a:ext uri="{FF2B5EF4-FFF2-40B4-BE49-F238E27FC236}">
                <a16:creationId xmlns:a16="http://schemas.microsoft.com/office/drawing/2014/main" id="{A0B9DF63-FAB7-F98C-BDB6-51915DD497C7}"/>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1E5637AB-C79D-1119-A469-AC63406C55E6}"/>
              </a:ext>
            </a:extLst>
          </p:cNvPr>
          <p:cNvSpPr>
            <a:spLocks noGrp="1"/>
          </p:cNvSpPr>
          <p:nvPr>
            <p:ph type="sldNum" sz="quarter" idx="12"/>
          </p:nvPr>
        </p:nvSpPr>
        <p:spPr/>
        <p:txBody>
          <a:bodyPr/>
          <a:lstStyle/>
          <a:p>
            <a:fld id="{F21F385E-1634-DB44-B85F-E63591247372}" type="slidenum">
              <a:rPr lang="cs-CZ" smtClean="0"/>
              <a:t>14</a:t>
            </a:fld>
            <a:endParaRPr lang="cs-CZ"/>
          </a:p>
        </p:txBody>
      </p:sp>
    </p:spTree>
    <p:extLst>
      <p:ext uri="{BB962C8B-B14F-4D97-AF65-F5344CB8AC3E}">
        <p14:creationId xmlns:p14="http://schemas.microsoft.com/office/powerpoint/2010/main" val="3041905114"/>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778CE3-A6F7-D09D-639F-382CF29839FF}"/>
              </a:ext>
            </a:extLst>
          </p:cNvPr>
          <p:cNvSpPr>
            <a:spLocks noGrp="1"/>
          </p:cNvSpPr>
          <p:nvPr>
            <p:ph type="title"/>
          </p:nvPr>
        </p:nvSpPr>
        <p:spPr/>
        <p:txBody>
          <a:bodyPr/>
          <a:lstStyle/>
          <a:p>
            <a:r>
              <a:rPr lang="cs-CZ"/>
              <a:t>Orientační náklady na řešení</a:t>
            </a:r>
          </a:p>
        </p:txBody>
      </p:sp>
      <p:sp>
        <p:nvSpPr>
          <p:cNvPr id="4" name="Zástupný symbol pro zápatí 3">
            <a:extLst>
              <a:ext uri="{FF2B5EF4-FFF2-40B4-BE49-F238E27FC236}">
                <a16:creationId xmlns:a16="http://schemas.microsoft.com/office/drawing/2014/main" id="{16D4A78C-68C4-3024-5CCD-5EF7CD5FFBC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28C33030-F96D-F363-7420-4768900575BC}"/>
              </a:ext>
            </a:extLst>
          </p:cNvPr>
          <p:cNvSpPr>
            <a:spLocks noGrp="1"/>
          </p:cNvSpPr>
          <p:nvPr>
            <p:ph type="sldNum" sz="quarter" idx="12"/>
          </p:nvPr>
        </p:nvSpPr>
        <p:spPr/>
        <p:txBody>
          <a:bodyPr/>
          <a:lstStyle/>
          <a:p>
            <a:fld id="{F21F385E-1634-DB44-B85F-E63591247372}" type="slidenum">
              <a:rPr lang="cs-CZ" smtClean="0"/>
              <a:t>15</a:t>
            </a:fld>
            <a:endParaRPr lang="cs-CZ"/>
          </a:p>
        </p:txBody>
      </p:sp>
      <p:graphicFrame>
        <p:nvGraphicFramePr>
          <p:cNvPr id="17" name="Zástupný obsah 16">
            <a:extLst>
              <a:ext uri="{FF2B5EF4-FFF2-40B4-BE49-F238E27FC236}">
                <a16:creationId xmlns:a16="http://schemas.microsoft.com/office/drawing/2014/main" id="{55E77510-F555-7350-AA91-4788AC10BB1C}"/>
              </a:ext>
            </a:extLst>
          </p:cNvPr>
          <p:cNvGraphicFramePr>
            <a:graphicFrameLocks noGrp="1"/>
          </p:cNvGraphicFramePr>
          <p:nvPr>
            <p:ph idx="1"/>
            <p:extLst>
              <p:ext uri="{D42A27DB-BD31-4B8C-83A1-F6EECF244321}">
                <p14:modId xmlns:p14="http://schemas.microsoft.com/office/powerpoint/2010/main" val="2798216459"/>
              </p:ext>
            </p:extLst>
          </p:nvPr>
        </p:nvGraphicFramePr>
        <p:xfrm>
          <a:off x="539750" y="1481243"/>
          <a:ext cx="11114088" cy="2225040"/>
        </p:xfrm>
        <a:graphic>
          <a:graphicData uri="http://schemas.openxmlformats.org/drawingml/2006/table">
            <a:tbl>
              <a:tblPr firstRow="1" bandRow="1">
                <a:tableStyleId>{5C22544A-7EE6-4342-B048-85BDC9FD1C3A}</a:tableStyleId>
              </a:tblPr>
              <a:tblGrid>
                <a:gridCol w="3569112">
                  <a:extLst>
                    <a:ext uri="{9D8B030D-6E8A-4147-A177-3AD203B41FA5}">
                      <a16:colId xmlns:a16="http://schemas.microsoft.com/office/drawing/2014/main" val="3353185235"/>
                    </a:ext>
                  </a:extLst>
                </a:gridCol>
                <a:gridCol w="2588821">
                  <a:extLst>
                    <a:ext uri="{9D8B030D-6E8A-4147-A177-3AD203B41FA5}">
                      <a16:colId xmlns:a16="http://schemas.microsoft.com/office/drawing/2014/main" val="2257276931"/>
                    </a:ext>
                  </a:extLst>
                </a:gridCol>
                <a:gridCol w="2493818">
                  <a:extLst>
                    <a:ext uri="{9D8B030D-6E8A-4147-A177-3AD203B41FA5}">
                      <a16:colId xmlns:a16="http://schemas.microsoft.com/office/drawing/2014/main" val="60144808"/>
                    </a:ext>
                  </a:extLst>
                </a:gridCol>
                <a:gridCol w="2462337">
                  <a:extLst>
                    <a:ext uri="{9D8B030D-6E8A-4147-A177-3AD203B41FA5}">
                      <a16:colId xmlns:a16="http://schemas.microsoft.com/office/drawing/2014/main" val="2478370505"/>
                    </a:ext>
                  </a:extLst>
                </a:gridCol>
              </a:tblGrid>
              <a:tr h="370840">
                <a:tc>
                  <a:txBody>
                    <a:bodyPr/>
                    <a:lstStyle/>
                    <a:p>
                      <a:pPr algn="l" fontAlgn="b"/>
                      <a:r>
                        <a:rPr lang="cs-CZ" sz="2000" b="0" i="0" u="none" strike="noStrike">
                          <a:solidFill>
                            <a:schemeClr val="bg1"/>
                          </a:solidFill>
                          <a:effectLst/>
                          <a:latin typeface="Aptos Narrow" panose="020B0004020202020204" pitchFamily="34" charset="0"/>
                        </a:rPr>
                        <a:t> Typ řešení</a:t>
                      </a:r>
                    </a:p>
                  </a:txBody>
                  <a:tcPr marL="9525" marR="9525" marT="9525" marB="0" anchor="b"/>
                </a:tc>
                <a:tc>
                  <a:txBody>
                    <a:bodyPr/>
                    <a:lstStyle/>
                    <a:p>
                      <a:pPr algn="l" fontAlgn="b"/>
                      <a:r>
                        <a:rPr lang="cs-CZ" sz="2000" b="0" i="0" u="none" strike="noStrike" dirty="0">
                          <a:solidFill>
                            <a:schemeClr val="bg1"/>
                          </a:solidFill>
                          <a:effectLst/>
                          <a:latin typeface="Aptos Narrow" panose="020B0004020202020204" pitchFamily="34" charset="0"/>
                        </a:rPr>
                        <a:t>Investice na rozhraní</a:t>
                      </a:r>
                    </a:p>
                  </a:txBody>
                  <a:tcPr marL="9525" marR="9525" marT="9525" marB="0" anchor="b"/>
                </a:tc>
                <a:tc>
                  <a:txBody>
                    <a:bodyPr/>
                    <a:lstStyle/>
                    <a:p>
                      <a:pPr algn="l" fontAlgn="b"/>
                      <a:r>
                        <a:rPr lang="cs-CZ" sz="2000" b="0" i="0" u="none" strike="noStrike">
                          <a:solidFill>
                            <a:schemeClr val="bg1"/>
                          </a:solidFill>
                          <a:effectLst/>
                          <a:latin typeface="Aptos Narrow" panose="020B0004020202020204" pitchFamily="34" charset="0"/>
                        </a:rPr>
                        <a:t>Náklady na software</a:t>
                      </a:r>
                    </a:p>
                  </a:txBody>
                  <a:tcPr marL="9525" marR="9525" marT="9525" marB="0" anchor="b"/>
                </a:tc>
                <a:tc>
                  <a:txBody>
                    <a:bodyPr/>
                    <a:lstStyle/>
                    <a:p>
                      <a:pPr algn="l" fontAlgn="b"/>
                      <a:r>
                        <a:rPr lang="cs-CZ" sz="2000" b="0" i="0" u="none" strike="noStrike">
                          <a:solidFill>
                            <a:schemeClr val="bg1"/>
                          </a:solidFill>
                          <a:effectLst/>
                          <a:latin typeface="Aptos Narrow" panose="020B0004020202020204" pitchFamily="34" charset="0"/>
                        </a:rPr>
                        <a:t>Náklady na formulář</a:t>
                      </a:r>
                    </a:p>
                  </a:txBody>
                  <a:tcPr marL="9525" marR="9525" marT="9525" marB="0" anchor="b"/>
                </a:tc>
                <a:extLst>
                  <a:ext uri="{0D108BD9-81ED-4DB2-BD59-A6C34878D82A}">
                    <a16:rowId xmlns:a16="http://schemas.microsoft.com/office/drawing/2014/main" val="1988445086"/>
                  </a:ext>
                </a:extLst>
              </a:tr>
              <a:tr h="370840">
                <a:tc>
                  <a:txBody>
                    <a:bodyPr/>
                    <a:lstStyle/>
                    <a:p>
                      <a:pPr algn="l" fontAlgn="b"/>
                      <a:r>
                        <a:rPr lang="cs-CZ" sz="2000" b="0" i="0" u="none" strike="noStrike">
                          <a:solidFill>
                            <a:srgbClr val="000000"/>
                          </a:solidFill>
                          <a:effectLst/>
                          <a:latin typeface="Aptos Narrow" panose="020B0004020202020204" pitchFamily="34" charset="0"/>
                        </a:rPr>
                        <a:t>Součást AIS</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Jednotky milionů</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Jednotky milionů</a:t>
                      </a:r>
                    </a:p>
                  </a:txBody>
                  <a:tcPr marL="9525" marR="9525" marT="9525" marB="0" anchor="b"/>
                </a:tc>
                <a:extLst>
                  <a:ext uri="{0D108BD9-81ED-4DB2-BD59-A6C34878D82A}">
                    <a16:rowId xmlns:a16="http://schemas.microsoft.com/office/drawing/2014/main" val="2933888279"/>
                  </a:ext>
                </a:extLst>
              </a:tr>
              <a:tr h="370840">
                <a:tc>
                  <a:txBody>
                    <a:bodyPr/>
                    <a:lstStyle/>
                    <a:p>
                      <a:pPr algn="l" fontAlgn="b"/>
                      <a:r>
                        <a:rPr lang="cs-CZ" sz="2000" b="0" i="0" u="none" strike="noStrike">
                          <a:solidFill>
                            <a:srgbClr val="000000"/>
                          </a:solidFill>
                          <a:effectLst/>
                          <a:latin typeface="Aptos Narrow" panose="020B0004020202020204" pitchFamily="34" charset="0"/>
                        </a:rPr>
                        <a:t>Portálové řešení pro více AIS</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Jednotky milionů</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extLst>
                  <a:ext uri="{0D108BD9-81ED-4DB2-BD59-A6C34878D82A}">
                    <a16:rowId xmlns:a16="http://schemas.microsoft.com/office/drawing/2014/main" val="1063806155"/>
                  </a:ext>
                </a:extLst>
              </a:tr>
              <a:tr h="370840">
                <a:tc>
                  <a:txBody>
                    <a:bodyPr/>
                    <a:lstStyle/>
                    <a:p>
                      <a:pPr lvl="1" algn="l" fontAlgn="b"/>
                      <a:r>
                        <a:rPr lang="cs-CZ" sz="2000" b="0" i="0" u="none" strike="noStrike">
                          <a:solidFill>
                            <a:srgbClr val="000000"/>
                          </a:solidFill>
                          <a:effectLst/>
                          <a:latin typeface="Aptos Narrow" panose="020B0004020202020204" pitchFamily="34" charset="0"/>
                        </a:rPr>
                        <a:t>Vývoj na zakázku</a:t>
                      </a:r>
                    </a:p>
                  </a:txBody>
                  <a:tcPr marL="57150"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Statisíce</a:t>
                      </a:r>
                    </a:p>
                  </a:txBody>
                  <a:tcPr marL="9525" marR="9525" marT="9525" marB="0" anchor="b"/>
                </a:tc>
                <a:extLst>
                  <a:ext uri="{0D108BD9-81ED-4DB2-BD59-A6C34878D82A}">
                    <a16:rowId xmlns:a16="http://schemas.microsoft.com/office/drawing/2014/main" val="527301809"/>
                  </a:ext>
                </a:extLst>
              </a:tr>
              <a:tr h="370840">
                <a:tc>
                  <a:txBody>
                    <a:bodyPr/>
                    <a:lstStyle/>
                    <a:p>
                      <a:pPr lvl="1" algn="l" fontAlgn="b"/>
                      <a:r>
                        <a:rPr lang="cs-CZ" sz="2000" b="0" i="0" u="none" strike="noStrike" err="1">
                          <a:solidFill>
                            <a:srgbClr val="000000"/>
                          </a:solidFill>
                          <a:effectLst/>
                          <a:latin typeface="Aptos Narrow" panose="020B0004020202020204" pitchFamily="34" charset="0"/>
                        </a:rPr>
                        <a:t>SmartForms</a:t>
                      </a:r>
                      <a:endParaRPr lang="cs-CZ" sz="2000" b="0" i="0" u="none" strike="noStrike">
                        <a:solidFill>
                          <a:srgbClr val="000000"/>
                        </a:solidFill>
                        <a:effectLst/>
                        <a:latin typeface="Aptos Narrow" panose="020B0004020202020204" pitchFamily="34" charset="0"/>
                      </a:endParaRPr>
                    </a:p>
                  </a:txBody>
                  <a:tcPr marL="57150"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Jednotky milionů</a:t>
                      </a:r>
                    </a:p>
                  </a:txBody>
                  <a:tcPr marL="9525"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Desetitisíce</a:t>
                      </a:r>
                    </a:p>
                  </a:txBody>
                  <a:tcPr marL="9525" marR="9525" marT="9525" marB="0" anchor="b"/>
                </a:tc>
                <a:extLst>
                  <a:ext uri="{0D108BD9-81ED-4DB2-BD59-A6C34878D82A}">
                    <a16:rowId xmlns:a16="http://schemas.microsoft.com/office/drawing/2014/main" val="2691432658"/>
                  </a:ext>
                </a:extLst>
              </a:tr>
              <a:tr h="370840">
                <a:tc>
                  <a:txBody>
                    <a:bodyPr/>
                    <a:lstStyle/>
                    <a:p>
                      <a:pPr lvl="1" algn="l" fontAlgn="b"/>
                      <a:r>
                        <a:rPr lang="cs-CZ" sz="2000" b="0" i="0" u="none" strike="noStrike" err="1">
                          <a:solidFill>
                            <a:srgbClr val="000000"/>
                          </a:solidFill>
                          <a:effectLst/>
                          <a:latin typeface="Aptos Narrow" panose="020B0004020202020204" pitchFamily="34" charset="0"/>
                        </a:rPr>
                        <a:t>EasyForms</a:t>
                      </a:r>
                      <a:endParaRPr lang="cs-CZ" sz="2000" b="0" i="0" u="none" strike="noStrike">
                        <a:solidFill>
                          <a:srgbClr val="000000"/>
                        </a:solidFill>
                        <a:effectLst/>
                        <a:latin typeface="Aptos Narrow" panose="020B0004020202020204" pitchFamily="34" charset="0"/>
                      </a:endParaRPr>
                    </a:p>
                  </a:txBody>
                  <a:tcPr marL="57150" marR="9525" marT="9525" marB="0" anchor="b"/>
                </a:tc>
                <a:tc>
                  <a:txBody>
                    <a:bodyPr/>
                    <a:lstStyle/>
                    <a:p>
                      <a:pPr algn="ctr" fontAlgn="b"/>
                      <a:r>
                        <a:rPr lang="cs-CZ" sz="20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cs-CZ" sz="2000" b="0" i="0" u="none" strike="noStrike" dirty="0">
                          <a:solidFill>
                            <a:srgbClr val="000000"/>
                          </a:solidFill>
                          <a:effectLst/>
                          <a:latin typeface="Aptos Narrow" panose="020B0004020202020204" pitchFamily="34" charset="0"/>
                        </a:rPr>
                        <a:t>Statisíce</a:t>
                      </a:r>
                    </a:p>
                  </a:txBody>
                  <a:tcPr marL="9525" marR="9525" marT="9525" marB="0" anchor="b"/>
                </a:tc>
                <a:tc>
                  <a:txBody>
                    <a:bodyPr/>
                    <a:lstStyle/>
                    <a:p>
                      <a:pPr algn="ctr" fontAlgn="b"/>
                      <a:r>
                        <a:rPr lang="cs-CZ" sz="2000" b="0" i="0" u="none" strike="noStrike" dirty="0">
                          <a:solidFill>
                            <a:srgbClr val="000000"/>
                          </a:solidFill>
                          <a:effectLst/>
                          <a:latin typeface="Aptos Narrow" panose="020B0004020202020204" pitchFamily="34" charset="0"/>
                        </a:rPr>
                        <a:t>Tisíce</a:t>
                      </a:r>
                    </a:p>
                  </a:txBody>
                  <a:tcPr marL="9525" marR="9525" marT="9525" marB="0" anchor="b"/>
                </a:tc>
                <a:extLst>
                  <a:ext uri="{0D108BD9-81ED-4DB2-BD59-A6C34878D82A}">
                    <a16:rowId xmlns:a16="http://schemas.microsoft.com/office/drawing/2014/main" val="3027838947"/>
                  </a:ext>
                </a:extLst>
              </a:tr>
            </a:tbl>
          </a:graphicData>
        </a:graphic>
      </p:graphicFrame>
      <p:sp>
        <p:nvSpPr>
          <p:cNvPr id="18" name="Zástupný obsah 2">
            <a:extLst>
              <a:ext uri="{FF2B5EF4-FFF2-40B4-BE49-F238E27FC236}">
                <a16:creationId xmlns:a16="http://schemas.microsoft.com/office/drawing/2014/main" id="{1550DCFA-07CC-A4CF-0B17-3F705CC2A0C9}"/>
              </a:ext>
            </a:extLst>
          </p:cNvPr>
          <p:cNvSpPr txBox="1">
            <a:spLocks/>
          </p:cNvSpPr>
          <p:nvPr/>
        </p:nvSpPr>
        <p:spPr>
          <a:xfrm>
            <a:off x="540000" y="4022558"/>
            <a:ext cx="11113200" cy="2200110"/>
          </a:xfrm>
          <a:prstGeom prst="rect">
            <a:avLst/>
          </a:prstGeom>
        </p:spPr>
        <p:txBody>
          <a:bodyPr vert="horz" lIns="0" tIns="0" rIns="0" bIns="0" rtlCol="0" anchor="t" anchorCtr="0">
            <a:normAutofit/>
          </a:bodyPr>
          <a:lstStyle>
            <a:lvl1pPr marL="288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3pPr>
            <a:lvl4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4pPr>
            <a:lvl5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cs-CZ" dirty="0"/>
              <a:t>Z výše uvedeného vyplývá:</a:t>
            </a:r>
            <a:endParaRPr lang="cs-CZ"/>
          </a:p>
          <a:p>
            <a:pPr marL="575945" lvl="1" indent="-287655"/>
            <a:r>
              <a:rPr lang="cs-CZ" dirty="0"/>
              <a:t>Pro služby, kde jsou tisíce podání měsíčně je potřeba plně digitalizované řešení v rámci AIS</a:t>
            </a:r>
          </a:p>
          <a:p>
            <a:pPr marL="575945" lvl="1" indent="-287655"/>
            <a:r>
              <a:rPr lang="cs-CZ" dirty="0"/>
              <a:t>Pro služby, kde je větší množství služeb se stovkami podání měsíčně je dobré využít </a:t>
            </a:r>
            <a:r>
              <a:rPr lang="cs-CZ" dirty="0" err="1"/>
              <a:t>SmartForms</a:t>
            </a:r>
            <a:endParaRPr lang="cs-CZ" dirty="0"/>
          </a:p>
          <a:p>
            <a:pPr marL="575945" lvl="1" indent="-287655"/>
            <a:r>
              <a:rPr lang="cs-CZ" dirty="0">
                <a:latin typeface="Arial"/>
                <a:cs typeface="Arial"/>
              </a:rPr>
              <a:t>Pro služby, kde jsou jednoduché formuláře s minimem podání měsíčně je dobré použít </a:t>
            </a:r>
            <a:r>
              <a:rPr lang="cs-CZ" dirty="0" err="1">
                <a:latin typeface="Arial"/>
                <a:cs typeface="Arial"/>
              </a:rPr>
              <a:t>EasyForms</a:t>
            </a:r>
            <a:r>
              <a:rPr lang="cs-CZ" dirty="0">
                <a:latin typeface="Arial"/>
                <a:cs typeface="Arial"/>
              </a:rPr>
              <a:t>  </a:t>
            </a:r>
          </a:p>
        </p:txBody>
      </p:sp>
    </p:spTree>
    <p:extLst>
      <p:ext uri="{BB962C8B-B14F-4D97-AF65-F5344CB8AC3E}">
        <p14:creationId xmlns:p14="http://schemas.microsoft.com/office/powerpoint/2010/main" val="360030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05B83C2C-5870-917E-FF10-8668CA48FA0E}"/>
              </a:ext>
            </a:extLst>
          </p:cNvPr>
          <p:cNvSpPr>
            <a:spLocks noGrp="1"/>
          </p:cNvSpPr>
          <p:nvPr>
            <p:ph type="title"/>
          </p:nvPr>
        </p:nvSpPr>
        <p:spPr>
          <a:xfrm>
            <a:off x="539999" y="431387"/>
            <a:ext cx="11275012" cy="612000"/>
          </a:xfrm>
        </p:spPr>
        <p:txBody>
          <a:bodyPr/>
          <a:lstStyle/>
          <a:p>
            <a:r>
              <a:rPr lang="cs-CZ" dirty="0"/>
              <a:t>ZoPDS proces</a:t>
            </a:r>
          </a:p>
        </p:txBody>
      </p:sp>
      <p:sp>
        <p:nvSpPr>
          <p:cNvPr id="2" name="Zástupný symbol pro zápatí 1">
            <a:extLst>
              <a:ext uri="{FF2B5EF4-FFF2-40B4-BE49-F238E27FC236}">
                <a16:creationId xmlns:a16="http://schemas.microsoft.com/office/drawing/2014/main" id="{41974D00-4F66-BF11-6028-E01D5EB1223C}"/>
              </a:ext>
            </a:extLst>
          </p:cNvPr>
          <p:cNvSpPr>
            <a:spLocks noGrp="1"/>
          </p:cNvSpPr>
          <p:nvPr>
            <p:ph type="ftr" sz="quarter" idx="4294967295"/>
          </p:nvPr>
        </p:nvSpPr>
        <p:spPr>
          <a:xfrm>
            <a:off x="0" y="6324600"/>
            <a:ext cx="5381625" cy="365125"/>
          </a:xfrm>
        </p:spPr>
        <p:txBody>
          <a:bodyPr/>
          <a:lstStyle/>
          <a:p>
            <a:pPr algn="ctr"/>
            <a:r>
              <a:rPr lang="cs-CZ">
                <a:solidFill>
                  <a:schemeClr val="accent3"/>
                </a:solidFill>
              </a:rPr>
              <a:t>DIA.</a:t>
            </a:r>
            <a:r>
              <a:rPr lang="cs-CZ"/>
              <a:t>GOV.CZ</a:t>
            </a:r>
          </a:p>
        </p:txBody>
      </p:sp>
      <p:sp>
        <p:nvSpPr>
          <p:cNvPr id="3" name="Zástupný symbol pro číslo snímku 2">
            <a:extLst>
              <a:ext uri="{FF2B5EF4-FFF2-40B4-BE49-F238E27FC236}">
                <a16:creationId xmlns:a16="http://schemas.microsoft.com/office/drawing/2014/main" id="{CD440EAD-EAE9-230B-D235-4E2AC3AEB963}"/>
              </a:ext>
            </a:extLst>
          </p:cNvPr>
          <p:cNvSpPr>
            <a:spLocks noGrp="1"/>
          </p:cNvSpPr>
          <p:nvPr>
            <p:ph type="sldNum" sz="quarter" idx="4294967295"/>
          </p:nvPr>
        </p:nvSpPr>
        <p:spPr>
          <a:xfrm>
            <a:off x="10042521" y="5514479"/>
            <a:ext cx="1920875" cy="365125"/>
          </a:xfrm>
        </p:spPr>
        <p:txBody>
          <a:bodyPr/>
          <a:lstStyle/>
          <a:p>
            <a:fld id="{F21F385E-1634-DB44-B85F-E63591247372}" type="slidenum">
              <a:rPr lang="cs-CZ" smtClean="0"/>
              <a:t>16</a:t>
            </a:fld>
            <a:endParaRPr lang="cs-CZ"/>
          </a:p>
        </p:txBody>
      </p:sp>
      <p:sp>
        <p:nvSpPr>
          <p:cNvPr id="4" name="Obdélník 3">
            <a:extLst>
              <a:ext uri="{FF2B5EF4-FFF2-40B4-BE49-F238E27FC236}">
                <a16:creationId xmlns:a16="http://schemas.microsoft.com/office/drawing/2014/main" id="{332D5A64-EBE9-A59F-985D-C57E85E446FD}"/>
              </a:ext>
            </a:extLst>
          </p:cNvPr>
          <p:cNvSpPr/>
          <p:nvPr/>
        </p:nvSpPr>
        <p:spPr>
          <a:xfrm>
            <a:off x="373562"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NIA</a:t>
            </a:r>
          </a:p>
        </p:txBody>
      </p:sp>
      <p:sp>
        <p:nvSpPr>
          <p:cNvPr id="5" name="Obdélník 4">
            <a:extLst>
              <a:ext uri="{FF2B5EF4-FFF2-40B4-BE49-F238E27FC236}">
                <a16:creationId xmlns:a16="http://schemas.microsoft.com/office/drawing/2014/main" id="{55D870CD-1FA2-0E97-D290-242ECCCD46CF}"/>
              </a:ext>
            </a:extLst>
          </p:cNvPr>
          <p:cNvSpPr/>
          <p:nvPr/>
        </p:nvSpPr>
        <p:spPr>
          <a:xfrm>
            <a:off x="1551874"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REZA</a:t>
            </a:r>
          </a:p>
        </p:txBody>
      </p:sp>
      <p:sp>
        <p:nvSpPr>
          <p:cNvPr id="6" name="Obdélník 5">
            <a:extLst>
              <a:ext uri="{FF2B5EF4-FFF2-40B4-BE49-F238E27FC236}">
                <a16:creationId xmlns:a16="http://schemas.microsoft.com/office/drawing/2014/main" id="{96FA9343-4CD3-943B-CC0F-DFE95B836282}"/>
              </a:ext>
            </a:extLst>
          </p:cNvPr>
          <p:cNvSpPr/>
          <p:nvPr/>
        </p:nvSpPr>
        <p:spPr>
          <a:xfrm>
            <a:off x="8996444"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AUTORIZACE</a:t>
            </a:r>
          </a:p>
        </p:txBody>
      </p:sp>
      <p:sp>
        <p:nvSpPr>
          <p:cNvPr id="7" name="Obdélník 6">
            <a:extLst>
              <a:ext uri="{FF2B5EF4-FFF2-40B4-BE49-F238E27FC236}">
                <a16:creationId xmlns:a16="http://schemas.microsoft.com/office/drawing/2014/main" id="{9D5EFB80-66BE-95CB-9187-51E39886CDA5}"/>
              </a:ext>
            </a:extLst>
          </p:cNvPr>
          <p:cNvSpPr/>
          <p:nvPr/>
        </p:nvSpPr>
        <p:spPr>
          <a:xfrm>
            <a:off x="10069029"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Odeslání</a:t>
            </a:r>
          </a:p>
        </p:txBody>
      </p:sp>
      <p:sp>
        <p:nvSpPr>
          <p:cNvPr id="8" name="Obdélník 7">
            <a:extLst>
              <a:ext uri="{FF2B5EF4-FFF2-40B4-BE49-F238E27FC236}">
                <a16:creationId xmlns:a16="http://schemas.microsoft.com/office/drawing/2014/main" id="{6D655089-4DB8-CBD0-98C0-6EC76A4634BF}"/>
              </a:ext>
            </a:extLst>
          </p:cNvPr>
          <p:cNvSpPr/>
          <p:nvPr/>
        </p:nvSpPr>
        <p:spPr>
          <a:xfrm>
            <a:off x="11138206" y="1304653"/>
            <a:ext cx="825190" cy="1314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Osvědčení</a:t>
            </a:r>
          </a:p>
        </p:txBody>
      </p:sp>
      <p:sp>
        <p:nvSpPr>
          <p:cNvPr id="9" name="Obdélník 8">
            <a:extLst>
              <a:ext uri="{FF2B5EF4-FFF2-40B4-BE49-F238E27FC236}">
                <a16:creationId xmlns:a16="http://schemas.microsoft.com/office/drawing/2014/main" id="{4826C30C-BB49-9C64-1C34-4C51BCB7F829}"/>
              </a:ext>
            </a:extLst>
          </p:cNvPr>
          <p:cNvSpPr/>
          <p:nvPr/>
        </p:nvSpPr>
        <p:spPr>
          <a:xfrm>
            <a:off x="2730186" y="1308611"/>
            <a:ext cx="4958947"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Formulářový </a:t>
            </a:r>
            <a:r>
              <a:rPr lang="cs-CZ" dirty="0" err="1"/>
              <a:t>engine</a:t>
            </a:r>
            <a:r>
              <a:rPr lang="cs-CZ" dirty="0"/>
              <a:t> (FE)</a:t>
            </a:r>
          </a:p>
        </p:txBody>
      </p:sp>
      <p:sp>
        <p:nvSpPr>
          <p:cNvPr id="10" name="TextovéPole 9">
            <a:extLst>
              <a:ext uri="{FF2B5EF4-FFF2-40B4-BE49-F238E27FC236}">
                <a16:creationId xmlns:a16="http://schemas.microsoft.com/office/drawing/2014/main" id="{FCA674B7-0682-62D6-E37E-0FE5281D7DFC}"/>
              </a:ext>
            </a:extLst>
          </p:cNvPr>
          <p:cNvSpPr txBox="1"/>
          <p:nvPr/>
        </p:nvSpPr>
        <p:spPr>
          <a:xfrm>
            <a:off x="2553625" y="2794013"/>
            <a:ext cx="5261887" cy="1969770"/>
          </a:xfrm>
          <a:prstGeom prst="rect">
            <a:avLst/>
          </a:prstGeom>
        </p:spPr>
        <p:txBody>
          <a:bodyPr vert="horz" wrap="square" lIns="0" tIns="0" rIns="0" bIns="0" rtlCol="0" anchor="t" anchorCtr="0">
            <a:spAutoFit/>
          </a:bodyPr>
          <a:lstStyle/>
          <a:p>
            <a:pPr marL="285750" indent="-285750" algn="l">
              <a:buFont typeface="Arial" panose="020B0604020202020204" pitchFamily="34" charset="0"/>
              <a:buChar char="•"/>
            </a:pPr>
            <a:r>
              <a:rPr lang="cs-CZ" sz="1600" dirty="0">
                <a:solidFill>
                  <a:srgbClr val="2E2D2C"/>
                </a:solidFill>
              </a:rPr>
              <a:t>Formulářový </a:t>
            </a:r>
            <a:r>
              <a:rPr lang="cs-CZ" sz="1600" dirty="0" err="1">
                <a:solidFill>
                  <a:srgbClr val="2E2D2C"/>
                </a:solidFill>
              </a:rPr>
              <a:t>engine</a:t>
            </a:r>
            <a:r>
              <a:rPr lang="cs-CZ" sz="1600" dirty="0">
                <a:solidFill>
                  <a:srgbClr val="2E2D2C"/>
                </a:solidFill>
              </a:rPr>
              <a:t> (FE) je spuštěn po přihlášení NIA dle REZA. Alternativně lze volat </a:t>
            </a:r>
            <a:r>
              <a:rPr lang="cs-CZ" sz="1600" dirty="0" err="1">
                <a:solidFill>
                  <a:srgbClr val="2E2D2C"/>
                </a:solidFill>
              </a:rPr>
              <a:t>ReZa</a:t>
            </a:r>
            <a:r>
              <a:rPr lang="cs-CZ" sz="1600" dirty="0">
                <a:solidFill>
                  <a:srgbClr val="2E2D2C"/>
                </a:solidFill>
              </a:rPr>
              <a:t> přímo z formuláře.</a:t>
            </a:r>
          </a:p>
          <a:p>
            <a:pPr marL="285750" indent="-285750">
              <a:buFont typeface="Arial" panose="020B0604020202020204" pitchFamily="34" charset="0"/>
              <a:buChar char="•"/>
            </a:pPr>
            <a:r>
              <a:rPr lang="cs-CZ" sz="1600" dirty="0">
                <a:solidFill>
                  <a:srgbClr val="2E2D2C"/>
                </a:solidFill>
              </a:rPr>
              <a:t>FE podle definovaného předpisu zobrazí UX pro vyplnění údajů, provede předvyplnění, ověření údajů, umožní vložit přílohy</a:t>
            </a:r>
          </a:p>
          <a:p>
            <a:pPr marL="285750" indent="-285750">
              <a:buFont typeface="Arial" panose="020B0604020202020204" pitchFamily="34" charset="0"/>
              <a:buChar char="•"/>
            </a:pPr>
            <a:endParaRPr lang="cs-CZ" sz="1600" dirty="0">
              <a:solidFill>
                <a:srgbClr val="2E2D2C"/>
              </a:solidFill>
            </a:endParaRPr>
          </a:p>
          <a:p>
            <a:r>
              <a:rPr lang="cs-CZ" sz="1600" dirty="0">
                <a:solidFill>
                  <a:srgbClr val="2E2D2C"/>
                </a:solidFill>
              </a:rPr>
              <a:t>     (RBAC – Role-</a:t>
            </a:r>
            <a:r>
              <a:rPr lang="cs-CZ" sz="1600" dirty="0" err="1">
                <a:solidFill>
                  <a:srgbClr val="2E2D2C"/>
                </a:solidFill>
              </a:rPr>
              <a:t>based</a:t>
            </a:r>
            <a:r>
              <a:rPr lang="cs-CZ" sz="1600" dirty="0">
                <a:solidFill>
                  <a:srgbClr val="2E2D2C"/>
                </a:solidFill>
              </a:rPr>
              <a:t> </a:t>
            </a:r>
            <a:r>
              <a:rPr lang="cs-CZ" sz="1600" dirty="0" err="1">
                <a:solidFill>
                  <a:srgbClr val="2E2D2C"/>
                </a:solidFill>
              </a:rPr>
              <a:t>access</a:t>
            </a:r>
            <a:r>
              <a:rPr lang="cs-CZ" sz="1600" dirty="0">
                <a:solidFill>
                  <a:srgbClr val="2E2D2C"/>
                </a:solidFill>
              </a:rPr>
              <a:t> </a:t>
            </a:r>
            <a:r>
              <a:rPr lang="cs-CZ" sz="1600" dirty="0" err="1">
                <a:solidFill>
                  <a:srgbClr val="2E2D2C"/>
                </a:solidFill>
              </a:rPr>
              <a:t>control</a:t>
            </a:r>
            <a:r>
              <a:rPr lang="cs-CZ" sz="1600" dirty="0">
                <a:solidFill>
                  <a:srgbClr val="2E2D2C"/>
                </a:solidFill>
              </a:rPr>
              <a:t>)</a:t>
            </a:r>
          </a:p>
        </p:txBody>
      </p:sp>
      <p:cxnSp>
        <p:nvCxnSpPr>
          <p:cNvPr id="12" name="Přímá spojovací šipka 11">
            <a:extLst>
              <a:ext uri="{FF2B5EF4-FFF2-40B4-BE49-F238E27FC236}">
                <a16:creationId xmlns:a16="http://schemas.microsoft.com/office/drawing/2014/main" id="{730D46CD-CC31-8547-8E51-F982E1FE3AFA}"/>
              </a:ext>
            </a:extLst>
          </p:cNvPr>
          <p:cNvCxnSpPr>
            <a:cxnSpLocks/>
            <a:stCxn id="6" idx="3"/>
            <a:endCxn id="7" idx="1"/>
          </p:cNvCxnSpPr>
          <p:nvPr/>
        </p:nvCxnSpPr>
        <p:spPr>
          <a:xfrm>
            <a:off x="9821634" y="1963745"/>
            <a:ext cx="2473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ovéPole 12">
            <a:extLst>
              <a:ext uri="{FF2B5EF4-FFF2-40B4-BE49-F238E27FC236}">
                <a16:creationId xmlns:a16="http://schemas.microsoft.com/office/drawing/2014/main" id="{AC27E102-93F6-43EF-0CA2-0938E686DEF5}"/>
              </a:ext>
            </a:extLst>
          </p:cNvPr>
          <p:cNvSpPr txBox="1"/>
          <p:nvPr/>
        </p:nvSpPr>
        <p:spPr>
          <a:xfrm>
            <a:off x="1066796" y="4417199"/>
            <a:ext cx="0" cy="0"/>
          </a:xfrm>
          <a:prstGeom prst="rect">
            <a:avLst/>
          </a:prstGeom>
        </p:spPr>
        <p:txBody>
          <a:bodyPr vert="horz" wrap="none" lIns="0" tIns="0" rIns="0" bIns="0" rtlCol="0" anchor="t" anchorCtr="0">
            <a:normAutofit fontScale="25000" lnSpcReduction="20000"/>
          </a:bodyPr>
          <a:lstStyle/>
          <a:p>
            <a:pPr algn="l"/>
            <a:endParaRPr lang="cs-CZ" sz="1800">
              <a:solidFill>
                <a:srgbClr val="2E2D2C"/>
              </a:solidFill>
            </a:endParaRPr>
          </a:p>
        </p:txBody>
      </p:sp>
      <p:cxnSp>
        <p:nvCxnSpPr>
          <p:cNvPr id="14" name="Přímá spojovací šipka 13">
            <a:extLst>
              <a:ext uri="{FF2B5EF4-FFF2-40B4-BE49-F238E27FC236}">
                <a16:creationId xmlns:a16="http://schemas.microsoft.com/office/drawing/2014/main" id="{94B8C9DA-E651-650B-39FC-12730C2BB6EE}"/>
              </a:ext>
            </a:extLst>
          </p:cNvPr>
          <p:cNvCxnSpPr>
            <a:cxnSpLocks/>
          </p:cNvCxnSpPr>
          <p:nvPr/>
        </p:nvCxnSpPr>
        <p:spPr>
          <a:xfrm>
            <a:off x="2377064" y="2040131"/>
            <a:ext cx="3531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Přímá spojovací šipka 14">
            <a:extLst>
              <a:ext uri="{FF2B5EF4-FFF2-40B4-BE49-F238E27FC236}">
                <a16:creationId xmlns:a16="http://schemas.microsoft.com/office/drawing/2014/main" id="{C485C442-2581-A815-6178-EA81012468C2}"/>
              </a:ext>
            </a:extLst>
          </p:cNvPr>
          <p:cNvCxnSpPr>
            <a:cxnSpLocks/>
            <a:stCxn id="9" idx="3"/>
            <a:endCxn id="18" idx="1"/>
          </p:cNvCxnSpPr>
          <p:nvPr/>
        </p:nvCxnSpPr>
        <p:spPr>
          <a:xfrm>
            <a:off x="7689133" y="1963745"/>
            <a:ext cx="2285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Přímá spojovací šipka 15">
            <a:extLst>
              <a:ext uri="{FF2B5EF4-FFF2-40B4-BE49-F238E27FC236}">
                <a16:creationId xmlns:a16="http://schemas.microsoft.com/office/drawing/2014/main" id="{F16E728B-3097-9ED5-47E6-2F87A17D8067}"/>
              </a:ext>
            </a:extLst>
          </p:cNvPr>
          <p:cNvCxnSpPr>
            <a:cxnSpLocks/>
            <a:stCxn id="7" idx="3"/>
            <a:endCxn id="8" idx="1"/>
          </p:cNvCxnSpPr>
          <p:nvPr/>
        </p:nvCxnSpPr>
        <p:spPr>
          <a:xfrm flipV="1">
            <a:off x="10894219" y="1961766"/>
            <a:ext cx="243987" cy="1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Přímá spojovací šipka 16">
            <a:extLst>
              <a:ext uri="{FF2B5EF4-FFF2-40B4-BE49-F238E27FC236}">
                <a16:creationId xmlns:a16="http://schemas.microsoft.com/office/drawing/2014/main" id="{42B432EB-4D76-F828-F890-2E4743DD7180}"/>
              </a:ext>
            </a:extLst>
          </p:cNvPr>
          <p:cNvCxnSpPr>
            <a:cxnSpLocks/>
            <a:stCxn id="4" idx="3"/>
            <a:endCxn id="5" idx="1"/>
          </p:cNvCxnSpPr>
          <p:nvPr/>
        </p:nvCxnSpPr>
        <p:spPr>
          <a:xfrm>
            <a:off x="1198752" y="1963745"/>
            <a:ext cx="3531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ovéPole 20">
            <a:extLst>
              <a:ext uri="{FF2B5EF4-FFF2-40B4-BE49-F238E27FC236}">
                <a16:creationId xmlns:a16="http://schemas.microsoft.com/office/drawing/2014/main" id="{52D17FF4-3134-7DB8-CD3C-C2DDA8CBEEDD}"/>
              </a:ext>
            </a:extLst>
          </p:cNvPr>
          <p:cNvSpPr txBox="1"/>
          <p:nvPr/>
        </p:nvSpPr>
        <p:spPr>
          <a:xfrm>
            <a:off x="117083" y="2794013"/>
            <a:ext cx="2516459" cy="2215991"/>
          </a:xfrm>
          <a:prstGeom prst="rect">
            <a:avLst/>
          </a:prstGeom>
        </p:spPr>
        <p:txBody>
          <a:bodyPr vert="horz" wrap="square" lIns="0" tIns="0" rIns="0" bIns="0" rtlCol="0" anchor="t" anchorCtr="0">
            <a:spAutoFit/>
          </a:bodyPr>
          <a:lstStyle/>
          <a:p>
            <a:pPr marL="285750" indent="-285750" algn="l">
              <a:buFont typeface="Arial" panose="020B0604020202020204" pitchFamily="34" charset="0"/>
              <a:buChar char="•"/>
            </a:pPr>
            <a:r>
              <a:rPr lang="cs-CZ" sz="1600" dirty="0">
                <a:solidFill>
                  <a:srgbClr val="2E2D2C"/>
                </a:solidFill>
              </a:rPr>
              <a:t>Uživatel se identifikuje pomocí NIA a v případě zastoupení pomocí </a:t>
            </a:r>
            <a:r>
              <a:rPr lang="cs-CZ" sz="1600" dirty="0" err="1">
                <a:solidFill>
                  <a:srgbClr val="2E2D2C"/>
                </a:solidFill>
              </a:rPr>
              <a:t>ReZa</a:t>
            </a:r>
            <a:r>
              <a:rPr lang="cs-CZ" sz="1600" dirty="0">
                <a:solidFill>
                  <a:srgbClr val="2E2D2C"/>
                </a:solidFill>
              </a:rPr>
              <a:t>. Předá formuláři údaje o přihlášeném.</a:t>
            </a:r>
          </a:p>
          <a:p>
            <a:pPr marL="285750" indent="-285750" algn="l">
              <a:buFont typeface="Arial" panose="020B0604020202020204" pitchFamily="34" charset="0"/>
              <a:buChar char="•"/>
            </a:pPr>
            <a:r>
              <a:rPr lang="cs-CZ" sz="1600">
                <a:solidFill>
                  <a:srgbClr val="2E2D2C"/>
                </a:solidFill>
              </a:rPr>
              <a:t>Pokud portál nemá implementovaný RBAC systém lze </a:t>
            </a:r>
            <a:r>
              <a:rPr lang="cs-CZ" sz="1600" dirty="0" err="1">
                <a:solidFill>
                  <a:srgbClr val="2E2D2C"/>
                </a:solidFill>
              </a:rPr>
              <a:t>ReZA</a:t>
            </a:r>
            <a:r>
              <a:rPr lang="cs-CZ" sz="1600" dirty="0">
                <a:solidFill>
                  <a:srgbClr val="2E2D2C"/>
                </a:solidFill>
              </a:rPr>
              <a:t> volat přímo z formuláře</a:t>
            </a:r>
          </a:p>
        </p:txBody>
      </p:sp>
      <p:sp>
        <p:nvSpPr>
          <p:cNvPr id="22" name="TextovéPole 21">
            <a:extLst>
              <a:ext uri="{FF2B5EF4-FFF2-40B4-BE49-F238E27FC236}">
                <a16:creationId xmlns:a16="http://schemas.microsoft.com/office/drawing/2014/main" id="{99CA11BB-D796-1A28-2214-CD6ED2259496}"/>
              </a:ext>
            </a:extLst>
          </p:cNvPr>
          <p:cNvSpPr txBox="1"/>
          <p:nvPr/>
        </p:nvSpPr>
        <p:spPr>
          <a:xfrm>
            <a:off x="7815512" y="2794012"/>
            <a:ext cx="4147884" cy="1477328"/>
          </a:xfrm>
          <a:prstGeom prst="rect">
            <a:avLst/>
          </a:prstGeom>
          <a:ln>
            <a:solidFill>
              <a:schemeClr val="accent1"/>
            </a:solidFill>
          </a:ln>
        </p:spPr>
        <p:txBody>
          <a:bodyPr vert="horz" wrap="square" lIns="0" tIns="0" rIns="0" bIns="0" rtlCol="0" anchor="t" anchorCtr="0">
            <a:spAutoFit/>
          </a:bodyPr>
          <a:lstStyle/>
          <a:p>
            <a:pPr marL="285750" indent="-285750" algn="l">
              <a:buFont typeface="Arial" panose="020B0604020202020204" pitchFamily="34" charset="0"/>
              <a:buChar char="•"/>
            </a:pPr>
            <a:r>
              <a:rPr lang="cs-CZ" sz="1600" dirty="0">
                <a:solidFill>
                  <a:srgbClr val="2E2D2C"/>
                </a:solidFill>
              </a:rPr>
              <a:t>Formulář je převeden do lidsky i počítačově čitelného formátu (PDF/XML), je provedena autorizace, zpracování/odeslání a vystavení osvědčení o provedení úkonu.</a:t>
            </a:r>
          </a:p>
          <a:p>
            <a:pPr marL="285750" indent="-285750" algn="l">
              <a:buFont typeface="Arial" panose="020B0604020202020204" pitchFamily="34" charset="0"/>
              <a:buChar char="•"/>
            </a:pPr>
            <a:endParaRPr lang="cs-CZ" sz="1600" dirty="0">
              <a:solidFill>
                <a:srgbClr val="2E2D2C"/>
              </a:solidFill>
            </a:endParaRPr>
          </a:p>
        </p:txBody>
      </p:sp>
      <p:cxnSp>
        <p:nvCxnSpPr>
          <p:cNvPr id="24" name="Přímá spojovací šipka 23">
            <a:extLst>
              <a:ext uri="{FF2B5EF4-FFF2-40B4-BE49-F238E27FC236}">
                <a16:creationId xmlns:a16="http://schemas.microsoft.com/office/drawing/2014/main" id="{C2B4D1F8-6832-2F6C-3ECF-4FDB74F64C87}"/>
              </a:ext>
            </a:extLst>
          </p:cNvPr>
          <p:cNvCxnSpPr>
            <a:cxnSpLocks/>
          </p:cNvCxnSpPr>
          <p:nvPr/>
        </p:nvCxnSpPr>
        <p:spPr>
          <a:xfrm>
            <a:off x="453185" y="5029200"/>
            <a:ext cx="2100440" cy="0"/>
          </a:xfrm>
          <a:prstGeom prst="straightConnector1">
            <a:avLst/>
          </a:prstGeom>
          <a:ln w="4762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Přímá spojovací šipka 25">
            <a:extLst>
              <a:ext uri="{FF2B5EF4-FFF2-40B4-BE49-F238E27FC236}">
                <a16:creationId xmlns:a16="http://schemas.microsoft.com/office/drawing/2014/main" id="{D74E0213-855D-9DF8-8CD4-2E4002984EB4}"/>
              </a:ext>
            </a:extLst>
          </p:cNvPr>
          <p:cNvCxnSpPr>
            <a:cxnSpLocks/>
          </p:cNvCxnSpPr>
          <p:nvPr/>
        </p:nvCxnSpPr>
        <p:spPr>
          <a:xfrm>
            <a:off x="2795332" y="5021179"/>
            <a:ext cx="4893801" cy="8021"/>
          </a:xfrm>
          <a:prstGeom prst="straightConnector1">
            <a:avLst/>
          </a:prstGeom>
          <a:ln w="4762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Přímá spojovací šipka 27">
            <a:extLst>
              <a:ext uri="{FF2B5EF4-FFF2-40B4-BE49-F238E27FC236}">
                <a16:creationId xmlns:a16="http://schemas.microsoft.com/office/drawing/2014/main" id="{B127CAC4-14E1-8B27-8D87-7A56548DCB35}"/>
              </a:ext>
            </a:extLst>
          </p:cNvPr>
          <p:cNvCxnSpPr>
            <a:cxnSpLocks/>
          </p:cNvCxnSpPr>
          <p:nvPr/>
        </p:nvCxnSpPr>
        <p:spPr>
          <a:xfrm>
            <a:off x="8008801" y="5021179"/>
            <a:ext cx="3806210" cy="8021"/>
          </a:xfrm>
          <a:prstGeom prst="straightConnector1">
            <a:avLst/>
          </a:prstGeom>
          <a:ln w="47625">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TextovéPole 29">
            <a:extLst>
              <a:ext uri="{FF2B5EF4-FFF2-40B4-BE49-F238E27FC236}">
                <a16:creationId xmlns:a16="http://schemas.microsoft.com/office/drawing/2014/main" id="{AB729F1A-1A0F-202C-5E5D-0B61DE5ED645}"/>
              </a:ext>
            </a:extLst>
          </p:cNvPr>
          <p:cNvSpPr txBox="1"/>
          <p:nvPr/>
        </p:nvSpPr>
        <p:spPr>
          <a:xfrm>
            <a:off x="477835" y="5145491"/>
            <a:ext cx="2100440" cy="430887"/>
          </a:xfrm>
          <a:prstGeom prst="rect">
            <a:avLst/>
          </a:prstGeom>
        </p:spPr>
        <p:txBody>
          <a:bodyPr vert="horz" wrap="square" lIns="0" tIns="0" rIns="0" bIns="0" rtlCol="0" anchor="t" anchorCtr="0">
            <a:spAutoFit/>
          </a:bodyPr>
          <a:lstStyle/>
          <a:p>
            <a:pPr algn="l"/>
            <a:r>
              <a:rPr lang="cs-CZ" sz="1400">
                <a:solidFill>
                  <a:schemeClr val="accent1"/>
                </a:solidFill>
              </a:rPr>
              <a:t>Pro všechny formuláře na transakčních portálech</a:t>
            </a:r>
          </a:p>
        </p:txBody>
      </p:sp>
      <p:sp>
        <p:nvSpPr>
          <p:cNvPr id="31" name="TextovéPole 30">
            <a:extLst>
              <a:ext uri="{FF2B5EF4-FFF2-40B4-BE49-F238E27FC236}">
                <a16:creationId xmlns:a16="http://schemas.microsoft.com/office/drawing/2014/main" id="{79C8277C-DC52-79D9-462F-158B52E4A3B5}"/>
              </a:ext>
            </a:extLst>
          </p:cNvPr>
          <p:cNvSpPr txBox="1"/>
          <p:nvPr/>
        </p:nvSpPr>
        <p:spPr>
          <a:xfrm>
            <a:off x="8136893" y="5145491"/>
            <a:ext cx="2986814" cy="430887"/>
          </a:xfrm>
          <a:prstGeom prst="rect">
            <a:avLst/>
          </a:prstGeom>
        </p:spPr>
        <p:txBody>
          <a:bodyPr vert="horz" wrap="square" lIns="0" tIns="0" rIns="0" bIns="0" rtlCol="0" anchor="t" anchorCtr="0">
            <a:spAutoFit/>
          </a:bodyPr>
          <a:lstStyle/>
          <a:p>
            <a:pPr algn="l"/>
            <a:r>
              <a:rPr lang="cs-CZ" sz="1400">
                <a:solidFill>
                  <a:schemeClr val="accent1"/>
                </a:solidFill>
              </a:rPr>
              <a:t>Povinné dle ZoPDS pro všechny formuláře na transakčních portálech</a:t>
            </a:r>
          </a:p>
        </p:txBody>
      </p:sp>
      <p:sp>
        <p:nvSpPr>
          <p:cNvPr id="32" name="TextovéPole 31">
            <a:extLst>
              <a:ext uri="{FF2B5EF4-FFF2-40B4-BE49-F238E27FC236}">
                <a16:creationId xmlns:a16="http://schemas.microsoft.com/office/drawing/2014/main" id="{73450A59-1AA2-39CD-EB3E-124C035E92B8}"/>
              </a:ext>
            </a:extLst>
          </p:cNvPr>
          <p:cNvSpPr txBox="1"/>
          <p:nvPr/>
        </p:nvSpPr>
        <p:spPr>
          <a:xfrm>
            <a:off x="2795332" y="5145491"/>
            <a:ext cx="4893800" cy="430887"/>
          </a:xfrm>
          <a:prstGeom prst="rect">
            <a:avLst/>
          </a:prstGeom>
        </p:spPr>
        <p:txBody>
          <a:bodyPr vert="horz" wrap="square" lIns="0" tIns="0" rIns="0" bIns="0" rtlCol="0" anchor="t" anchorCtr="0">
            <a:spAutoFit/>
          </a:bodyPr>
          <a:lstStyle/>
          <a:p>
            <a:pPr algn="l"/>
            <a:r>
              <a:rPr lang="cs-CZ" sz="1400" dirty="0">
                <a:solidFill>
                  <a:schemeClr val="accent1"/>
                </a:solidFill>
              </a:rPr>
              <a:t>Může být řešeno vývojem na zakázku nebo vhodným formulářovým nástrojem.</a:t>
            </a:r>
          </a:p>
        </p:txBody>
      </p:sp>
      <p:sp>
        <p:nvSpPr>
          <p:cNvPr id="18" name="Obdélník 17">
            <a:extLst>
              <a:ext uri="{FF2B5EF4-FFF2-40B4-BE49-F238E27FC236}">
                <a16:creationId xmlns:a16="http://schemas.microsoft.com/office/drawing/2014/main" id="{E17B9A85-633A-0879-A676-6135C3CC00C2}"/>
              </a:ext>
            </a:extLst>
          </p:cNvPr>
          <p:cNvSpPr/>
          <p:nvPr/>
        </p:nvSpPr>
        <p:spPr>
          <a:xfrm>
            <a:off x="7917716"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PDF/XML</a:t>
            </a:r>
          </a:p>
        </p:txBody>
      </p:sp>
      <p:cxnSp>
        <p:nvCxnSpPr>
          <p:cNvPr id="34" name="Přímá spojovací šipka 33">
            <a:extLst>
              <a:ext uri="{FF2B5EF4-FFF2-40B4-BE49-F238E27FC236}">
                <a16:creationId xmlns:a16="http://schemas.microsoft.com/office/drawing/2014/main" id="{5E48D6EC-FE0E-0159-DA11-DE64E22ED8CC}"/>
              </a:ext>
            </a:extLst>
          </p:cNvPr>
          <p:cNvCxnSpPr>
            <a:cxnSpLocks/>
            <a:stCxn id="18" idx="3"/>
            <a:endCxn id="6" idx="1"/>
          </p:cNvCxnSpPr>
          <p:nvPr/>
        </p:nvCxnSpPr>
        <p:spPr>
          <a:xfrm>
            <a:off x="8742906" y="1963745"/>
            <a:ext cx="2535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Obdélník 43">
            <a:extLst>
              <a:ext uri="{FF2B5EF4-FFF2-40B4-BE49-F238E27FC236}">
                <a16:creationId xmlns:a16="http://schemas.microsoft.com/office/drawing/2014/main" id="{A2FA760E-9041-CA29-27AC-EDAA8A7B58E5}"/>
              </a:ext>
            </a:extLst>
          </p:cNvPr>
          <p:cNvSpPr/>
          <p:nvPr/>
        </p:nvSpPr>
        <p:spPr>
          <a:xfrm>
            <a:off x="1452290" y="1218521"/>
            <a:ext cx="6363222" cy="1499105"/>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376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804310-7AE2-B3E7-C842-FA0FA28BF589}"/>
              </a:ext>
            </a:extLst>
          </p:cNvPr>
          <p:cNvSpPr>
            <a:spLocks noGrp="1"/>
          </p:cNvSpPr>
          <p:nvPr>
            <p:ph type="title"/>
          </p:nvPr>
        </p:nvSpPr>
        <p:spPr/>
        <p:txBody>
          <a:bodyPr/>
          <a:lstStyle/>
          <a:p>
            <a:r>
              <a:rPr lang="cs-CZ"/>
              <a:t>AIS s plnou integrací ZoPDS</a:t>
            </a:r>
          </a:p>
        </p:txBody>
      </p:sp>
      <p:sp>
        <p:nvSpPr>
          <p:cNvPr id="3" name="Zástupný obsah 2">
            <a:extLst>
              <a:ext uri="{FF2B5EF4-FFF2-40B4-BE49-F238E27FC236}">
                <a16:creationId xmlns:a16="http://schemas.microsoft.com/office/drawing/2014/main" id="{ACAB5685-46D4-E65A-8D7C-AC8A6220FFD9}"/>
              </a:ext>
            </a:extLst>
          </p:cNvPr>
          <p:cNvSpPr>
            <a:spLocks noGrp="1"/>
          </p:cNvSpPr>
          <p:nvPr>
            <p:ph idx="1"/>
          </p:nvPr>
        </p:nvSpPr>
        <p:spPr>
          <a:xfrm>
            <a:off x="540000" y="1825625"/>
            <a:ext cx="4412010" cy="4144869"/>
          </a:xfrm>
        </p:spPr>
        <p:txBody>
          <a:bodyPr>
            <a:normAutofit fontScale="92500" lnSpcReduction="10000"/>
          </a:bodyPr>
          <a:lstStyle/>
          <a:p>
            <a:r>
              <a:rPr lang="cs-CZ" dirty="0"/>
              <a:t>Komunikace mezi uživatelem a AIS musí splňovat požadavky na digitální služby dle ZoPDS</a:t>
            </a:r>
          </a:p>
          <a:p>
            <a:r>
              <a:rPr lang="cs-CZ" dirty="0"/>
              <a:t>Vlastní komunikace mezi AIS a uživatelem může být plně interaktivní ale v případě, že má uživatel realizovat konkrétní úkon je potřeba zajistit odpovídající funkce</a:t>
            </a:r>
          </a:p>
          <a:p>
            <a:pPr lvl="1"/>
            <a:r>
              <a:rPr lang="cs-CZ" dirty="0"/>
              <a:t>Autorizace</a:t>
            </a:r>
          </a:p>
          <a:p>
            <a:pPr lvl="1"/>
            <a:r>
              <a:rPr lang="cs-CZ" dirty="0"/>
              <a:t>Osvědčení o digitálním úkonu</a:t>
            </a:r>
          </a:p>
          <a:p>
            <a:pPr lvl="1"/>
            <a:r>
              <a:rPr lang="cs-CZ" dirty="0"/>
              <a:t>Předvyplnění údajů</a:t>
            </a:r>
          </a:p>
          <a:p>
            <a:pPr lvl="1"/>
            <a:r>
              <a:rPr lang="cs-CZ" dirty="0"/>
              <a:t>Prokázání právních skutečností</a:t>
            </a:r>
          </a:p>
        </p:txBody>
      </p:sp>
      <p:sp>
        <p:nvSpPr>
          <p:cNvPr id="4" name="Zástupný symbol pro zápatí 3">
            <a:extLst>
              <a:ext uri="{FF2B5EF4-FFF2-40B4-BE49-F238E27FC236}">
                <a16:creationId xmlns:a16="http://schemas.microsoft.com/office/drawing/2014/main" id="{A3674DAA-223E-D8BC-8486-D4BE3CE69281}"/>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0CC37D6E-C97E-AC4E-BB4D-FCE7BFA3CE1C}"/>
              </a:ext>
            </a:extLst>
          </p:cNvPr>
          <p:cNvSpPr>
            <a:spLocks noGrp="1"/>
          </p:cNvSpPr>
          <p:nvPr>
            <p:ph type="sldNum" sz="quarter" idx="12"/>
          </p:nvPr>
        </p:nvSpPr>
        <p:spPr/>
        <p:txBody>
          <a:bodyPr/>
          <a:lstStyle/>
          <a:p>
            <a:fld id="{F21F385E-1634-DB44-B85F-E63591247372}" type="slidenum">
              <a:rPr lang="cs-CZ" smtClean="0"/>
              <a:t>17</a:t>
            </a:fld>
            <a:endParaRPr lang="cs-CZ"/>
          </a:p>
        </p:txBody>
      </p:sp>
      <p:sp>
        <p:nvSpPr>
          <p:cNvPr id="6" name="Obdélník 5">
            <a:extLst>
              <a:ext uri="{FF2B5EF4-FFF2-40B4-BE49-F238E27FC236}">
                <a16:creationId xmlns:a16="http://schemas.microsoft.com/office/drawing/2014/main" id="{651A5D7B-9E30-5F50-7295-9FF9171FFE2E}"/>
              </a:ext>
            </a:extLst>
          </p:cNvPr>
          <p:cNvSpPr/>
          <p:nvPr/>
        </p:nvSpPr>
        <p:spPr>
          <a:xfrm>
            <a:off x="6590977" y="3127513"/>
            <a:ext cx="4298696" cy="2690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AIS</a:t>
            </a:r>
          </a:p>
        </p:txBody>
      </p:sp>
      <p:sp>
        <p:nvSpPr>
          <p:cNvPr id="8" name="Obdélník 7">
            <a:extLst>
              <a:ext uri="{FF2B5EF4-FFF2-40B4-BE49-F238E27FC236}">
                <a16:creationId xmlns:a16="http://schemas.microsoft.com/office/drawing/2014/main" id="{CF358384-43C2-920F-1E0B-6973F66BC3A2}"/>
              </a:ext>
            </a:extLst>
          </p:cNvPr>
          <p:cNvSpPr/>
          <p:nvPr/>
        </p:nvSpPr>
        <p:spPr>
          <a:xfrm>
            <a:off x="5498275" y="3127513"/>
            <a:ext cx="880413" cy="2690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JIP/ KAAS</a:t>
            </a:r>
          </a:p>
        </p:txBody>
      </p:sp>
      <p:sp>
        <p:nvSpPr>
          <p:cNvPr id="9" name="Obdélník 8">
            <a:extLst>
              <a:ext uri="{FF2B5EF4-FFF2-40B4-BE49-F238E27FC236}">
                <a16:creationId xmlns:a16="http://schemas.microsoft.com/office/drawing/2014/main" id="{ED739CB1-379F-E474-D668-724A3962F80B}"/>
              </a:ext>
            </a:extLst>
          </p:cNvPr>
          <p:cNvSpPr/>
          <p:nvPr/>
        </p:nvSpPr>
        <p:spPr>
          <a:xfrm>
            <a:off x="6590977" y="2082860"/>
            <a:ext cx="4298696" cy="8672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NIA, </a:t>
            </a:r>
            <a:r>
              <a:rPr lang="cs-CZ" dirty="0" err="1"/>
              <a:t>ReZa</a:t>
            </a:r>
            <a:r>
              <a:rPr lang="cs-CZ" dirty="0"/>
              <a:t>, předvyplněný formulář, autorizace, osvědčení</a:t>
            </a:r>
          </a:p>
        </p:txBody>
      </p:sp>
      <p:sp>
        <p:nvSpPr>
          <p:cNvPr id="10" name="TextovéPole 9">
            <a:extLst>
              <a:ext uri="{FF2B5EF4-FFF2-40B4-BE49-F238E27FC236}">
                <a16:creationId xmlns:a16="http://schemas.microsoft.com/office/drawing/2014/main" id="{114C25C9-66E8-B588-0DCF-C2AF311DAC5B}"/>
              </a:ext>
            </a:extLst>
          </p:cNvPr>
          <p:cNvSpPr txBox="1"/>
          <p:nvPr/>
        </p:nvSpPr>
        <p:spPr>
          <a:xfrm>
            <a:off x="4524500" y="4301115"/>
            <a:ext cx="914400" cy="336604"/>
          </a:xfrm>
          <a:prstGeom prst="rect">
            <a:avLst/>
          </a:prstGeom>
        </p:spPr>
        <p:txBody>
          <a:bodyPr vert="horz" wrap="none" lIns="0" tIns="0" rIns="0" bIns="0" rtlCol="0" anchor="t" anchorCtr="0">
            <a:normAutofit/>
          </a:bodyPr>
          <a:lstStyle/>
          <a:p>
            <a:pPr algn="l"/>
            <a:r>
              <a:rPr lang="cs-CZ" sz="2000" b="1">
                <a:solidFill>
                  <a:srgbClr val="2E2D2C"/>
                </a:solidFill>
              </a:rPr>
              <a:t>Úředník</a:t>
            </a:r>
          </a:p>
        </p:txBody>
      </p:sp>
      <p:sp>
        <p:nvSpPr>
          <p:cNvPr id="11" name="TextovéPole 10">
            <a:extLst>
              <a:ext uri="{FF2B5EF4-FFF2-40B4-BE49-F238E27FC236}">
                <a16:creationId xmlns:a16="http://schemas.microsoft.com/office/drawing/2014/main" id="{E8952F42-ED7C-D47B-582E-0BD741D89C06}"/>
              </a:ext>
            </a:extLst>
          </p:cNvPr>
          <p:cNvSpPr txBox="1"/>
          <p:nvPr/>
        </p:nvSpPr>
        <p:spPr>
          <a:xfrm>
            <a:off x="8042374" y="1660733"/>
            <a:ext cx="1137251" cy="336604"/>
          </a:xfrm>
          <a:prstGeom prst="rect">
            <a:avLst/>
          </a:prstGeom>
        </p:spPr>
        <p:txBody>
          <a:bodyPr vert="horz" wrap="none" lIns="0" tIns="0" rIns="0" bIns="0" rtlCol="0" anchor="t" anchorCtr="0">
            <a:normAutofit lnSpcReduction="10000"/>
          </a:bodyPr>
          <a:lstStyle/>
          <a:p>
            <a:pPr algn="l"/>
            <a:r>
              <a:rPr lang="cs-CZ" sz="2400" b="1">
                <a:solidFill>
                  <a:srgbClr val="2E2D2C"/>
                </a:solidFill>
              </a:rPr>
              <a:t>Uživatel</a:t>
            </a:r>
            <a:endParaRPr lang="cs-CZ" sz="2000" b="1">
              <a:solidFill>
                <a:srgbClr val="2E2D2C"/>
              </a:solidFill>
            </a:endParaRPr>
          </a:p>
        </p:txBody>
      </p:sp>
    </p:spTree>
    <p:extLst>
      <p:ext uri="{BB962C8B-B14F-4D97-AF65-F5344CB8AC3E}">
        <p14:creationId xmlns:p14="http://schemas.microsoft.com/office/powerpoint/2010/main" val="222721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05B83C2C-5870-917E-FF10-8668CA48FA0E}"/>
              </a:ext>
            </a:extLst>
          </p:cNvPr>
          <p:cNvSpPr>
            <a:spLocks noGrp="1"/>
          </p:cNvSpPr>
          <p:nvPr>
            <p:ph type="title"/>
          </p:nvPr>
        </p:nvSpPr>
        <p:spPr/>
        <p:txBody>
          <a:bodyPr/>
          <a:lstStyle/>
          <a:p>
            <a:r>
              <a:rPr lang="cs-CZ"/>
              <a:t>Zjednodušené formuláře – Easyforms</a:t>
            </a:r>
          </a:p>
        </p:txBody>
      </p:sp>
      <p:sp>
        <p:nvSpPr>
          <p:cNvPr id="2" name="Zástupný symbol pro zápatí 1">
            <a:extLst>
              <a:ext uri="{FF2B5EF4-FFF2-40B4-BE49-F238E27FC236}">
                <a16:creationId xmlns:a16="http://schemas.microsoft.com/office/drawing/2014/main" id="{41974D00-4F66-BF11-6028-E01D5EB1223C}"/>
              </a:ext>
            </a:extLst>
          </p:cNvPr>
          <p:cNvSpPr>
            <a:spLocks noGrp="1"/>
          </p:cNvSpPr>
          <p:nvPr>
            <p:ph type="ftr" sz="quarter" idx="4294967295"/>
          </p:nvPr>
        </p:nvSpPr>
        <p:spPr>
          <a:xfrm>
            <a:off x="0" y="6324600"/>
            <a:ext cx="5381625" cy="365125"/>
          </a:xfrm>
        </p:spPr>
        <p:txBody>
          <a:bodyPr/>
          <a:lstStyle/>
          <a:p>
            <a:pPr algn="ctr"/>
            <a:r>
              <a:rPr lang="cs-CZ">
                <a:solidFill>
                  <a:schemeClr val="accent3"/>
                </a:solidFill>
              </a:rPr>
              <a:t>DIA.</a:t>
            </a:r>
            <a:r>
              <a:rPr lang="cs-CZ"/>
              <a:t>GOV.CZ</a:t>
            </a:r>
          </a:p>
        </p:txBody>
      </p:sp>
      <p:sp>
        <p:nvSpPr>
          <p:cNvPr id="3" name="Zástupný symbol pro číslo snímku 2">
            <a:extLst>
              <a:ext uri="{FF2B5EF4-FFF2-40B4-BE49-F238E27FC236}">
                <a16:creationId xmlns:a16="http://schemas.microsoft.com/office/drawing/2014/main" id="{CD440EAD-EAE9-230B-D235-4E2AC3AEB963}"/>
              </a:ext>
            </a:extLst>
          </p:cNvPr>
          <p:cNvSpPr>
            <a:spLocks noGrp="1"/>
          </p:cNvSpPr>
          <p:nvPr>
            <p:ph type="sldNum" sz="quarter" idx="4294967295"/>
          </p:nvPr>
        </p:nvSpPr>
        <p:spPr>
          <a:xfrm>
            <a:off x="10271125" y="6324600"/>
            <a:ext cx="1920875" cy="365125"/>
          </a:xfrm>
        </p:spPr>
        <p:txBody>
          <a:bodyPr/>
          <a:lstStyle/>
          <a:p>
            <a:fld id="{F21F385E-1634-DB44-B85F-E63591247372}" type="slidenum">
              <a:rPr lang="cs-CZ" smtClean="0"/>
              <a:t>18</a:t>
            </a:fld>
            <a:endParaRPr lang="cs-CZ"/>
          </a:p>
        </p:txBody>
      </p:sp>
      <p:sp>
        <p:nvSpPr>
          <p:cNvPr id="4" name="Obdélník 3">
            <a:extLst>
              <a:ext uri="{FF2B5EF4-FFF2-40B4-BE49-F238E27FC236}">
                <a16:creationId xmlns:a16="http://schemas.microsoft.com/office/drawing/2014/main" id="{332D5A64-EBE9-A59F-985D-C57E85E446FD}"/>
              </a:ext>
            </a:extLst>
          </p:cNvPr>
          <p:cNvSpPr/>
          <p:nvPr/>
        </p:nvSpPr>
        <p:spPr>
          <a:xfrm>
            <a:off x="215362" y="2305544"/>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NIA</a:t>
            </a:r>
          </a:p>
        </p:txBody>
      </p:sp>
      <p:sp>
        <p:nvSpPr>
          <p:cNvPr id="5" name="Obdélník 4">
            <a:extLst>
              <a:ext uri="{FF2B5EF4-FFF2-40B4-BE49-F238E27FC236}">
                <a16:creationId xmlns:a16="http://schemas.microsoft.com/office/drawing/2014/main" id="{55D870CD-1FA2-0E97-D290-242ECCCD46CF}"/>
              </a:ext>
            </a:extLst>
          </p:cNvPr>
          <p:cNvSpPr/>
          <p:nvPr/>
        </p:nvSpPr>
        <p:spPr>
          <a:xfrm>
            <a:off x="1393674" y="2305544"/>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REZA</a:t>
            </a:r>
          </a:p>
        </p:txBody>
      </p:sp>
      <p:sp>
        <p:nvSpPr>
          <p:cNvPr id="9" name="Obdélník 8">
            <a:extLst>
              <a:ext uri="{FF2B5EF4-FFF2-40B4-BE49-F238E27FC236}">
                <a16:creationId xmlns:a16="http://schemas.microsoft.com/office/drawing/2014/main" id="{4826C30C-BB49-9C64-1C34-4C51BCB7F829}"/>
              </a:ext>
            </a:extLst>
          </p:cNvPr>
          <p:cNvSpPr/>
          <p:nvPr/>
        </p:nvSpPr>
        <p:spPr>
          <a:xfrm>
            <a:off x="2785346" y="1281047"/>
            <a:ext cx="4958947" cy="582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1. Vývoj formulářů na zakázku</a:t>
            </a:r>
          </a:p>
          <a:p>
            <a:pPr algn="ctr"/>
            <a:r>
              <a:rPr lang="cs-CZ"/>
              <a:t>(speciální formuláře například zápis do RPP)</a:t>
            </a:r>
          </a:p>
        </p:txBody>
      </p:sp>
      <p:sp>
        <p:nvSpPr>
          <p:cNvPr id="12" name="Obdélník 11">
            <a:extLst>
              <a:ext uri="{FF2B5EF4-FFF2-40B4-BE49-F238E27FC236}">
                <a16:creationId xmlns:a16="http://schemas.microsoft.com/office/drawing/2014/main" id="{0ECD8630-EFEE-2B2C-F3AE-78FA6243A0C6}"/>
              </a:ext>
            </a:extLst>
          </p:cNvPr>
          <p:cNvSpPr/>
          <p:nvPr/>
        </p:nvSpPr>
        <p:spPr>
          <a:xfrm>
            <a:off x="2793918" y="2666697"/>
            <a:ext cx="4958947" cy="582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3. SmartForms – nástroj na formuláře</a:t>
            </a:r>
          </a:p>
          <a:p>
            <a:pPr algn="ctr"/>
            <a:r>
              <a:rPr lang="cs-CZ"/>
              <a:t>(například řešení ORBEON nebo Software602)</a:t>
            </a:r>
          </a:p>
        </p:txBody>
      </p:sp>
      <p:sp>
        <p:nvSpPr>
          <p:cNvPr id="13" name="Obdélník 12">
            <a:extLst>
              <a:ext uri="{FF2B5EF4-FFF2-40B4-BE49-F238E27FC236}">
                <a16:creationId xmlns:a16="http://schemas.microsoft.com/office/drawing/2014/main" id="{FC47E675-B8BD-FD7D-1284-63E89CC52B4B}"/>
              </a:ext>
            </a:extLst>
          </p:cNvPr>
          <p:cNvSpPr/>
          <p:nvPr/>
        </p:nvSpPr>
        <p:spPr>
          <a:xfrm>
            <a:off x="2802491" y="3346453"/>
            <a:ext cx="4958947" cy="5821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4. EasyForms – zjednodušené formuláře</a:t>
            </a:r>
          </a:p>
          <a:p>
            <a:pPr algn="ctr"/>
            <a:r>
              <a:rPr lang="cs-CZ"/>
              <a:t>(Nadstavba RPP, Open Source)</a:t>
            </a:r>
          </a:p>
        </p:txBody>
      </p:sp>
      <p:sp>
        <p:nvSpPr>
          <p:cNvPr id="14" name="TextovéPole 13">
            <a:extLst>
              <a:ext uri="{FF2B5EF4-FFF2-40B4-BE49-F238E27FC236}">
                <a16:creationId xmlns:a16="http://schemas.microsoft.com/office/drawing/2014/main" id="{BB37D547-4D5C-E3ED-0957-19C6A005F74C}"/>
              </a:ext>
            </a:extLst>
          </p:cNvPr>
          <p:cNvSpPr txBox="1"/>
          <p:nvPr/>
        </p:nvSpPr>
        <p:spPr>
          <a:xfrm>
            <a:off x="2743481" y="4027010"/>
            <a:ext cx="5017957" cy="1723549"/>
          </a:xfrm>
          <a:prstGeom prst="rect">
            <a:avLst/>
          </a:prstGeom>
        </p:spPr>
        <p:txBody>
          <a:bodyPr vert="horz" wrap="square" lIns="0" tIns="0" rIns="0" bIns="0" rtlCol="0" anchor="t" anchorCtr="0">
            <a:spAutoFit/>
          </a:bodyPr>
          <a:lstStyle/>
          <a:p>
            <a:pPr marL="285750" indent="-285750" algn="l">
              <a:buFont typeface="Arial" panose="020B0604020202020204" pitchFamily="34" charset="0"/>
              <a:buChar char="•"/>
            </a:pPr>
            <a:r>
              <a:rPr lang="cs-CZ" sz="1600">
                <a:solidFill>
                  <a:srgbClr val="2E2D2C"/>
                </a:solidFill>
              </a:rPr>
              <a:t>Komponenta EasyForms na základě základních parametrů vykreslí formulář, zajistí jeho vyplnění a výsledkem bude XFORMS</a:t>
            </a:r>
          </a:p>
          <a:p>
            <a:pPr marL="285750" indent="-285750" algn="l">
              <a:buFont typeface="Arial" panose="020B0604020202020204" pitchFamily="34" charset="0"/>
              <a:buChar char="•"/>
            </a:pPr>
            <a:r>
              <a:rPr lang="cs-CZ" sz="1600">
                <a:solidFill>
                  <a:srgbClr val="2E2D2C"/>
                </a:solidFill>
              </a:rPr>
              <a:t>Tato komponenta bude vhodná na jednodušší formuláře nebo na formuláře, které se používají méně často (není ekonomické je plně automatizovat)</a:t>
            </a:r>
          </a:p>
        </p:txBody>
      </p:sp>
      <p:cxnSp>
        <p:nvCxnSpPr>
          <p:cNvPr id="16" name="Pravoúhlá spojnice 15">
            <a:extLst>
              <a:ext uri="{FF2B5EF4-FFF2-40B4-BE49-F238E27FC236}">
                <a16:creationId xmlns:a16="http://schemas.microsoft.com/office/drawing/2014/main" id="{21092F31-B938-F257-E41F-DB87DBFB50E9}"/>
              </a:ext>
            </a:extLst>
          </p:cNvPr>
          <p:cNvCxnSpPr>
            <a:cxnSpLocks/>
            <a:stCxn id="5" idx="3"/>
            <a:endCxn id="9" idx="1"/>
          </p:cNvCxnSpPr>
          <p:nvPr/>
        </p:nvCxnSpPr>
        <p:spPr>
          <a:xfrm flipV="1">
            <a:off x="2218864" y="1572103"/>
            <a:ext cx="566482" cy="138857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Pravoúhlá spojnice 16">
            <a:extLst>
              <a:ext uri="{FF2B5EF4-FFF2-40B4-BE49-F238E27FC236}">
                <a16:creationId xmlns:a16="http://schemas.microsoft.com/office/drawing/2014/main" id="{626BF86D-9E56-D618-95AD-7DA1D03ABB86}"/>
              </a:ext>
            </a:extLst>
          </p:cNvPr>
          <p:cNvCxnSpPr>
            <a:cxnSpLocks/>
            <a:stCxn id="5" idx="3"/>
            <a:endCxn id="13" idx="1"/>
          </p:cNvCxnSpPr>
          <p:nvPr/>
        </p:nvCxnSpPr>
        <p:spPr>
          <a:xfrm>
            <a:off x="2218864" y="2960678"/>
            <a:ext cx="583627" cy="67683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Přímá spojovací šipka 21">
            <a:extLst>
              <a:ext uri="{FF2B5EF4-FFF2-40B4-BE49-F238E27FC236}">
                <a16:creationId xmlns:a16="http://schemas.microsoft.com/office/drawing/2014/main" id="{F4ED7665-88F9-B412-5E84-08D71A0028A5}"/>
              </a:ext>
            </a:extLst>
          </p:cNvPr>
          <p:cNvCxnSpPr>
            <a:cxnSpLocks/>
            <a:stCxn id="5" idx="3"/>
            <a:endCxn id="12" idx="1"/>
          </p:cNvCxnSpPr>
          <p:nvPr/>
        </p:nvCxnSpPr>
        <p:spPr>
          <a:xfrm flipV="1">
            <a:off x="2218864" y="2957753"/>
            <a:ext cx="575054" cy="2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Pravoúhlá spojnice 22">
            <a:extLst>
              <a:ext uri="{FF2B5EF4-FFF2-40B4-BE49-F238E27FC236}">
                <a16:creationId xmlns:a16="http://schemas.microsoft.com/office/drawing/2014/main" id="{842C6BE2-8497-8919-8BA1-9B2A684C6722}"/>
              </a:ext>
            </a:extLst>
          </p:cNvPr>
          <p:cNvCxnSpPr>
            <a:cxnSpLocks/>
            <a:stCxn id="9" idx="3"/>
          </p:cNvCxnSpPr>
          <p:nvPr/>
        </p:nvCxnSpPr>
        <p:spPr>
          <a:xfrm>
            <a:off x="7744293" y="1572103"/>
            <a:ext cx="578748" cy="138857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Pravoúhlá spojnice 23">
            <a:extLst>
              <a:ext uri="{FF2B5EF4-FFF2-40B4-BE49-F238E27FC236}">
                <a16:creationId xmlns:a16="http://schemas.microsoft.com/office/drawing/2014/main" id="{2DEA609C-A6F1-A4A0-C6C8-7932E1C48F0D}"/>
              </a:ext>
            </a:extLst>
          </p:cNvPr>
          <p:cNvCxnSpPr>
            <a:cxnSpLocks/>
            <a:stCxn id="13" idx="3"/>
          </p:cNvCxnSpPr>
          <p:nvPr/>
        </p:nvCxnSpPr>
        <p:spPr>
          <a:xfrm flipV="1">
            <a:off x="7761438" y="2960678"/>
            <a:ext cx="561603" cy="67683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Přímá spojovací šipka 24">
            <a:extLst>
              <a:ext uri="{FF2B5EF4-FFF2-40B4-BE49-F238E27FC236}">
                <a16:creationId xmlns:a16="http://schemas.microsoft.com/office/drawing/2014/main" id="{21E5D248-8CB0-D682-AA9E-BEA9D7FFBB20}"/>
              </a:ext>
            </a:extLst>
          </p:cNvPr>
          <p:cNvCxnSpPr>
            <a:cxnSpLocks/>
          </p:cNvCxnSpPr>
          <p:nvPr/>
        </p:nvCxnSpPr>
        <p:spPr>
          <a:xfrm>
            <a:off x="7744293" y="2956778"/>
            <a:ext cx="5836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Přímá spojovací šipka 38">
            <a:extLst>
              <a:ext uri="{FF2B5EF4-FFF2-40B4-BE49-F238E27FC236}">
                <a16:creationId xmlns:a16="http://schemas.microsoft.com/office/drawing/2014/main" id="{D3FDAA2B-1256-3F77-1C08-2E5E720886A2}"/>
              </a:ext>
            </a:extLst>
          </p:cNvPr>
          <p:cNvCxnSpPr>
            <a:cxnSpLocks/>
            <a:stCxn id="4" idx="3"/>
            <a:endCxn id="5" idx="1"/>
          </p:cNvCxnSpPr>
          <p:nvPr/>
        </p:nvCxnSpPr>
        <p:spPr>
          <a:xfrm>
            <a:off x="1040552" y="2960678"/>
            <a:ext cx="3531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bdélník 20">
            <a:extLst>
              <a:ext uri="{FF2B5EF4-FFF2-40B4-BE49-F238E27FC236}">
                <a16:creationId xmlns:a16="http://schemas.microsoft.com/office/drawing/2014/main" id="{7444C659-0A5E-B679-B0B6-F19A2B00F0D0}"/>
              </a:ext>
            </a:extLst>
          </p:cNvPr>
          <p:cNvSpPr/>
          <p:nvPr/>
        </p:nvSpPr>
        <p:spPr>
          <a:xfrm>
            <a:off x="2789040" y="1956460"/>
            <a:ext cx="4958947" cy="6118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2. Formuláře v rámci AIS</a:t>
            </a:r>
          </a:p>
          <a:p>
            <a:pPr algn="ctr"/>
            <a:r>
              <a:rPr lang="cs-CZ"/>
              <a:t>(například budovaný IS cloud)</a:t>
            </a:r>
          </a:p>
        </p:txBody>
      </p:sp>
      <p:sp>
        <p:nvSpPr>
          <p:cNvPr id="10" name="Obdélník 9">
            <a:extLst>
              <a:ext uri="{FF2B5EF4-FFF2-40B4-BE49-F238E27FC236}">
                <a16:creationId xmlns:a16="http://schemas.microsoft.com/office/drawing/2014/main" id="{1F57573A-030A-86B2-7872-806E0FB223FD}"/>
              </a:ext>
            </a:extLst>
          </p:cNvPr>
          <p:cNvSpPr/>
          <p:nvPr/>
        </p:nvSpPr>
        <p:spPr>
          <a:xfrm>
            <a:off x="9314685" y="2301616"/>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AUTORIZACE</a:t>
            </a:r>
          </a:p>
        </p:txBody>
      </p:sp>
      <p:sp>
        <p:nvSpPr>
          <p:cNvPr id="15" name="Obdélník 14">
            <a:extLst>
              <a:ext uri="{FF2B5EF4-FFF2-40B4-BE49-F238E27FC236}">
                <a16:creationId xmlns:a16="http://schemas.microsoft.com/office/drawing/2014/main" id="{A49C4FD3-4D2F-7F89-4945-66075BFB98B5}"/>
              </a:ext>
            </a:extLst>
          </p:cNvPr>
          <p:cNvSpPr/>
          <p:nvPr/>
        </p:nvSpPr>
        <p:spPr>
          <a:xfrm>
            <a:off x="10300185" y="2301616"/>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Odeslání</a:t>
            </a:r>
          </a:p>
        </p:txBody>
      </p:sp>
      <p:sp>
        <p:nvSpPr>
          <p:cNvPr id="18" name="Obdélník 17">
            <a:extLst>
              <a:ext uri="{FF2B5EF4-FFF2-40B4-BE49-F238E27FC236}">
                <a16:creationId xmlns:a16="http://schemas.microsoft.com/office/drawing/2014/main" id="{71BF2C14-D385-541A-8FD2-50A522BF0BB0}"/>
              </a:ext>
            </a:extLst>
          </p:cNvPr>
          <p:cNvSpPr/>
          <p:nvPr/>
        </p:nvSpPr>
        <p:spPr>
          <a:xfrm>
            <a:off x="11311305" y="2297658"/>
            <a:ext cx="825190" cy="1314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Osvědčení</a:t>
            </a:r>
          </a:p>
        </p:txBody>
      </p:sp>
      <p:cxnSp>
        <p:nvCxnSpPr>
          <p:cNvPr id="19" name="Přímá spojovací šipka 18">
            <a:extLst>
              <a:ext uri="{FF2B5EF4-FFF2-40B4-BE49-F238E27FC236}">
                <a16:creationId xmlns:a16="http://schemas.microsoft.com/office/drawing/2014/main" id="{8765CC05-4C08-5403-EFCA-21A5E06BF78D}"/>
              </a:ext>
            </a:extLst>
          </p:cNvPr>
          <p:cNvCxnSpPr>
            <a:cxnSpLocks/>
            <a:stCxn id="10" idx="3"/>
            <a:endCxn id="15" idx="1"/>
          </p:cNvCxnSpPr>
          <p:nvPr/>
        </p:nvCxnSpPr>
        <p:spPr>
          <a:xfrm>
            <a:off x="10139875" y="2956750"/>
            <a:ext cx="1603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Přímá spojovací šipka 19">
            <a:extLst>
              <a:ext uri="{FF2B5EF4-FFF2-40B4-BE49-F238E27FC236}">
                <a16:creationId xmlns:a16="http://schemas.microsoft.com/office/drawing/2014/main" id="{02F5D662-1770-4382-6D0B-63BDFE305ED1}"/>
              </a:ext>
            </a:extLst>
          </p:cNvPr>
          <p:cNvCxnSpPr>
            <a:cxnSpLocks/>
            <a:endCxn id="27" idx="1"/>
          </p:cNvCxnSpPr>
          <p:nvPr/>
        </p:nvCxnSpPr>
        <p:spPr>
          <a:xfrm>
            <a:off x="8094458" y="2956750"/>
            <a:ext cx="2285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Přímá spojovací šipka 25">
            <a:extLst>
              <a:ext uri="{FF2B5EF4-FFF2-40B4-BE49-F238E27FC236}">
                <a16:creationId xmlns:a16="http://schemas.microsoft.com/office/drawing/2014/main" id="{20346591-C326-17A6-C095-1F12AE35CDE2}"/>
              </a:ext>
            </a:extLst>
          </p:cNvPr>
          <p:cNvCxnSpPr>
            <a:cxnSpLocks/>
            <a:stCxn id="15" idx="3"/>
            <a:endCxn id="18" idx="1"/>
          </p:cNvCxnSpPr>
          <p:nvPr/>
        </p:nvCxnSpPr>
        <p:spPr>
          <a:xfrm flipV="1">
            <a:off x="11125375" y="2954771"/>
            <a:ext cx="185930" cy="1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Obdélník 26">
            <a:extLst>
              <a:ext uri="{FF2B5EF4-FFF2-40B4-BE49-F238E27FC236}">
                <a16:creationId xmlns:a16="http://schemas.microsoft.com/office/drawing/2014/main" id="{62A49B66-68CE-3FAC-B06C-F649B39CE9B9}"/>
              </a:ext>
            </a:extLst>
          </p:cNvPr>
          <p:cNvSpPr/>
          <p:nvPr/>
        </p:nvSpPr>
        <p:spPr>
          <a:xfrm>
            <a:off x="8323041" y="2301616"/>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PDF/XML</a:t>
            </a:r>
          </a:p>
        </p:txBody>
      </p:sp>
      <p:cxnSp>
        <p:nvCxnSpPr>
          <p:cNvPr id="28" name="Přímá spojovací šipka 27">
            <a:extLst>
              <a:ext uri="{FF2B5EF4-FFF2-40B4-BE49-F238E27FC236}">
                <a16:creationId xmlns:a16="http://schemas.microsoft.com/office/drawing/2014/main" id="{83A1BB04-87F4-C1A8-8B4A-2E58F0318C9D}"/>
              </a:ext>
            </a:extLst>
          </p:cNvPr>
          <p:cNvCxnSpPr>
            <a:cxnSpLocks/>
            <a:stCxn id="27" idx="3"/>
            <a:endCxn id="10" idx="1"/>
          </p:cNvCxnSpPr>
          <p:nvPr/>
        </p:nvCxnSpPr>
        <p:spPr>
          <a:xfrm>
            <a:off x="9148231" y="2956750"/>
            <a:ext cx="1664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38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0D5F-09CD-D208-96D0-53687BEBEC13}"/>
              </a:ext>
            </a:extLst>
          </p:cNvPr>
          <p:cNvSpPr>
            <a:spLocks noGrp="1"/>
          </p:cNvSpPr>
          <p:nvPr>
            <p:ph type="title"/>
          </p:nvPr>
        </p:nvSpPr>
        <p:spPr/>
        <p:txBody>
          <a:bodyPr/>
          <a:lstStyle/>
          <a:p>
            <a:r>
              <a:rPr lang="cs-CZ" dirty="0"/>
              <a:t>Zjednodušené formuláře</a:t>
            </a:r>
          </a:p>
        </p:txBody>
      </p:sp>
      <p:sp>
        <p:nvSpPr>
          <p:cNvPr id="3" name="Zástupný obsah 2">
            <a:extLst>
              <a:ext uri="{FF2B5EF4-FFF2-40B4-BE49-F238E27FC236}">
                <a16:creationId xmlns:a16="http://schemas.microsoft.com/office/drawing/2014/main" id="{5A4C84C7-26E6-B958-B0A2-AED3F883A831}"/>
              </a:ext>
            </a:extLst>
          </p:cNvPr>
          <p:cNvSpPr>
            <a:spLocks noGrp="1"/>
          </p:cNvSpPr>
          <p:nvPr>
            <p:ph idx="1"/>
          </p:nvPr>
        </p:nvSpPr>
        <p:spPr/>
        <p:txBody>
          <a:bodyPr/>
          <a:lstStyle/>
          <a:p>
            <a:r>
              <a:rPr lang="cs-CZ" dirty="0"/>
              <a:t>Základním principem zjednodušených formulářů je jeden obecný formulář, který se mění na základě parametrů z databáze nebo přímo z RPP.</a:t>
            </a:r>
          </a:p>
          <a:p>
            <a:r>
              <a:rPr lang="cs-CZ" dirty="0"/>
              <a:t>Vytvoření formuláře tedy předpokládá pouze definici základních parametrů, tedy kód a název služby, základní parametry pro přenesenou působnost, </a:t>
            </a:r>
            <a:r>
              <a:rPr lang="cs-CZ" dirty="0" err="1"/>
              <a:t>ReZa</a:t>
            </a:r>
            <a:r>
              <a:rPr lang="cs-CZ" dirty="0"/>
              <a:t> a definici omezeného počtu proměnných. Nákladem na vytvoření formuláře je pak pouze definice parametrů nikoliv vytváření formuláře.</a:t>
            </a:r>
          </a:p>
          <a:p>
            <a:r>
              <a:rPr lang="cs-CZ" dirty="0"/>
              <a:t>Zjednodušené formuláře lze použít v případě jednodušších formulářů a nebo služeb, které nejsou tak používané a řeší se většinou v rámci spisové služby.</a:t>
            </a:r>
          </a:p>
          <a:p>
            <a:r>
              <a:rPr lang="cs-CZ" dirty="0"/>
              <a:t>Základním předpokladem je, že všechny údaje o uživateli, zastupujícím, fyzické nebo právnické osobě a příjemci jsou načteny ze základních registrů (jména, adresy, …), Registru zastoupení (především právnické osoby) a Registru práv a povinností (působnost). Pro vlastní předání specifických údajů slouží 5 proměnných, jedno informační pole, jedno editační pole a tři přílohy.</a:t>
            </a:r>
          </a:p>
        </p:txBody>
      </p:sp>
      <p:sp>
        <p:nvSpPr>
          <p:cNvPr id="4" name="Zástupný symbol pro zápatí 3">
            <a:extLst>
              <a:ext uri="{FF2B5EF4-FFF2-40B4-BE49-F238E27FC236}">
                <a16:creationId xmlns:a16="http://schemas.microsoft.com/office/drawing/2014/main" id="{338204D8-AAE1-608A-0D21-D0233E32941A}"/>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D8F6F9EA-EE5D-4D68-400A-05D5EE1C1E84}"/>
              </a:ext>
            </a:extLst>
          </p:cNvPr>
          <p:cNvSpPr>
            <a:spLocks noGrp="1"/>
          </p:cNvSpPr>
          <p:nvPr>
            <p:ph type="sldNum" sz="quarter" idx="12"/>
          </p:nvPr>
        </p:nvSpPr>
        <p:spPr/>
        <p:txBody>
          <a:bodyPr/>
          <a:lstStyle/>
          <a:p>
            <a:fld id="{F21F385E-1634-DB44-B85F-E63591247372}" type="slidenum">
              <a:rPr lang="cs-CZ" smtClean="0"/>
              <a:t>19</a:t>
            </a:fld>
            <a:endParaRPr lang="cs-CZ"/>
          </a:p>
        </p:txBody>
      </p:sp>
    </p:spTree>
    <p:extLst>
      <p:ext uri="{BB962C8B-B14F-4D97-AF65-F5344CB8AC3E}">
        <p14:creationId xmlns:p14="http://schemas.microsoft.com/office/powerpoint/2010/main" val="237078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7477350-6DD9-3786-4BA8-D98A01E1986F}"/>
              </a:ext>
            </a:extLst>
          </p:cNvPr>
          <p:cNvSpPr>
            <a:spLocks noGrp="1"/>
          </p:cNvSpPr>
          <p:nvPr>
            <p:ph type="title"/>
          </p:nvPr>
        </p:nvSpPr>
        <p:spPr/>
        <p:txBody>
          <a:bodyPr/>
          <a:lstStyle/>
          <a:p>
            <a:r>
              <a:rPr lang="cs-CZ" dirty="0"/>
              <a:t>Agenda</a:t>
            </a:r>
          </a:p>
        </p:txBody>
      </p:sp>
      <p:sp>
        <p:nvSpPr>
          <p:cNvPr id="4" name="Zástupný obsah 3">
            <a:extLst>
              <a:ext uri="{FF2B5EF4-FFF2-40B4-BE49-F238E27FC236}">
                <a16:creationId xmlns:a16="http://schemas.microsoft.com/office/drawing/2014/main" id="{1537298A-4C9C-983E-66A4-8538487B7095}"/>
              </a:ext>
            </a:extLst>
          </p:cNvPr>
          <p:cNvSpPr>
            <a:spLocks noGrp="1"/>
          </p:cNvSpPr>
          <p:nvPr>
            <p:ph idx="1"/>
          </p:nvPr>
        </p:nvSpPr>
        <p:spPr/>
        <p:txBody>
          <a:bodyPr>
            <a:normAutofit/>
          </a:bodyPr>
          <a:lstStyle/>
          <a:p>
            <a:pPr marL="342900" indent="-342900">
              <a:buFont typeface="+mj-lt"/>
              <a:buAutoNum type="arabicPeriod"/>
            </a:pPr>
            <a:r>
              <a:rPr lang="cs-CZ" sz="2000" dirty="0"/>
              <a:t>ZOPDS je změna přístupu ke klientům, ne několik digitalizovaných agend</a:t>
            </a:r>
          </a:p>
          <a:p>
            <a:pPr marL="342900" indent="-342900">
              <a:buFont typeface="+mj-lt"/>
              <a:buAutoNum type="arabicPeriod"/>
            </a:pPr>
            <a:r>
              <a:rPr lang="cs-CZ" sz="2000" dirty="0"/>
              <a:t>Zveřejňovat elektronické formuláře je povinnost OVM </a:t>
            </a:r>
          </a:p>
          <a:p>
            <a:pPr marL="342900" indent="-342900">
              <a:buFont typeface="+mj-lt"/>
              <a:buAutoNum type="arabicPeriod"/>
            </a:pPr>
            <a:r>
              <a:rPr lang="cs-CZ" sz="2000" dirty="0"/>
              <a:t>Vždy je potřeba hledat správný poměr mezi výkonem a cenou</a:t>
            </a:r>
          </a:p>
          <a:p>
            <a:pPr marL="342900" indent="-342900">
              <a:buFont typeface="+mj-lt"/>
              <a:buAutoNum type="arabicPeriod"/>
            </a:pPr>
            <a:r>
              <a:rPr lang="cs-CZ" sz="2000" dirty="0"/>
              <a:t>Ohlašovatel je povinen řešit přenesenou působnost, jinak jsou náklady extrémní</a:t>
            </a:r>
          </a:p>
          <a:p>
            <a:pPr marL="342900" indent="-342900">
              <a:buFont typeface="+mj-lt"/>
              <a:buAutoNum type="arabicPeriod"/>
            </a:pPr>
            <a:r>
              <a:rPr lang="cs-CZ" sz="2000" dirty="0"/>
              <a:t>Základní požadavky na řešení</a:t>
            </a:r>
          </a:p>
          <a:p>
            <a:pPr marL="342900" indent="-342900">
              <a:buFont typeface="+mj-lt"/>
              <a:buAutoNum type="arabicPeriod"/>
            </a:pPr>
            <a:r>
              <a:rPr lang="cs-CZ" sz="2000" dirty="0"/>
              <a:t>Aktuální stav zavádění</a:t>
            </a:r>
          </a:p>
          <a:p>
            <a:endParaRPr lang="cs-CZ" dirty="0"/>
          </a:p>
          <a:p>
            <a:pPr marL="342900" indent="-342900">
              <a:buFont typeface="+mj-lt"/>
              <a:buAutoNum type="arabicPeriod"/>
            </a:pPr>
            <a:endParaRPr lang="cs-CZ" dirty="0"/>
          </a:p>
        </p:txBody>
      </p:sp>
    </p:spTree>
    <p:extLst>
      <p:ext uri="{BB962C8B-B14F-4D97-AF65-F5344CB8AC3E}">
        <p14:creationId xmlns:p14="http://schemas.microsoft.com/office/powerpoint/2010/main" val="294942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5979F-52E3-DF5C-D9F6-0A3222D14B4F}"/>
              </a:ext>
            </a:extLst>
          </p:cNvPr>
          <p:cNvSpPr>
            <a:spLocks noGrp="1"/>
          </p:cNvSpPr>
          <p:nvPr>
            <p:ph type="title"/>
          </p:nvPr>
        </p:nvSpPr>
        <p:spPr/>
        <p:txBody>
          <a:bodyPr>
            <a:normAutofit/>
          </a:bodyPr>
          <a:lstStyle/>
          <a:p>
            <a:r>
              <a:rPr lang="cs-CZ" dirty="0"/>
              <a:t>postup při identifikaci vhodných služeb pro digitalizaci</a:t>
            </a:r>
          </a:p>
        </p:txBody>
      </p:sp>
    </p:spTree>
    <p:extLst>
      <p:ext uri="{BB962C8B-B14F-4D97-AF65-F5344CB8AC3E}">
        <p14:creationId xmlns:p14="http://schemas.microsoft.com/office/powerpoint/2010/main" val="193407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8AE0F-E8BC-6FBC-09C8-90E7AD1026E6}"/>
              </a:ext>
            </a:extLst>
          </p:cNvPr>
          <p:cNvSpPr>
            <a:spLocks noGrp="1"/>
          </p:cNvSpPr>
          <p:nvPr>
            <p:ph type="title"/>
          </p:nvPr>
        </p:nvSpPr>
        <p:spPr/>
        <p:txBody>
          <a:bodyPr/>
          <a:lstStyle/>
          <a:p>
            <a:r>
              <a:rPr lang="cs-CZ" dirty="0"/>
              <a:t>Postup při identifikaci vhodných služeb</a:t>
            </a:r>
          </a:p>
        </p:txBody>
      </p:sp>
      <p:sp>
        <p:nvSpPr>
          <p:cNvPr id="3" name="Zástupný obsah 2">
            <a:extLst>
              <a:ext uri="{FF2B5EF4-FFF2-40B4-BE49-F238E27FC236}">
                <a16:creationId xmlns:a16="http://schemas.microsoft.com/office/drawing/2014/main" id="{9C109EE3-337D-7232-B80A-17B9D9281C9B}"/>
              </a:ext>
            </a:extLst>
          </p:cNvPr>
          <p:cNvSpPr>
            <a:spLocks noGrp="1"/>
          </p:cNvSpPr>
          <p:nvPr>
            <p:ph idx="1"/>
          </p:nvPr>
        </p:nvSpPr>
        <p:spPr/>
        <p:txBody>
          <a:bodyPr>
            <a:normAutofit lnSpcReduction="10000"/>
          </a:bodyPr>
          <a:lstStyle/>
          <a:p>
            <a:r>
              <a:rPr lang="cs-CZ" dirty="0"/>
              <a:t>Služby s vysokou četností a velmi komplexním požadavkem na zpracování</a:t>
            </a:r>
          </a:p>
          <a:p>
            <a:pPr lvl="1"/>
            <a:r>
              <a:rPr lang="cs-CZ" dirty="0"/>
              <a:t>Stavební řízení, agendy MPSV, daně</a:t>
            </a:r>
          </a:p>
          <a:p>
            <a:pPr lvl="1"/>
            <a:r>
              <a:rPr lang="cs-CZ" dirty="0"/>
              <a:t>Nutno vytvořit speciální agendový informační systém s podporou ZoPDS</a:t>
            </a:r>
          </a:p>
          <a:p>
            <a:r>
              <a:rPr lang="cs-CZ" dirty="0"/>
              <a:t>Služby s nižší četností, které mají vlastní AIS</a:t>
            </a:r>
          </a:p>
          <a:p>
            <a:pPr lvl="1"/>
            <a:r>
              <a:rPr lang="cs-CZ" dirty="0"/>
              <a:t>Napojení přes portálové řešení</a:t>
            </a:r>
          </a:p>
          <a:p>
            <a:r>
              <a:rPr lang="cs-CZ" dirty="0"/>
              <a:t>Služby s nižší četností, pro které se nevyplatí budovat AIS a řeší se ve spisové službě</a:t>
            </a:r>
          </a:p>
          <a:p>
            <a:pPr lvl="1"/>
            <a:r>
              <a:rPr lang="cs-CZ" dirty="0"/>
              <a:t>Využití nějakého systému pro chytré formuláře</a:t>
            </a:r>
          </a:p>
          <a:p>
            <a:r>
              <a:rPr lang="cs-CZ" dirty="0"/>
              <a:t>Velmi jednoduché nebo velmi málo využívané služby</a:t>
            </a:r>
          </a:p>
          <a:p>
            <a:pPr lvl="1"/>
            <a:r>
              <a:rPr lang="cs-CZ" dirty="0"/>
              <a:t>Využití obecných </a:t>
            </a:r>
            <a:r>
              <a:rPr lang="cs-CZ" dirty="0" err="1"/>
              <a:t>parametrizovatelných</a:t>
            </a:r>
            <a:r>
              <a:rPr lang="cs-CZ" dirty="0"/>
              <a:t> dokumentů</a:t>
            </a:r>
          </a:p>
          <a:p>
            <a:pPr lvl="1"/>
            <a:endParaRPr lang="cs-CZ" dirty="0"/>
          </a:p>
          <a:p>
            <a:pPr lvl="1"/>
            <a:endParaRPr lang="cs-CZ" dirty="0"/>
          </a:p>
        </p:txBody>
      </p:sp>
      <p:sp>
        <p:nvSpPr>
          <p:cNvPr id="4" name="Zástupný symbol pro zápatí 3">
            <a:extLst>
              <a:ext uri="{FF2B5EF4-FFF2-40B4-BE49-F238E27FC236}">
                <a16:creationId xmlns:a16="http://schemas.microsoft.com/office/drawing/2014/main" id="{16F9219F-8191-1793-9ED8-AB98EABC5D69}"/>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78890032-7592-08A4-D8CE-5E5E8DE1FD23}"/>
              </a:ext>
            </a:extLst>
          </p:cNvPr>
          <p:cNvSpPr>
            <a:spLocks noGrp="1"/>
          </p:cNvSpPr>
          <p:nvPr>
            <p:ph type="sldNum" sz="quarter" idx="12"/>
          </p:nvPr>
        </p:nvSpPr>
        <p:spPr/>
        <p:txBody>
          <a:bodyPr/>
          <a:lstStyle/>
          <a:p>
            <a:fld id="{F21F385E-1634-DB44-B85F-E63591247372}" type="slidenum">
              <a:rPr lang="cs-CZ" smtClean="0"/>
              <a:t>21</a:t>
            </a:fld>
            <a:endParaRPr lang="cs-CZ"/>
          </a:p>
        </p:txBody>
      </p:sp>
    </p:spTree>
    <p:extLst>
      <p:ext uri="{BB962C8B-B14F-4D97-AF65-F5344CB8AC3E}">
        <p14:creationId xmlns:p14="http://schemas.microsoft.com/office/powerpoint/2010/main" val="275581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87A7A6-A5D9-53E6-2580-963E329ED9AB}"/>
              </a:ext>
            </a:extLst>
          </p:cNvPr>
          <p:cNvSpPr>
            <a:spLocks noGrp="1"/>
          </p:cNvSpPr>
          <p:nvPr>
            <p:ph type="title"/>
          </p:nvPr>
        </p:nvSpPr>
        <p:spPr/>
        <p:txBody>
          <a:bodyPr/>
          <a:lstStyle/>
          <a:p>
            <a:r>
              <a:rPr lang="cs-CZ" dirty="0"/>
              <a:t>Postup digitalizace služeb</a:t>
            </a:r>
          </a:p>
        </p:txBody>
      </p:sp>
      <p:sp>
        <p:nvSpPr>
          <p:cNvPr id="3" name="Zástupný obsah 2">
            <a:extLst>
              <a:ext uri="{FF2B5EF4-FFF2-40B4-BE49-F238E27FC236}">
                <a16:creationId xmlns:a16="http://schemas.microsoft.com/office/drawing/2014/main" id="{A47215FC-2AF5-2654-42F3-A7EA4C21DC49}"/>
              </a:ext>
            </a:extLst>
          </p:cNvPr>
          <p:cNvSpPr>
            <a:spLocks noGrp="1"/>
          </p:cNvSpPr>
          <p:nvPr>
            <p:ph idx="1"/>
          </p:nvPr>
        </p:nvSpPr>
        <p:spPr/>
        <p:txBody>
          <a:bodyPr/>
          <a:lstStyle/>
          <a:p>
            <a:r>
              <a:rPr lang="cs-CZ" dirty="0"/>
              <a:t>Budují se velké agendové informační systémy, které mají vlastní formulářové řešení integrované přímo v aplikaci</a:t>
            </a:r>
          </a:p>
          <a:p>
            <a:r>
              <a:rPr lang="cs-CZ" dirty="0"/>
              <a:t>Uživatel s nimi komunikuje interaktivně pomocí kvalitního uživatelského rozhrání ale to nic nemění na tom, že pokud chce projevit vůli, tedy finálně chce podat žádost, respektive realizovat úkon je potřeba aby byly splněny požadavky ZoPDS.</a:t>
            </a:r>
          </a:p>
          <a:p>
            <a:r>
              <a:rPr lang="cs-CZ" dirty="0"/>
              <a:t>Tyto informační systémy vznikají v rámci velkých projektů a řešení elektronických formulářů v rámci nich je nutné řešit s ohledem na kompletní změny procesů.</a:t>
            </a:r>
          </a:p>
          <a:p>
            <a:endParaRPr lang="cs-CZ" dirty="0"/>
          </a:p>
        </p:txBody>
      </p:sp>
      <p:sp>
        <p:nvSpPr>
          <p:cNvPr id="4" name="Zástupný symbol pro zápatí 3">
            <a:extLst>
              <a:ext uri="{FF2B5EF4-FFF2-40B4-BE49-F238E27FC236}">
                <a16:creationId xmlns:a16="http://schemas.microsoft.com/office/drawing/2014/main" id="{9B238374-129B-1026-D2BB-7F40227EC5E6}"/>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103C287D-54D7-3218-824C-72656FAB45BA}"/>
              </a:ext>
            </a:extLst>
          </p:cNvPr>
          <p:cNvSpPr>
            <a:spLocks noGrp="1"/>
          </p:cNvSpPr>
          <p:nvPr>
            <p:ph type="sldNum" sz="quarter" idx="12"/>
          </p:nvPr>
        </p:nvSpPr>
        <p:spPr/>
        <p:txBody>
          <a:bodyPr/>
          <a:lstStyle/>
          <a:p>
            <a:fld id="{F21F385E-1634-DB44-B85F-E63591247372}" type="slidenum">
              <a:rPr lang="cs-CZ" smtClean="0"/>
              <a:t>22</a:t>
            </a:fld>
            <a:endParaRPr lang="cs-CZ"/>
          </a:p>
        </p:txBody>
      </p:sp>
    </p:spTree>
    <p:extLst>
      <p:ext uri="{BB962C8B-B14F-4D97-AF65-F5344CB8AC3E}">
        <p14:creationId xmlns:p14="http://schemas.microsoft.com/office/powerpoint/2010/main" val="357579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4A58DB-E14C-7678-550C-834CBDE5547A}"/>
              </a:ext>
            </a:extLst>
          </p:cNvPr>
          <p:cNvSpPr>
            <a:spLocks noGrp="1"/>
          </p:cNvSpPr>
          <p:nvPr>
            <p:ph type="title"/>
          </p:nvPr>
        </p:nvSpPr>
        <p:spPr/>
        <p:txBody>
          <a:bodyPr/>
          <a:lstStyle/>
          <a:p>
            <a:r>
              <a:rPr lang="cs-CZ" dirty="0"/>
              <a:t>Digitalizace služeb</a:t>
            </a:r>
          </a:p>
        </p:txBody>
      </p:sp>
      <p:sp>
        <p:nvSpPr>
          <p:cNvPr id="3" name="Zástupný obsah 2">
            <a:extLst>
              <a:ext uri="{FF2B5EF4-FFF2-40B4-BE49-F238E27FC236}">
                <a16:creationId xmlns:a16="http://schemas.microsoft.com/office/drawing/2014/main" id="{560AA7CD-9204-6B7C-F7FE-0173CADF6770}"/>
              </a:ext>
            </a:extLst>
          </p:cNvPr>
          <p:cNvSpPr>
            <a:spLocks noGrp="1"/>
          </p:cNvSpPr>
          <p:nvPr>
            <p:ph idx="1"/>
          </p:nvPr>
        </p:nvSpPr>
        <p:spPr/>
        <p:txBody>
          <a:bodyPr/>
          <a:lstStyle/>
          <a:p>
            <a:r>
              <a:rPr lang="cs-CZ" dirty="0"/>
              <a:t>Základem všeho je Národní identifikační autorita</a:t>
            </a:r>
          </a:p>
          <a:p>
            <a:r>
              <a:rPr lang="cs-CZ" dirty="0"/>
              <a:t>Pokud se nám podaří uživatele ztotožnit získáme:</a:t>
            </a:r>
          </a:p>
          <a:p>
            <a:pPr lvl="1"/>
            <a:r>
              <a:rPr lang="cs-CZ" dirty="0"/>
              <a:t>Možnost vyplnit desítky informací ze Základních registrů a agendových informačních systémů</a:t>
            </a:r>
          </a:p>
          <a:p>
            <a:pPr lvl="2"/>
            <a:r>
              <a:rPr lang="cs-CZ" dirty="0"/>
              <a:t>To není jen výhoda pro uživatele ale především pro nás protože nedostáváme duplicitní data pro naše systémy. Jestliže uživatele neztotožníme a on udělá chybu třeba ve jménu, znamená to pro nás</a:t>
            </a:r>
          </a:p>
          <a:p>
            <a:pPr lvl="5"/>
            <a:r>
              <a:rPr lang="cs-CZ" dirty="0"/>
              <a:t>Musíme jednoho klienta evidovat víckrát</a:t>
            </a:r>
          </a:p>
          <a:p>
            <a:pPr lvl="5"/>
            <a:r>
              <a:rPr lang="cs-CZ" dirty="0"/>
              <a:t>Nemůžeme ho propojit na další systémy</a:t>
            </a:r>
          </a:p>
          <a:p>
            <a:pPr marL="288000" lvl="1" indent="0">
              <a:buNone/>
            </a:pPr>
            <a:r>
              <a:rPr lang="cs-CZ" dirty="0"/>
              <a:t> </a:t>
            </a:r>
          </a:p>
          <a:p>
            <a:pPr lvl="1"/>
            <a:endParaRPr lang="cs-CZ" dirty="0"/>
          </a:p>
          <a:p>
            <a:endParaRPr lang="cs-CZ" dirty="0"/>
          </a:p>
        </p:txBody>
      </p:sp>
      <p:sp>
        <p:nvSpPr>
          <p:cNvPr id="4" name="Zástupný symbol pro zápatí 3">
            <a:extLst>
              <a:ext uri="{FF2B5EF4-FFF2-40B4-BE49-F238E27FC236}">
                <a16:creationId xmlns:a16="http://schemas.microsoft.com/office/drawing/2014/main" id="{449BE219-AA70-2F38-1F4B-55CCE9CC8B15}"/>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63FDBD78-74D5-584C-5EEC-7A96A787B071}"/>
              </a:ext>
            </a:extLst>
          </p:cNvPr>
          <p:cNvSpPr>
            <a:spLocks noGrp="1"/>
          </p:cNvSpPr>
          <p:nvPr>
            <p:ph type="sldNum" sz="quarter" idx="12"/>
          </p:nvPr>
        </p:nvSpPr>
        <p:spPr/>
        <p:txBody>
          <a:bodyPr/>
          <a:lstStyle/>
          <a:p>
            <a:fld id="{F21F385E-1634-DB44-B85F-E63591247372}" type="slidenum">
              <a:rPr lang="cs-CZ" smtClean="0"/>
              <a:t>23</a:t>
            </a:fld>
            <a:endParaRPr lang="cs-CZ"/>
          </a:p>
        </p:txBody>
      </p:sp>
    </p:spTree>
    <p:extLst>
      <p:ext uri="{BB962C8B-B14F-4D97-AF65-F5344CB8AC3E}">
        <p14:creationId xmlns:p14="http://schemas.microsoft.com/office/powerpoint/2010/main" val="19030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692B37-F185-5F87-E473-48C2136BF1B7}"/>
              </a:ext>
            </a:extLst>
          </p:cNvPr>
          <p:cNvSpPr>
            <a:spLocks noGrp="1"/>
          </p:cNvSpPr>
          <p:nvPr>
            <p:ph type="title"/>
          </p:nvPr>
        </p:nvSpPr>
        <p:spPr/>
        <p:txBody>
          <a:bodyPr/>
          <a:lstStyle/>
          <a:p>
            <a:r>
              <a:rPr lang="cs-CZ" dirty="0"/>
              <a:t>Příklad</a:t>
            </a:r>
          </a:p>
        </p:txBody>
      </p:sp>
      <p:sp>
        <p:nvSpPr>
          <p:cNvPr id="3" name="Zástupný obsah 2">
            <a:extLst>
              <a:ext uri="{FF2B5EF4-FFF2-40B4-BE49-F238E27FC236}">
                <a16:creationId xmlns:a16="http://schemas.microsoft.com/office/drawing/2014/main" id="{76ABAB7A-A550-A2E4-0F2D-8D3C6C133864}"/>
              </a:ext>
            </a:extLst>
          </p:cNvPr>
          <p:cNvSpPr>
            <a:spLocks noGrp="1"/>
          </p:cNvSpPr>
          <p:nvPr>
            <p:ph idx="1"/>
          </p:nvPr>
        </p:nvSpPr>
        <p:spPr>
          <a:xfrm>
            <a:off x="540000" y="1233056"/>
            <a:ext cx="2036945" cy="4737014"/>
          </a:xfrm>
        </p:spPr>
        <p:txBody>
          <a:bodyPr/>
          <a:lstStyle/>
          <a:p>
            <a:r>
              <a:rPr lang="cs-CZ" dirty="0"/>
              <a:t>Například až 80 % dotazníků na MZD požaduje vyplnění méně než 5 údajů a 3 příloh.</a:t>
            </a:r>
          </a:p>
          <a:p>
            <a:r>
              <a:rPr lang="cs-CZ" dirty="0"/>
              <a:t>Vyplňovat data dostupná v základních registrech vede ke  kolizím v rámci AIS (data se rozchází se ZR) </a:t>
            </a:r>
          </a:p>
        </p:txBody>
      </p:sp>
      <p:sp>
        <p:nvSpPr>
          <p:cNvPr id="4" name="Zástupný symbol pro zápatí 3">
            <a:extLst>
              <a:ext uri="{FF2B5EF4-FFF2-40B4-BE49-F238E27FC236}">
                <a16:creationId xmlns:a16="http://schemas.microsoft.com/office/drawing/2014/main" id="{28F0249A-2EE9-4F5F-9F2F-6124D992FFC0}"/>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3A4E28BC-A365-4EC8-CA4E-1E8551506E06}"/>
              </a:ext>
            </a:extLst>
          </p:cNvPr>
          <p:cNvSpPr>
            <a:spLocks noGrp="1"/>
          </p:cNvSpPr>
          <p:nvPr>
            <p:ph type="sldNum" sz="quarter" idx="12"/>
          </p:nvPr>
        </p:nvSpPr>
        <p:spPr/>
        <p:txBody>
          <a:bodyPr/>
          <a:lstStyle/>
          <a:p>
            <a:fld id="{F21F385E-1634-DB44-B85F-E63591247372}" type="slidenum">
              <a:rPr lang="cs-CZ" smtClean="0"/>
              <a:t>24</a:t>
            </a:fld>
            <a:endParaRPr lang="cs-CZ"/>
          </a:p>
        </p:txBody>
      </p:sp>
      <p:pic>
        <p:nvPicPr>
          <p:cNvPr id="6" name="Obrázek 5">
            <a:extLst>
              <a:ext uri="{FF2B5EF4-FFF2-40B4-BE49-F238E27FC236}">
                <a16:creationId xmlns:a16="http://schemas.microsoft.com/office/drawing/2014/main" id="{3BB146DD-9767-741A-D0CD-8A6356BBF30A}"/>
              </a:ext>
            </a:extLst>
          </p:cNvPr>
          <p:cNvPicPr>
            <a:picLocks noChangeAspect="1"/>
          </p:cNvPicPr>
          <p:nvPr/>
        </p:nvPicPr>
        <p:blipFill>
          <a:blip r:embed="rId2"/>
          <a:stretch>
            <a:fillRect/>
          </a:stretch>
        </p:blipFill>
        <p:spPr>
          <a:xfrm>
            <a:off x="2763672" y="0"/>
            <a:ext cx="4903587" cy="6858000"/>
          </a:xfrm>
          <a:prstGeom prst="rect">
            <a:avLst/>
          </a:prstGeom>
        </p:spPr>
      </p:pic>
      <p:pic>
        <p:nvPicPr>
          <p:cNvPr id="8" name="Obrázek 7">
            <a:extLst>
              <a:ext uri="{FF2B5EF4-FFF2-40B4-BE49-F238E27FC236}">
                <a16:creationId xmlns:a16="http://schemas.microsoft.com/office/drawing/2014/main" id="{C4998A71-6985-903B-08FD-A33F962DBF76}"/>
              </a:ext>
            </a:extLst>
          </p:cNvPr>
          <p:cNvPicPr>
            <a:picLocks noChangeAspect="1"/>
          </p:cNvPicPr>
          <p:nvPr/>
        </p:nvPicPr>
        <p:blipFill>
          <a:blip r:embed="rId3"/>
          <a:stretch>
            <a:fillRect/>
          </a:stretch>
        </p:blipFill>
        <p:spPr>
          <a:xfrm>
            <a:off x="7610374" y="0"/>
            <a:ext cx="4561114" cy="6858000"/>
          </a:xfrm>
          <a:prstGeom prst="rect">
            <a:avLst/>
          </a:prstGeom>
        </p:spPr>
      </p:pic>
      <p:sp>
        <p:nvSpPr>
          <p:cNvPr id="9" name="Oválný bublinový popisek 8">
            <a:extLst>
              <a:ext uri="{FF2B5EF4-FFF2-40B4-BE49-F238E27FC236}">
                <a16:creationId xmlns:a16="http://schemas.microsoft.com/office/drawing/2014/main" id="{0FEE7A3D-52B7-7FF6-D646-EAB02379C27F}"/>
              </a:ext>
            </a:extLst>
          </p:cNvPr>
          <p:cNvSpPr/>
          <p:nvPr/>
        </p:nvSpPr>
        <p:spPr>
          <a:xfrm>
            <a:off x="4800617" y="1939636"/>
            <a:ext cx="2623030" cy="10668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Vyplněno po přihlášení NIA ze ZR</a:t>
            </a:r>
          </a:p>
        </p:txBody>
      </p:sp>
      <p:sp>
        <p:nvSpPr>
          <p:cNvPr id="10" name="Oválný bublinový popisek 9">
            <a:extLst>
              <a:ext uri="{FF2B5EF4-FFF2-40B4-BE49-F238E27FC236}">
                <a16:creationId xmlns:a16="http://schemas.microsoft.com/office/drawing/2014/main" id="{7F5EE902-F1D4-6B88-7B5F-A1ED05707C4F}"/>
              </a:ext>
            </a:extLst>
          </p:cNvPr>
          <p:cNvSpPr/>
          <p:nvPr/>
        </p:nvSpPr>
        <p:spPr>
          <a:xfrm>
            <a:off x="4883727" y="3599095"/>
            <a:ext cx="2424545" cy="10668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Vyplněno na základě </a:t>
            </a:r>
            <a:r>
              <a:rPr lang="cs-CZ" dirty="0" err="1"/>
              <a:t>ReZa</a:t>
            </a:r>
            <a:endParaRPr lang="cs-CZ" dirty="0"/>
          </a:p>
        </p:txBody>
      </p:sp>
      <p:sp>
        <p:nvSpPr>
          <p:cNvPr id="11" name="Oválný bublinový popisek 10">
            <a:extLst>
              <a:ext uri="{FF2B5EF4-FFF2-40B4-BE49-F238E27FC236}">
                <a16:creationId xmlns:a16="http://schemas.microsoft.com/office/drawing/2014/main" id="{A16CE0AE-4EEC-591A-342E-0946208DDAC5}"/>
              </a:ext>
            </a:extLst>
          </p:cNvPr>
          <p:cNvSpPr/>
          <p:nvPr/>
        </p:nvSpPr>
        <p:spPr>
          <a:xfrm>
            <a:off x="4864888" y="5554408"/>
            <a:ext cx="2424545" cy="10668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Základní registry</a:t>
            </a:r>
          </a:p>
        </p:txBody>
      </p:sp>
      <p:sp>
        <p:nvSpPr>
          <p:cNvPr id="12" name="Oválný bublinový popisek 11">
            <a:extLst>
              <a:ext uri="{FF2B5EF4-FFF2-40B4-BE49-F238E27FC236}">
                <a16:creationId xmlns:a16="http://schemas.microsoft.com/office/drawing/2014/main" id="{BC0E6D09-B759-0E36-F251-59380B515DD7}"/>
              </a:ext>
            </a:extLst>
          </p:cNvPr>
          <p:cNvSpPr/>
          <p:nvPr/>
        </p:nvSpPr>
        <p:spPr>
          <a:xfrm>
            <a:off x="9530758" y="432000"/>
            <a:ext cx="2443384" cy="10668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Základní registry, datová schránka</a:t>
            </a:r>
          </a:p>
        </p:txBody>
      </p:sp>
      <p:sp>
        <p:nvSpPr>
          <p:cNvPr id="13" name="Obdélník 12">
            <a:extLst>
              <a:ext uri="{FF2B5EF4-FFF2-40B4-BE49-F238E27FC236}">
                <a16:creationId xmlns:a16="http://schemas.microsoft.com/office/drawing/2014/main" id="{E388AE01-E5B1-58D9-5AC1-CFAE48AF909E}"/>
              </a:ext>
            </a:extLst>
          </p:cNvPr>
          <p:cNvSpPr/>
          <p:nvPr/>
        </p:nvSpPr>
        <p:spPr>
          <a:xfrm>
            <a:off x="9460592" y="1930800"/>
            <a:ext cx="2582825" cy="42054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Jediný potřebný údaj!!!</a:t>
            </a:r>
          </a:p>
        </p:txBody>
      </p:sp>
      <p:sp>
        <p:nvSpPr>
          <p:cNvPr id="14" name="Oválný bublinový popisek 13">
            <a:extLst>
              <a:ext uri="{FF2B5EF4-FFF2-40B4-BE49-F238E27FC236}">
                <a16:creationId xmlns:a16="http://schemas.microsoft.com/office/drawing/2014/main" id="{F0351E7F-4BC7-5D2F-F144-F277BE3A3F82}"/>
              </a:ext>
            </a:extLst>
          </p:cNvPr>
          <p:cNvSpPr/>
          <p:nvPr/>
        </p:nvSpPr>
        <p:spPr>
          <a:xfrm>
            <a:off x="8786446" y="3226200"/>
            <a:ext cx="2424545" cy="1066800"/>
          </a:xfrm>
          <a:prstGeom prst="wedgeEllipse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Informační pole v rámci parametrů</a:t>
            </a:r>
          </a:p>
        </p:txBody>
      </p:sp>
      <p:sp>
        <p:nvSpPr>
          <p:cNvPr id="15" name="Oválný bublinový popisek 14">
            <a:extLst>
              <a:ext uri="{FF2B5EF4-FFF2-40B4-BE49-F238E27FC236}">
                <a16:creationId xmlns:a16="http://schemas.microsoft.com/office/drawing/2014/main" id="{26E7B083-926B-E568-E7B9-9DF462966505}"/>
              </a:ext>
            </a:extLst>
          </p:cNvPr>
          <p:cNvSpPr/>
          <p:nvPr/>
        </p:nvSpPr>
        <p:spPr>
          <a:xfrm>
            <a:off x="9730957" y="5060797"/>
            <a:ext cx="1921043" cy="6511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Autorizace</a:t>
            </a:r>
          </a:p>
        </p:txBody>
      </p:sp>
    </p:spTree>
    <p:extLst>
      <p:ext uri="{BB962C8B-B14F-4D97-AF65-F5344CB8AC3E}">
        <p14:creationId xmlns:p14="http://schemas.microsoft.com/office/powerpoint/2010/main" val="211551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AC3A9-0F7D-814B-B8CD-5208F7105CDC}"/>
              </a:ext>
            </a:extLst>
          </p:cNvPr>
          <p:cNvSpPr>
            <a:spLocks noGrp="1"/>
          </p:cNvSpPr>
          <p:nvPr>
            <p:ph type="title"/>
          </p:nvPr>
        </p:nvSpPr>
        <p:spPr/>
        <p:txBody>
          <a:bodyPr/>
          <a:lstStyle/>
          <a:p>
            <a:r>
              <a:rPr lang="cs-CZ" dirty="0"/>
              <a:t>Registr zastoupení</a:t>
            </a:r>
          </a:p>
        </p:txBody>
      </p:sp>
      <p:sp>
        <p:nvSpPr>
          <p:cNvPr id="3" name="Zástupný obsah 2">
            <a:extLst>
              <a:ext uri="{FF2B5EF4-FFF2-40B4-BE49-F238E27FC236}">
                <a16:creationId xmlns:a16="http://schemas.microsoft.com/office/drawing/2014/main" id="{BB92F9CA-864B-0F65-BAB5-C38FB1A8BBEF}"/>
              </a:ext>
            </a:extLst>
          </p:cNvPr>
          <p:cNvSpPr>
            <a:spLocks noGrp="1"/>
          </p:cNvSpPr>
          <p:nvPr>
            <p:ph idx="1"/>
          </p:nvPr>
        </p:nvSpPr>
        <p:spPr/>
        <p:txBody>
          <a:bodyPr/>
          <a:lstStyle/>
          <a:p>
            <a:r>
              <a:rPr lang="cs-CZ" dirty="0"/>
              <a:t>Registr zastoupení je další klíčová část digitalizace služeb. Pomůže nám především u právnických osob protože právnické osoby nemají ručičky a nožičky a tudíž k právnické osobě musíme přiřadit fyzickou osobu.</a:t>
            </a:r>
          </a:p>
          <a:p>
            <a:r>
              <a:rPr lang="cs-CZ" dirty="0"/>
              <a:t>V Registru zastoupení se jednoduchým dotazem dozvíme koho přihlášená osoba může zastupovat, uživatel si vybere zastupovaného a tím přijme pověření k zastupování.</a:t>
            </a:r>
          </a:p>
          <a:p>
            <a:r>
              <a:rPr lang="cs-CZ" dirty="0"/>
              <a:t>Na základě </a:t>
            </a:r>
            <a:r>
              <a:rPr lang="cs-CZ" dirty="0" err="1"/>
              <a:t>ReZa</a:t>
            </a:r>
            <a:r>
              <a:rPr lang="cs-CZ" dirty="0"/>
              <a:t> pak předvyplníme údaje o zastupujícím.</a:t>
            </a:r>
          </a:p>
        </p:txBody>
      </p:sp>
      <p:sp>
        <p:nvSpPr>
          <p:cNvPr id="4" name="Zástupný symbol pro zápatí 3">
            <a:extLst>
              <a:ext uri="{FF2B5EF4-FFF2-40B4-BE49-F238E27FC236}">
                <a16:creationId xmlns:a16="http://schemas.microsoft.com/office/drawing/2014/main" id="{9F71786D-1B44-BDDD-0046-7ACBAED62B09}"/>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47166E68-1302-857A-2524-D5C7BE6A929E}"/>
              </a:ext>
            </a:extLst>
          </p:cNvPr>
          <p:cNvSpPr>
            <a:spLocks noGrp="1"/>
          </p:cNvSpPr>
          <p:nvPr>
            <p:ph type="sldNum" sz="quarter" idx="12"/>
          </p:nvPr>
        </p:nvSpPr>
        <p:spPr/>
        <p:txBody>
          <a:bodyPr/>
          <a:lstStyle/>
          <a:p>
            <a:fld id="{F21F385E-1634-DB44-B85F-E63591247372}" type="slidenum">
              <a:rPr lang="cs-CZ" smtClean="0"/>
              <a:t>25</a:t>
            </a:fld>
            <a:endParaRPr lang="cs-CZ"/>
          </a:p>
        </p:txBody>
      </p:sp>
    </p:spTree>
    <p:extLst>
      <p:ext uri="{BB962C8B-B14F-4D97-AF65-F5344CB8AC3E}">
        <p14:creationId xmlns:p14="http://schemas.microsoft.com/office/powerpoint/2010/main" val="2771780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5709A2-A836-D13E-D7E8-FE0AAA5C0B06}"/>
              </a:ext>
            </a:extLst>
          </p:cNvPr>
          <p:cNvSpPr>
            <a:spLocks noGrp="1"/>
          </p:cNvSpPr>
          <p:nvPr>
            <p:ph type="title"/>
          </p:nvPr>
        </p:nvSpPr>
        <p:spPr/>
        <p:txBody>
          <a:bodyPr/>
          <a:lstStyle/>
          <a:p>
            <a:r>
              <a:rPr lang="cs-CZ" dirty="0"/>
              <a:t>Převod do PDF, Osvědčení, autorizace, odeslání</a:t>
            </a:r>
          </a:p>
        </p:txBody>
      </p:sp>
      <p:sp>
        <p:nvSpPr>
          <p:cNvPr id="3" name="Zástupný obsah 2">
            <a:extLst>
              <a:ext uri="{FF2B5EF4-FFF2-40B4-BE49-F238E27FC236}">
                <a16:creationId xmlns:a16="http://schemas.microsoft.com/office/drawing/2014/main" id="{4A3A09BD-5895-264C-2739-EBC07B3EA948}"/>
              </a:ext>
            </a:extLst>
          </p:cNvPr>
          <p:cNvSpPr>
            <a:spLocks noGrp="1"/>
          </p:cNvSpPr>
          <p:nvPr>
            <p:ph idx="1"/>
          </p:nvPr>
        </p:nvSpPr>
        <p:spPr/>
        <p:txBody>
          <a:bodyPr>
            <a:normAutofit lnSpcReduction="10000"/>
          </a:bodyPr>
          <a:lstStyle/>
          <a:p>
            <a:r>
              <a:rPr lang="cs-CZ" dirty="0"/>
              <a:t>Řadu funkcí za nás řeší samoobslužné portály a nemusíme je tedy řešit</a:t>
            </a:r>
          </a:p>
          <a:p>
            <a:r>
              <a:rPr lang="cs-CZ" dirty="0"/>
              <a:t>Přihlášení pomocí NIA zajistí portál stejně jako Registr zastoupení, osvědčení o digitálním úkonu, autorizaci a další potřebné funkcionality</a:t>
            </a:r>
          </a:p>
          <a:p>
            <a:r>
              <a:rPr lang="cs-CZ" dirty="0"/>
              <a:t>Klíčové je dobře navrhnout formulář. Informace o právnické osobě a zastupující fyzické osobě získáme z registru zastoupení takže se můžeme skutečně soustředit jen na klíčové informace. Z velkých a poměrně složitých papírových formulářů se často stávají formuláře s jednoduchým zadáním.</a:t>
            </a:r>
          </a:p>
          <a:p>
            <a:r>
              <a:rPr lang="cs-CZ" dirty="0"/>
              <a:t>Vždy je potřeba to navrhovat tak, aby to bylo co nejjednodušší. Pokud uživatel chce zadat jiné údaje nežli má vedené v základních registrech musí k tomu použít správnou agendu a správný formulář. Není možné tyto údaje upravovat pro každou agendu, službu nebo úkon</a:t>
            </a:r>
          </a:p>
          <a:p>
            <a:r>
              <a:rPr lang="cs-CZ" dirty="0"/>
              <a:t>Pokud uživatel má nějaká speciální přání je v určitých případech možné nabídnout místo na poznámku ale pak se to dá obtížně měnit.</a:t>
            </a:r>
          </a:p>
        </p:txBody>
      </p:sp>
      <p:sp>
        <p:nvSpPr>
          <p:cNvPr id="4" name="Zástupný symbol pro zápatí 3">
            <a:extLst>
              <a:ext uri="{FF2B5EF4-FFF2-40B4-BE49-F238E27FC236}">
                <a16:creationId xmlns:a16="http://schemas.microsoft.com/office/drawing/2014/main" id="{198B16EA-66CF-3556-83D1-29FA1C407F0A}"/>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B375E754-4373-4455-DE06-F2B092F76CCE}"/>
              </a:ext>
            </a:extLst>
          </p:cNvPr>
          <p:cNvSpPr>
            <a:spLocks noGrp="1"/>
          </p:cNvSpPr>
          <p:nvPr>
            <p:ph type="sldNum" sz="quarter" idx="12"/>
          </p:nvPr>
        </p:nvSpPr>
        <p:spPr/>
        <p:txBody>
          <a:bodyPr/>
          <a:lstStyle/>
          <a:p>
            <a:fld id="{F21F385E-1634-DB44-B85F-E63591247372}" type="slidenum">
              <a:rPr lang="cs-CZ" smtClean="0"/>
              <a:t>26</a:t>
            </a:fld>
            <a:endParaRPr lang="cs-CZ"/>
          </a:p>
        </p:txBody>
      </p:sp>
    </p:spTree>
    <p:extLst>
      <p:ext uri="{BB962C8B-B14F-4D97-AF65-F5344CB8AC3E}">
        <p14:creationId xmlns:p14="http://schemas.microsoft.com/office/powerpoint/2010/main" val="2672296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36978-C31F-B225-0C67-241EB111BA5D}"/>
              </a:ext>
            </a:extLst>
          </p:cNvPr>
          <p:cNvSpPr>
            <a:spLocks noGrp="1"/>
          </p:cNvSpPr>
          <p:nvPr>
            <p:ph type="title"/>
          </p:nvPr>
        </p:nvSpPr>
        <p:spPr/>
        <p:txBody>
          <a:bodyPr/>
          <a:lstStyle/>
          <a:p>
            <a:r>
              <a:rPr lang="cs-CZ" dirty="0"/>
              <a:t>Čeho je potřeba se vyvarovat?</a:t>
            </a:r>
          </a:p>
        </p:txBody>
      </p:sp>
      <p:sp>
        <p:nvSpPr>
          <p:cNvPr id="3" name="Zástupný obsah 2">
            <a:extLst>
              <a:ext uri="{FF2B5EF4-FFF2-40B4-BE49-F238E27FC236}">
                <a16:creationId xmlns:a16="http://schemas.microsoft.com/office/drawing/2014/main" id="{5AF384E6-CFC1-563A-F4EE-DCB3EF18B560}"/>
              </a:ext>
            </a:extLst>
          </p:cNvPr>
          <p:cNvSpPr>
            <a:spLocks noGrp="1"/>
          </p:cNvSpPr>
          <p:nvPr>
            <p:ph idx="1"/>
          </p:nvPr>
        </p:nvSpPr>
        <p:spPr/>
        <p:txBody>
          <a:bodyPr/>
          <a:lstStyle/>
          <a:p>
            <a:r>
              <a:rPr lang="cs-CZ" dirty="0"/>
              <a:t>V rámci formulářů jsou požadavky na vyplnění kontaktních údajů, přechodná bydliště, telefonní čísla pro SMS a nebo maily.</a:t>
            </a:r>
          </a:p>
          <a:p>
            <a:r>
              <a:rPr lang="cs-CZ" dirty="0"/>
              <a:t>Všechny tyto informace se vyplňují v rámci Portálu občana jednotně a </a:t>
            </a:r>
            <a:r>
              <a:rPr lang="cs-CZ" b="1" dirty="0"/>
              <a:t>není dobře držet odlišné údaje v různých systémech</a:t>
            </a:r>
            <a:r>
              <a:rPr lang="cs-CZ" dirty="0"/>
              <a:t> z důvodů aktualizace.</a:t>
            </a:r>
          </a:p>
          <a:p>
            <a:r>
              <a:rPr lang="cs-CZ" dirty="0"/>
              <a:t>Zatímco u fyzické osoby nesmí být nuceny používat digitální služby u právnických osob ta výjimka neplatí a naopak zde je povinnost využívat ke komunikaci systém datových schránek. To je rovněž údaj dostupný v rámci Základních registrů.</a:t>
            </a:r>
          </a:p>
          <a:p>
            <a:endParaRPr lang="cs-CZ" dirty="0"/>
          </a:p>
        </p:txBody>
      </p:sp>
      <p:sp>
        <p:nvSpPr>
          <p:cNvPr id="4" name="Zástupný symbol pro zápatí 3">
            <a:extLst>
              <a:ext uri="{FF2B5EF4-FFF2-40B4-BE49-F238E27FC236}">
                <a16:creationId xmlns:a16="http://schemas.microsoft.com/office/drawing/2014/main" id="{A0648341-731C-7A1E-2A0E-004AE8854E52}"/>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DBC9076E-D34C-DE45-E749-DC0CE9CD7D84}"/>
              </a:ext>
            </a:extLst>
          </p:cNvPr>
          <p:cNvSpPr>
            <a:spLocks noGrp="1"/>
          </p:cNvSpPr>
          <p:nvPr>
            <p:ph type="sldNum" sz="quarter" idx="12"/>
          </p:nvPr>
        </p:nvSpPr>
        <p:spPr/>
        <p:txBody>
          <a:bodyPr/>
          <a:lstStyle/>
          <a:p>
            <a:fld id="{F21F385E-1634-DB44-B85F-E63591247372}" type="slidenum">
              <a:rPr lang="cs-CZ" smtClean="0"/>
              <a:t>27</a:t>
            </a:fld>
            <a:endParaRPr lang="cs-CZ"/>
          </a:p>
        </p:txBody>
      </p:sp>
    </p:spTree>
    <p:extLst>
      <p:ext uri="{BB962C8B-B14F-4D97-AF65-F5344CB8AC3E}">
        <p14:creationId xmlns:p14="http://schemas.microsoft.com/office/powerpoint/2010/main" val="208661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AF44AE-2789-9422-E275-7DC9D99C2685}"/>
              </a:ext>
            </a:extLst>
          </p:cNvPr>
          <p:cNvSpPr>
            <a:spLocks noGrp="1"/>
          </p:cNvSpPr>
          <p:nvPr>
            <p:ph type="title"/>
          </p:nvPr>
        </p:nvSpPr>
        <p:spPr/>
        <p:txBody>
          <a:bodyPr/>
          <a:lstStyle/>
          <a:p>
            <a:r>
              <a:rPr lang="cs-CZ" dirty="0"/>
              <a:t>Postup digitalizace služeb</a:t>
            </a:r>
          </a:p>
        </p:txBody>
      </p:sp>
    </p:spTree>
    <p:extLst>
      <p:ext uri="{BB962C8B-B14F-4D97-AF65-F5344CB8AC3E}">
        <p14:creationId xmlns:p14="http://schemas.microsoft.com/office/powerpoint/2010/main" val="216875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7294D-761A-E325-4A3D-1CBA096F9947}"/>
            </a:ext>
          </a:extLst>
        </p:cNvPr>
        <p:cNvGrpSpPr/>
        <p:nvPr/>
      </p:nvGrpSpPr>
      <p:grpSpPr>
        <a:xfrm>
          <a:off x="0" y="0"/>
          <a:ext cx="0" cy="0"/>
          <a:chOff x="0" y="0"/>
          <a:chExt cx="0" cy="0"/>
        </a:xfrm>
      </p:grpSpPr>
      <p:sp>
        <p:nvSpPr>
          <p:cNvPr id="11" name="Nadpis 10">
            <a:extLst>
              <a:ext uri="{FF2B5EF4-FFF2-40B4-BE49-F238E27FC236}">
                <a16:creationId xmlns:a16="http://schemas.microsoft.com/office/drawing/2014/main" id="{BD5ECAFB-0C9D-567E-7630-4CCAFF83C28C}"/>
              </a:ext>
            </a:extLst>
          </p:cNvPr>
          <p:cNvSpPr>
            <a:spLocks noGrp="1"/>
          </p:cNvSpPr>
          <p:nvPr>
            <p:ph type="title"/>
          </p:nvPr>
        </p:nvSpPr>
        <p:spPr/>
        <p:txBody>
          <a:bodyPr/>
          <a:lstStyle/>
          <a:p>
            <a:r>
              <a:rPr lang="cs-CZ" dirty="0"/>
              <a:t>ZoPDS proces – formulářový nástroj</a:t>
            </a:r>
          </a:p>
        </p:txBody>
      </p:sp>
      <p:sp>
        <p:nvSpPr>
          <p:cNvPr id="2" name="Zástupný symbol pro zápatí 1">
            <a:extLst>
              <a:ext uri="{FF2B5EF4-FFF2-40B4-BE49-F238E27FC236}">
                <a16:creationId xmlns:a16="http://schemas.microsoft.com/office/drawing/2014/main" id="{980A8F91-89CF-0B23-FE11-54D9285DC680}"/>
              </a:ext>
            </a:extLst>
          </p:cNvPr>
          <p:cNvSpPr>
            <a:spLocks noGrp="1"/>
          </p:cNvSpPr>
          <p:nvPr>
            <p:ph type="ftr" sz="quarter" idx="4294967295"/>
          </p:nvPr>
        </p:nvSpPr>
        <p:spPr>
          <a:xfrm>
            <a:off x="3218213" y="6146471"/>
            <a:ext cx="5381625" cy="365125"/>
          </a:xfrm>
        </p:spPr>
        <p:txBody>
          <a:bodyPr/>
          <a:lstStyle/>
          <a:p>
            <a:pPr algn="ctr"/>
            <a:r>
              <a:rPr lang="cs-CZ">
                <a:solidFill>
                  <a:schemeClr val="accent3"/>
                </a:solidFill>
              </a:rPr>
              <a:t>DIA.</a:t>
            </a:r>
            <a:r>
              <a:rPr lang="cs-CZ"/>
              <a:t>GOV.CZ</a:t>
            </a:r>
          </a:p>
        </p:txBody>
      </p:sp>
      <p:sp>
        <p:nvSpPr>
          <p:cNvPr id="3" name="Zástupný symbol pro číslo snímku 2">
            <a:extLst>
              <a:ext uri="{FF2B5EF4-FFF2-40B4-BE49-F238E27FC236}">
                <a16:creationId xmlns:a16="http://schemas.microsoft.com/office/drawing/2014/main" id="{686BA803-EB27-5699-66AF-63FCD3A4621A}"/>
              </a:ext>
            </a:extLst>
          </p:cNvPr>
          <p:cNvSpPr>
            <a:spLocks noGrp="1"/>
          </p:cNvSpPr>
          <p:nvPr>
            <p:ph type="sldNum" sz="quarter" idx="4294967295"/>
          </p:nvPr>
        </p:nvSpPr>
        <p:spPr>
          <a:xfrm>
            <a:off x="10042521" y="5514479"/>
            <a:ext cx="1920875" cy="365125"/>
          </a:xfrm>
        </p:spPr>
        <p:txBody>
          <a:bodyPr/>
          <a:lstStyle/>
          <a:p>
            <a:fld id="{F21F385E-1634-DB44-B85F-E63591247372}" type="slidenum">
              <a:rPr lang="cs-CZ" smtClean="0"/>
              <a:t>29</a:t>
            </a:fld>
            <a:endParaRPr lang="cs-CZ"/>
          </a:p>
        </p:txBody>
      </p:sp>
      <p:sp>
        <p:nvSpPr>
          <p:cNvPr id="4" name="Obdélník 3">
            <a:extLst>
              <a:ext uri="{FF2B5EF4-FFF2-40B4-BE49-F238E27FC236}">
                <a16:creationId xmlns:a16="http://schemas.microsoft.com/office/drawing/2014/main" id="{C2F3F2D6-3DCD-8D08-59CE-62C4A8359E16}"/>
              </a:ext>
            </a:extLst>
          </p:cNvPr>
          <p:cNvSpPr/>
          <p:nvPr/>
        </p:nvSpPr>
        <p:spPr>
          <a:xfrm>
            <a:off x="373562"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NIA</a:t>
            </a:r>
          </a:p>
        </p:txBody>
      </p:sp>
      <p:sp>
        <p:nvSpPr>
          <p:cNvPr id="5" name="Obdélník 4">
            <a:extLst>
              <a:ext uri="{FF2B5EF4-FFF2-40B4-BE49-F238E27FC236}">
                <a16:creationId xmlns:a16="http://schemas.microsoft.com/office/drawing/2014/main" id="{8A61DBB3-3DA4-0180-AFA1-9E21A1EFFC03}"/>
              </a:ext>
            </a:extLst>
          </p:cNvPr>
          <p:cNvSpPr/>
          <p:nvPr/>
        </p:nvSpPr>
        <p:spPr>
          <a:xfrm>
            <a:off x="1551874"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REZA</a:t>
            </a:r>
          </a:p>
        </p:txBody>
      </p:sp>
      <p:sp>
        <p:nvSpPr>
          <p:cNvPr id="6" name="Obdélník 5">
            <a:extLst>
              <a:ext uri="{FF2B5EF4-FFF2-40B4-BE49-F238E27FC236}">
                <a16:creationId xmlns:a16="http://schemas.microsoft.com/office/drawing/2014/main" id="{C6C70720-1063-14D5-402F-87F88AA4E796}"/>
              </a:ext>
            </a:extLst>
          </p:cNvPr>
          <p:cNvSpPr/>
          <p:nvPr/>
        </p:nvSpPr>
        <p:spPr>
          <a:xfrm>
            <a:off x="8996444"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AUTORIZACE</a:t>
            </a:r>
          </a:p>
        </p:txBody>
      </p:sp>
      <p:sp>
        <p:nvSpPr>
          <p:cNvPr id="7" name="Obdélník 6">
            <a:extLst>
              <a:ext uri="{FF2B5EF4-FFF2-40B4-BE49-F238E27FC236}">
                <a16:creationId xmlns:a16="http://schemas.microsoft.com/office/drawing/2014/main" id="{918B583F-C9B0-D45B-01F9-45DD26F5652F}"/>
              </a:ext>
            </a:extLst>
          </p:cNvPr>
          <p:cNvSpPr/>
          <p:nvPr/>
        </p:nvSpPr>
        <p:spPr>
          <a:xfrm>
            <a:off x="10069029"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Odeslání</a:t>
            </a:r>
          </a:p>
        </p:txBody>
      </p:sp>
      <p:sp>
        <p:nvSpPr>
          <p:cNvPr id="8" name="Obdélník 7">
            <a:extLst>
              <a:ext uri="{FF2B5EF4-FFF2-40B4-BE49-F238E27FC236}">
                <a16:creationId xmlns:a16="http://schemas.microsoft.com/office/drawing/2014/main" id="{08FA2E78-B419-CBFE-499D-00EDC56D44CF}"/>
              </a:ext>
            </a:extLst>
          </p:cNvPr>
          <p:cNvSpPr/>
          <p:nvPr/>
        </p:nvSpPr>
        <p:spPr>
          <a:xfrm>
            <a:off x="11138206" y="1304653"/>
            <a:ext cx="825190" cy="1314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Osvědčení</a:t>
            </a:r>
          </a:p>
        </p:txBody>
      </p:sp>
      <p:sp>
        <p:nvSpPr>
          <p:cNvPr id="9" name="Obdélník 8">
            <a:extLst>
              <a:ext uri="{FF2B5EF4-FFF2-40B4-BE49-F238E27FC236}">
                <a16:creationId xmlns:a16="http://schemas.microsoft.com/office/drawing/2014/main" id="{475B742E-056B-0157-FDE2-0CEAB09656BE}"/>
              </a:ext>
            </a:extLst>
          </p:cNvPr>
          <p:cNvSpPr/>
          <p:nvPr/>
        </p:nvSpPr>
        <p:spPr>
          <a:xfrm>
            <a:off x="2730186" y="1308611"/>
            <a:ext cx="4958947" cy="131026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Formulářový nástroj (FN)</a:t>
            </a:r>
          </a:p>
        </p:txBody>
      </p:sp>
      <p:sp>
        <p:nvSpPr>
          <p:cNvPr id="10" name="TextovéPole 9">
            <a:extLst>
              <a:ext uri="{FF2B5EF4-FFF2-40B4-BE49-F238E27FC236}">
                <a16:creationId xmlns:a16="http://schemas.microsoft.com/office/drawing/2014/main" id="{CB93AF13-A59C-E87A-9B91-343CE4DB07CF}"/>
              </a:ext>
            </a:extLst>
          </p:cNvPr>
          <p:cNvSpPr txBox="1"/>
          <p:nvPr/>
        </p:nvSpPr>
        <p:spPr>
          <a:xfrm>
            <a:off x="2553625" y="2794013"/>
            <a:ext cx="5261887" cy="1477328"/>
          </a:xfrm>
          <a:prstGeom prst="rect">
            <a:avLst/>
          </a:prstGeom>
        </p:spPr>
        <p:txBody>
          <a:bodyPr vert="horz" wrap="square" lIns="0" tIns="0" rIns="0" bIns="0" rtlCol="0" anchor="t" anchorCtr="0">
            <a:spAutoFit/>
          </a:bodyPr>
          <a:lstStyle/>
          <a:p>
            <a:pPr marL="285750" indent="-285750" algn="l">
              <a:buFont typeface="Arial" panose="020B0604020202020204" pitchFamily="34" charset="0"/>
              <a:buChar char="•"/>
            </a:pPr>
            <a:r>
              <a:rPr lang="cs-CZ" sz="1600" dirty="0">
                <a:solidFill>
                  <a:srgbClr val="2E2D2C"/>
                </a:solidFill>
              </a:rPr>
              <a:t>Formulářový nástroj (FN) je spuštěn po přihlášení NIA dle REZA. Alternativně lze volat </a:t>
            </a:r>
            <a:r>
              <a:rPr lang="cs-CZ" sz="1600" dirty="0" err="1">
                <a:solidFill>
                  <a:srgbClr val="2E2D2C"/>
                </a:solidFill>
              </a:rPr>
              <a:t>ReZa</a:t>
            </a:r>
            <a:r>
              <a:rPr lang="cs-CZ" sz="1600" dirty="0">
                <a:solidFill>
                  <a:srgbClr val="2E2D2C"/>
                </a:solidFill>
              </a:rPr>
              <a:t> přímo z formuláře.</a:t>
            </a:r>
          </a:p>
          <a:p>
            <a:pPr marL="285750" indent="-285750">
              <a:buFont typeface="Arial" panose="020B0604020202020204" pitchFamily="34" charset="0"/>
              <a:buChar char="•"/>
            </a:pPr>
            <a:r>
              <a:rPr lang="cs-CZ" sz="1600" dirty="0">
                <a:solidFill>
                  <a:srgbClr val="2E2D2C"/>
                </a:solidFill>
              </a:rPr>
              <a:t>FE podle definovaného předpisu zobrazí UX pro vyplnění údajů, provede předvyplnění, ověření údajů, umožní vložit přílohy</a:t>
            </a:r>
          </a:p>
        </p:txBody>
      </p:sp>
      <p:cxnSp>
        <p:nvCxnSpPr>
          <p:cNvPr id="12" name="Přímá spojovací šipka 11">
            <a:extLst>
              <a:ext uri="{FF2B5EF4-FFF2-40B4-BE49-F238E27FC236}">
                <a16:creationId xmlns:a16="http://schemas.microsoft.com/office/drawing/2014/main" id="{735AE8EC-AA67-858C-95FD-E5E84F9224A1}"/>
              </a:ext>
            </a:extLst>
          </p:cNvPr>
          <p:cNvCxnSpPr>
            <a:cxnSpLocks/>
            <a:stCxn id="6" idx="3"/>
            <a:endCxn id="7" idx="1"/>
          </p:cNvCxnSpPr>
          <p:nvPr/>
        </p:nvCxnSpPr>
        <p:spPr>
          <a:xfrm>
            <a:off x="9821634" y="1963745"/>
            <a:ext cx="2473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ovéPole 12">
            <a:extLst>
              <a:ext uri="{FF2B5EF4-FFF2-40B4-BE49-F238E27FC236}">
                <a16:creationId xmlns:a16="http://schemas.microsoft.com/office/drawing/2014/main" id="{712AA893-A297-D491-604A-891A84166378}"/>
              </a:ext>
            </a:extLst>
          </p:cNvPr>
          <p:cNvSpPr txBox="1"/>
          <p:nvPr/>
        </p:nvSpPr>
        <p:spPr>
          <a:xfrm>
            <a:off x="1066796" y="4417199"/>
            <a:ext cx="0" cy="0"/>
          </a:xfrm>
          <a:prstGeom prst="rect">
            <a:avLst/>
          </a:prstGeom>
        </p:spPr>
        <p:txBody>
          <a:bodyPr vert="horz" wrap="none" lIns="0" tIns="0" rIns="0" bIns="0" rtlCol="0" anchor="t" anchorCtr="0">
            <a:normAutofit fontScale="25000" lnSpcReduction="20000"/>
          </a:bodyPr>
          <a:lstStyle/>
          <a:p>
            <a:pPr algn="l"/>
            <a:endParaRPr lang="cs-CZ" sz="1800">
              <a:solidFill>
                <a:srgbClr val="2E2D2C"/>
              </a:solidFill>
            </a:endParaRPr>
          </a:p>
        </p:txBody>
      </p:sp>
      <p:cxnSp>
        <p:nvCxnSpPr>
          <p:cNvPr id="14" name="Přímá spojovací šipka 13">
            <a:extLst>
              <a:ext uri="{FF2B5EF4-FFF2-40B4-BE49-F238E27FC236}">
                <a16:creationId xmlns:a16="http://schemas.microsoft.com/office/drawing/2014/main" id="{B519381A-8521-8BFA-3CE9-00B8E7139D61}"/>
              </a:ext>
            </a:extLst>
          </p:cNvPr>
          <p:cNvCxnSpPr>
            <a:cxnSpLocks/>
          </p:cNvCxnSpPr>
          <p:nvPr/>
        </p:nvCxnSpPr>
        <p:spPr>
          <a:xfrm>
            <a:off x="2377064" y="2040131"/>
            <a:ext cx="3531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Přímá spojovací šipka 14">
            <a:extLst>
              <a:ext uri="{FF2B5EF4-FFF2-40B4-BE49-F238E27FC236}">
                <a16:creationId xmlns:a16="http://schemas.microsoft.com/office/drawing/2014/main" id="{9A025859-72EC-AC96-5CCA-140605AF57C8}"/>
              </a:ext>
            </a:extLst>
          </p:cNvPr>
          <p:cNvCxnSpPr>
            <a:cxnSpLocks/>
            <a:stCxn id="9" idx="3"/>
            <a:endCxn id="18" idx="1"/>
          </p:cNvCxnSpPr>
          <p:nvPr/>
        </p:nvCxnSpPr>
        <p:spPr>
          <a:xfrm>
            <a:off x="7689133" y="1963745"/>
            <a:ext cx="2285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Přímá spojovací šipka 15">
            <a:extLst>
              <a:ext uri="{FF2B5EF4-FFF2-40B4-BE49-F238E27FC236}">
                <a16:creationId xmlns:a16="http://schemas.microsoft.com/office/drawing/2014/main" id="{50CCDC21-7CE0-F4D7-7079-5C03EE78C0C6}"/>
              </a:ext>
            </a:extLst>
          </p:cNvPr>
          <p:cNvCxnSpPr>
            <a:cxnSpLocks/>
            <a:stCxn id="7" idx="3"/>
            <a:endCxn id="8" idx="1"/>
          </p:cNvCxnSpPr>
          <p:nvPr/>
        </p:nvCxnSpPr>
        <p:spPr>
          <a:xfrm flipV="1">
            <a:off x="10894219" y="1961766"/>
            <a:ext cx="243987" cy="1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Přímá spojovací šipka 16">
            <a:extLst>
              <a:ext uri="{FF2B5EF4-FFF2-40B4-BE49-F238E27FC236}">
                <a16:creationId xmlns:a16="http://schemas.microsoft.com/office/drawing/2014/main" id="{E5948C5F-7B2A-275C-3BA6-DCB2C31EDF8C}"/>
              </a:ext>
            </a:extLst>
          </p:cNvPr>
          <p:cNvCxnSpPr>
            <a:cxnSpLocks/>
            <a:stCxn id="4" idx="3"/>
            <a:endCxn id="5" idx="1"/>
          </p:cNvCxnSpPr>
          <p:nvPr/>
        </p:nvCxnSpPr>
        <p:spPr>
          <a:xfrm>
            <a:off x="1198752" y="1963745"/>
            <a:ext cx="3531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ovéPole 20">
            <a:extLst>
              <a:ext uri="{FF2B5EF4-FFF2-40B4-BE49-F238E27FC236}">
                <a16:creationId xmlns:a16="http://schemas.microsoft.com/office/drawing/2014/main" id="{5E6FD13F-D9DA-4F95-8E98-93020E9D22E3}"/>
              </a:ext>
            </a:extLst>
          </p:cNvPr>
          <p:cNvSpPr txBox="1"/>
          <p:nvPr/>
        </p:nvSpPr>
        <p:spPr>
          <a:xfrm>
            <a:off x="117083" y="2794013"/>
            <a:ext cx="2516459" cy="2215991"/>
          </a:xfrm>
          <a:prstGeom prst="rect">
            <a:avLst/>
          </a:prstGeom>
        </p:spPr>
        <p:txBody>
          <a:bodyPr vert="horz" wrap="square" lIns="0" tIns="0" rIns="0" bIns="0" rtlCol="0" anchor="t" anchorCtr="0">
            <a:spAutoFit/>
          </a:bodyPr>
          <a:lstStyle/>
          <a:p>
            <a:pPr marL="285750" indent="-285750" algn="l">
              <a:buFont typeface="Arial" panose="020B0604020202020204" pitchFamily="34" charset="0"/>
              <a:buChar char="•"/>
            </a:pPr>
            <a:r>
              <a:rPr lang="cs-CZ" sz="1600">
                <a:solidFill>
                  <a:srgbClr val="2E2D2C"/>
                </a:solidFill>
              </a:rPr>
              <a:t>Uživatel se identifikuje pomocí NIA a v případě zastoupení pomocí </a:t>
            </a:r>
            <a:r>
              <a:rPr lang="cs-CZ" sz="1600" err="1">
                <a:solidFill>
                  <a:srgbClr val="2E2D2C"/>
                </a:solidFill>
              </a:rPr>
              <a:t>ReZa</a:t>
            </a:r>
            <a:r>
              <a:rPr lang="cs-CZ" sz="1600">
                <a:solidFill>
                  <a:srgbClr val="2E2D2C"/>
                </a:solidFill>
              </a:rPr>
              <a:t>. Předá formuláři údaje o přihlášeném.</a:t>
            </a:r>
          </a:p>
          <a:p>
            <a:pPr marL="285750" indent="-285750" algn="l">
              <a:buFont typeface="Arial" panose="020B0604020202020204" pitchFamily="34" charset="0"/>
              <a:buChar char="•"/>
            </a:pPr>
            <a:r>
              <a:rPr lang="cs-CZ" sz="1600">
                <a:solidFill>
                  <a:srgbClr val="2E2D2C"/>
                </a:solidFill>
              </a:rPr>
              <a:t>Pokud portál nemá implementovaný RABC systém lze </a:t>
            </a:r>
            <a:r>
              <a:rPr lang="cs-CZ" sz="1600" err="1">
                <a:solidFill>
                  <a:srgbClr val="2E2D2C"/>
                </a:solidFill>
              </a:rPr>
              <a:t>ReZA</a:t>
            </a:r>
            <a:r>
              <a:rPr lang="cs-CZ" sz="1600">
                <a:solidFill>
                  <a:srgbClr val="2E2D2C"/>
                </a:solidFill>
              </a:rPr>
              <a:t> volat přímo z formuláře</a:t>
            </a:r>
          </a:p>
        </p:txBody>
      </p:sp>
      <p:sp>
        <p:nvSpPr>
          <p:cNvPr id="22" name="TextovéPole 21">
            <a:extLst>
              <a:ext uri="{FF2B5EF4-FFF2-40B4-BE49-F238E27FC236}">
                <a16:creationId xmlns:a16="http://schemas.microsoft.com/office/drawing/2014/main" id="{059DBED5-09F7-6CEC-D242-780A7D2244F5}"/>
              </a:ext>
            </a:extLst>
          </p:cNvPr>
          <p:cNvSpPr txBox="1"/>
          <p:nvPr/>
        </p:nvSpPr>
        <p:spPr>
          <a:xfrm>
            <a:off x="7815512" y="2794012"/>
            <a:ext cx="4147884" cy="1477328"/>
          </a:xfrm>
          <a:prstGeom prst="rect">
            <a:avLst/>
          </a:prstGeom>
          <a:ln>
            <a:solidFill>
              <a:schemeClr val="accent1"/>
            </a:solidFill>
          </a:ln>
        </p:spPr>
        <p:txBody>
          <a:bodyPr vert="horz" wrap="square" lIns="0" tIns="0" rIns="0" bIns="0" rtlCol="0" anchor="t" anchorCtr="0">
            <a:spAutoFit/>
          </a:bodyPr>
          <a:lstStyle/>
          <a:p>
            <a:pPr marL="285750" indent="-285750" algn="l">
              <a:buFont typeface="Arial" panose="020B0604020202020204" pitchFamily="34" charset="0"/>
              <a:buChar char="•"/>
            </a:pPr>
            <a:r>
              <a:rPr lang="cs-CZ" sz="1600">
                <a:solidFill>
                  <a:srgbClr val="2E2D2C"/>
                </a:solidFill>
              </a:rPr>
              <a:t>Formulář je převeden do lidsky i počítačově čitelného formátu (PDF/XML), je provedena autorizace, zpracování/odeslání a vystavení osvědčení o provedení úkonu.</a:t>
            </a:r>
          </a:p>
          <a:p>
            <a:pPr marL="285750" indent="-285750" algn="l">
              <a:buFont typeface="Arial" panose="020B0604020202020204" pitchFamily="34" charset="0"/>
              <a:buChar char="•"/>
            </a:pPr>
            <a:endParaRPr lang="cs-CZ" sz="1600">
              <a:solidFill>
                <a:srgbClr val="2E2D2C"/>
              </a:solidFill>
            </a:endParaRPr>
          </a:p>
        </p:txBody>
      </p:sp>
      <p:cxnSp>
        <p:nvCxnSpPr>
          <p:cNvPr id="24" name="Přímá spojovací šipka 23">
            <a:extLst>
              <a:ext uri="{FF2B5EF4-FFF2-40B4-BE49-F238E27FC236}">
                <a16:creationId xmlns:a16="http://schemas.microsoft.com/office/drawing/2014/main" id="{19417168-CE9C-B064-F91A-65D7D13BD200}"/>
              </a:ext>
            </a:extLst>
          </p:cNvPr>
          <p:cNvCxnSpPr>
            <a:cxnSpLocks/>
          </p:cNvCxnSpPr>
          <p:nvPr/>
        </p:nvCxnSpPr>
        <p:spPr>
          <a:xfrm>
            <a:off x="453185" y="5029200"/>
            <a:ext cx="2100440" cy="0"/>
          </a:xfrm>
          <a:prstGeom prst="straightConnector1">
            <a:avLst/>
          </a:prstGeom>
          <a:ln w="4762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Přímá spojovací šipka 25">
            <a:extLst>
              <a:ext uri="{FF2B5EF4-FFF2-40B4-BE49-F238E27FC236}">
                <a16:creationId xmlns:a16="http://schemas.microsoft.com/office/drawing/2014/main" id="{CE4C0E59-B27B-B834-E2C2-FBFD150ED8D9}"/>
              </a:ext>
            </a:extLst>
          </p:cNvPr>
          <p:cNvCxnSpPr>
            <a:cxnSpLocks/>
          </p:cNvCxnSpPr>
          <p:nvPr/>
        </p:nvCxnSpPr>
        <p:spPr>
          <a:xfrm>
            <a:off x="2795332" y="5021179"/>
            <a:ext cx="4893801" cy="8021"/>
          </a:xfrm>
          <a:prstGeom prst="straightConnector1">
            <a:avLst/>
          </a:prstGeom>
          <a:ln w="4762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Přímá spojovací šipka 27">
            <a:extLst>
              <a:ext uri="{FF2B5EF4-FFF2-40B4-BE49-F238E27FC236}">
                <a16:creationId xmlns:a16="http://schemas.microsoft.com/office/drawing/2014/main" id="{71298A35-B123-54C0-E826-4DD724F21E69}"/>
              </a:ext>
            </a:extLst>
          </p:cNvPr>
          <p:cNvCxnSpPr>
            <a:cxnSpLocks/>
          </p:cNvCxnSpPr>
          <p:nvPr/>
        </p:nvCxnSpPr>
        <p:spPr>
          <a:xfrm>
            <a:off x="8008801" y="5021179"/>
            <a:ext cx="3806210" cy="8021"/>
          </a:xfrm>
          <a:prstGeom prst="straightConnector1">
            <a:avLst/>
          </a:prstGeom>
          <a:ln w="47625">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TextovéPole 29">
            <a:extLst>
              <a:ext uri="{FF2B5EF4-FFF2-40B4-BE49-F238E27FC236}">
                <a16:creationId xmlns:a16="http://schemas.microsoft.com/office/drawing/2014/main" id="{B658F586-F14F-6A80-5A45-2DF0FFC8683A}"/>
              </a:ext>
            </a:extLst>
          </p:cNvPr>
          <p:cNvSpPr txBox="1"/>
          <p:nvPr/>
        </p:nvSpPr>
        <p:spPr>
          <a:xfrm>
            <a:off x="477835" y="5145491"/>
            <a:ext cx="2100440" cy="430887"/>
          </a:xfrm>
          <a:prstGeom prst="rect">
            <a:avLst/>
          </a:prstGeom>
        </p:spPr>
        <p:txBody>
          <a:bodyPr vert="horz" wrap="square" lIns="0" tIns="0" rIns="0" bIns="0" rtlCol="0" anchor="t" anchorCtr="0">
            <a:spAutoFit/>
          </a:bodyPr>
          <a:lstStyle/>
          <a:p>
            <a:pPr algn="l"/>
            <a:r>
              <a:rPr lang="cs-CZ" sz="1400">
                <a:solidFill>
                  <a:schemeClr val="accent1"/>
                </a:solidFill>
              </a:rPr>
              <a:t>Pro všechny formuláře na transakčních portálech</a:t>
            </a:r>
          </a:p>
        </p:txBody>
      </p:sp>
      <p:sp>
        <p:nvSpPr>
          <p:cNvPr id="31" name="TextovéPole 30">
            <a:extLst>
              <a:ext uri="{FF2B5EF4-FFF2-40B4-BE49-F238E27FC236}">
                <a16:creationId xmlns:a16="http://schemas.microsoft.com/office/drawing/2014/main" id="{64EB53F5-32DF-5040-C1EC-D6906A0357FA}"/>
              </a:ext>
            </a:extLst>
          </p:cNvPr>
          <p:cNvSpPr txBox="1"/>
          <p:nvPr/>
        </p:nvSpPr>
        <p:spPr>
          <a:xfrm>
            <a:off x="8136893" y="5145491"/>
            <a:ext cx="2986814" cy="430887"/>
          </a:xfrm>
          <a:prstGeom prst="rect">
            <a:avLst/>
          </a:prstGeom>
        </p:spPr>
        <p:txBody>
          <a:bodyPr vert="horz" wrap="square" lIns="0" tIns="0" rIns="0" bIns="0" rtlCol="0" anchor="t" anchorCtr="0">
            <a:spAutoFit/>
          </a:bodyPr>
          <a:lstStyle/>
          <a:p>
            <a:pPr algn="l"/>
            <a:r>
              <a:rPr lang="cs-CZ" sz="1400">
                <a:solidFill>
                  <a:schemeClr val="accent1"/>
                </a:solidFill>
              </a:rPr>
              <a:t>Povinné dle ZoPDS pro všechny formuláře na transakčních portálech</a:t>
            </a:r>
          </a:p>
        </p:txBody>
      </p:sp>
      <p:sp>
        <p:nvSpPr>
          <p:cNvPr id="32" name="TextovéPole 31">
            <a:extLst>
              <a:ext uri="{FF2B5EF4-FFF2-40B4-BE49-F238E27FC236}">
                <a16:creationId xmlns:a16="http://schemas.microsoft.com/office/drawing/2014/main" id="{E6D9316E-D2E0-D87C-B23F-C9E4EBAC7A70}"/>
              </a:ext>
            </a:extLst>
          </p:cNvPr>
          <p:cNvSpPr txBox="1"/>
          <p:nvPr/>
        </p:nvSpPr>
        <p:spPr>
          <a:xfrm>
            <a:off x="2795332" y="5145491"/>
            <a:ext cx="4893800" cy="430887"/>
          </a:xfrm>
          <a:prstGeom prst="rect">
            <a:avLst/>
          </a:prstGeom>
        </p:spPr>
        <p:txBody>
          <a:bodyPr vert="horz" wrap="square" lIns="0" tIns="0" rIns="0" bIns="0" rtlCol="0" anchor="t" anchorCtr="0">
            <a:spAutoFit/>
          </a:bodyPr>
          <a:lstStyle/>
          <a:p>
            <a:pPr algn="l"/>
            <a:r>
              <a:rPr lang="cs-CZ" sz="1400">
                <a:solidFill>
                  <a:schemeClr val="accent1"/>
                </a:solidFill>
              </a:rPr>
              <a:t>Může být řešeno vývojem na zakázku nebo vhodným formulářovým </a:t>
            </a:r>
            <a:r>
              <a:rPr lang="cs-CZ" sz="1400" err="1">
                <a:solidFill>
                  <a:schemeClr val="accent1"/>
                </a:solidFill>
              </a:rPr>
              <a:t>enginem</a:t>
            </a:r>
            <a:r>
              <a:rPr lang="cs-CZ" sz="1400">
                <a:solidFill>
                  <a:schemeClr val="accent1"/>
                </a:solidFill>
              </a:rPr>
              <a:t>.</a:t>
            </a:r>
          </a:p>
        </p:txBody>
      </p:sp>
      <p:sp>
        <p:nvSpPr>
          <p:cNvPr id="18" name="Obdélník 17">
            <a:extLst>
              <a:ext uri="{FF2B5EF4-FFF2-40B4-BE49-F238E27FC236}">
                <a16:creationId xmlns:a16="http://schemas.microsoft.com/office/drawing/2014/main" id="{535D35CE-D476-49E9-B3B7-C07783CD17AB}"/>
              </a:ext>
            </a:extLst>
          </p:cNvPr>
          <p:cNvSpPr/>
          <p:nvPr/>
        </p:nvSpPr>
        <p:spPr>
          <a:xfrm>
            <a:off x="7917716" y="1308611"/>
            <a:ext cx="825190" cy="1310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PDF/XML</a:t>
            </a:r>
          </a:p>
        </p:txBody>
      </p:sp>
      <p:cxnSp>
        <p:nvCxnSpPr>
          <p:cNvPr id="34" name="Přímá spojovací šipka 33">
            <a:extLst>
              <a:ext uri="{FF2B5EF4-FFF2-40B4-BE49-F238E27FC236}">
                <a16:creationId xmlns:a16="http://schemas.microsoft.com/office/drawing/2014/main" id="{18D2DD72-A766-F62B-A8F3-5C4565794E9E}"/>
              </a:ext>
            </a:extLst>
          </p:cNvPr>
          <p:cNvCxnSpPr>
            <a:cxnSpLocks/>
            <a:stCxn id="18" idx="3"/>
            <a:endCxn id="6" idx="1"/>
          </p:cNvCxnSpPr>
          <p:nvPr/>
        </p:nvCxnSpPr>
        <p:spPr>
          <a:xfrm>
            <a:off x="8742906" y="1963745"/>
            <a:ext cx="2535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Obdélník 43">
            <a:extLst>
              <a:ext uri="{FF2B5EF4-FFF2-40B4-BE49-F238E27FC236}">
                <a16:creationId xmlns:a16="http://schemas.microsoft.com/office/drawing/2014/main" id="{C9E91CB2-FFA0-9B86-5564-CC98EC518137}"/>
              </a:ext>
            </a:extLst>
          </p:cNvPr>
          <p:cNvSpPr/>
          <p:nvPr/>
        </p:nvSpPr>
        <p:spPr>
          <a:xfrm>
            <a:off x="1452290" y="1218521"/>
            <a:ext cx="6363222" cy="1499105"/>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6916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61AB0D-0944-5A82-43CF-918CBB98B31D}"/>
              </a:ext>
            </a:extLst>
          </p:cNvPr>
          <p:cNvSpPr>
            <a:spLocks noGrp="1"/>
          </p:cNvSpPr>
          <p:nvPr>
            <p:ph type="title"/>
          </p:nvPr>
        </p:nvSpPr>
        <p:spPr/>
        <p:txBody>
          <a:bodyPr>
            <a:normAutofit/>
          </a:bodyPr>
          <a:lstStyle/>
          <a:p>
            <a:pPr marL="342900" indent="-342900"/>
            <a:r>
              <a:rPr lang="cs-CZ" dirty="0"/>
              <a:t>ZOPDS je změna přístupu k uživatelům, ne několik digitalizovaných služeb</a:t>
            </a:r>
          </a:p>
        </p:txBody>
      </p:sp>
    </p:spTree>
    <p:extLst>
      <p:ext uri="{BB962C8B-B14F-4D97-AF65-F5344CB8AC3E}">
        <p14:creationId xmlns:p14="http://schemas.microsoft.com/office/powerpoint/2010/main" val="81679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7F714A5-B2F0-43EF-3416-BC33A8955C2D}"/>
              </a:ext>
            </a:extLst>
          </p:cNvPr>
          <p:cNvPicPr>
            <a:picLocks noChangeAspect="1"/>
          </p:cNvPicPr>
          <p:nvPr/>
        </p:nvPicPr>
        <p:blipFill>
          <a:blip r:embed="rId3"/>
          <a:stretch>
            <a:fillRect/>
          </a:stretch>
        </p:blipFill>
        <p:spPr>
          <a:xfrm>
            <a:off x="4090321" y="0"/>
            <a:ext cx="8101679" cy="6858000"/>
          </a:xfrm>
          <a:prstGeom prst="rect">
            <a:avLst/>
          </a:prstGeom>
        </p:spPr>
      </p:pic>
      <p:sp>
        <p:nvSpPr>
          <p:cNvPr id="5" name="Zástupný symbol pro číslo snímku 4">
            <a:extLst>
              <a:ext uri="{FF2B5EF4-FFF2-40B4-BE49-F238E27FC236}">
                <a16:creationId xmlns:a16="http://schemas.microsoft.com/office/drawing/2014/main" id="{3C77AD5D-A5A7-7C61-4815-188D2C37602A}"/>
              </a:ext>
            </a:extLst>
          </p:cNvPr>
          <p:cNvSpPr>
            <a:spLocks noGrp="1"/>
          </p:cNvSpPr>
          <p:nvPr>
            <p:ph type="sldNum" sz="quarter" idx="12"/>
          </p:nvPr>
        </p:nvSpPr>
        <p:spPr/>
        <p:txBody>
          <a:bodyPr/>
          <a:lstStyle/>
          <a:p>
            <a:fld id="{F21F385E-1634-DB44-B85F-E63591247372}" type="slidenum">
              <a:rPr lang="cs-CZ" smtClean="0"/>
              <a:t>30</a:t>
            </a:fld>
            <a:endParaRPr lang="cs-CZ"/>
          </a:p>
        </p:txBody>
      </p:sp>
      <p:sp>
        <p:nvSpPr>
          <p:cNvPr id="7" name="Zaoblený obdélníkový bublinový popisek 6">
            <a:extLst>
              <a:ext uri="{FF2B5EF4-FFF2-40B4-BE49-F238E27FC236}">
                <a16:creationId xmlns:a16="http://schemas.microsoft.com/office/drawing/2014/main" id="{525E278F-D5C6-5391-AFE6-B4730D3FCDD0}"/>
              </a:ext>
            </a:extLst>
          </p:cNvPr>
          <p:cNvSpPr/>
          <p:nvPr/>
        </p:nvSpPr>
        <p:spPr>
          <a:xfrm>
            <a:off x="640080" y="365760"/>
            <a:ext cx="3169920" cy="1143000"/>
          </a:xfrm>
          <a:prstGeom prst="wedgeRoundRectCallout">
            <a:avLst>
              <a:gd name="adj1" fmla="val 72456"/>
              <a:gd name="adj2" fmla="val 975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Každý formulář musí mít původce, název a kód agendy a název a kód služby z Katalogu služeb</a:t>
            </a:r>
          </a:p>
        </p:txBody>
      </p:sp>
      <p:sp>
        <p:nvSpPr>
          <p:cNvPr id="8" name="Zaoblený obdélníkový bublinový popisek 7">
            <a:extLst>
              <a:ext uri="{FF2B5EF4-FFF2-40B4-BE49-F238E27FC236}">
                <a16:creationId xmlns:a16="http://schemas.microsoft.com/office/drawing/2014/main" id="{8A29A9D4-CB2C-584E-3A45-044B4B13E180}"/>
              </a:ext>
            </a:extLst>
          </p:cNvPr>
          <p:cNvSpPr/>
          <p:nvPr/>
        </p:nvSpPr>
        <p:spPr>
          <a:xfrm>
            <a:off x="640080" y="1845529"/>
            <a:ext cx="3169920" cy="1483112"/>
          </a:xfrm>
          <a:prstGeom prst="wedgeRoundRectCallout">
            <a:avLst>
              <a:gd name="adj1" fmla="val 68668"/>
              <a:gd name="adj2" fmla="val 620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Příjemce může být buď přímo původce a nebo se může jednat o službu v přenesené působnosti</a:t>
            </a:r>
          </a:p>
        </p:txBody>
      </p:sp>
      <p:sp>
        <p:nvSpPr>
          <p:cNvPr id="9" name="Zaoblený obdélníkový bublinový popisek 8">
            <a:extLst>
              <a:ext uri="{FF2B5EF4-FFF2-40B4-BE49-F238E27FC236}">
                <a16:creationId xmlns:a16="http://schemas.microsoft.com/office/drawing/2014/main" id="{4D5FC3FB-B446-74A6-8D2E-730778AEA230}"/>
              </a:ext>
            </a:extLst>
          </p:cNvPr>
          <p:cNvSpPr/>
          <p:nvPr/>
        </p:nvSpPr>
        <p:spPr>
          <a:xfrm>
            <a:off x="640080" y="5531004"/>
            <a:ext cx="3169920" cy="1159475"/>
          </a:xfrm>
          <a:prstGeom prst="wedgeRoundRectCallout">
            <a:avLst>
              <a:gd name="adj1" fmla="val 68316"/>
              <a:gd name="adj2" fmla="val 100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Údaje jsou předvyplněné ze Základních registrů s výjimkou k rukám je nelze měnit</a:t>
            </a:r>
          </a:p>
        </p:txBody>
      </p:sp>
      <p:sp>
        <p:nvSpPr>
          <p:cNvPr id="10" name="Zaoblený obdélníkový bublinový popisek 9">
            <a:extLst>
              <a:ext uri="{FF2B5EF4-FFF2-40B4-BE49-F238E27FC236}">
                <a16:creationId xmlns:a16="http://schemas.microsoft.com/office/drawing/2014/main" id="{9AE8A502-7AC0-D786-72CF-EA1172A48A74}"/>
              </a:ext>
            </a:extLst>
          </p:cNvPr>
          <p:cNvSpPr/>
          <p:nvPr/>
        </p:nvSpPr>
        <p:spPr>
          <a:xfrm>
            <a:off x="640080" y="3610764"/>
            <a:ext cx="3169920" cy="1610794"/>
          </a:xfrm>
          <a:prstGeom prst="wedgeRoundRectCallout">
            <a:avLst>
              <a:gd name="adj1" fmla="val 64890"/>
              <a:gd name="adj2" fmla="val -21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Pokud se jedná o přenesenou působnost, musí se podle místa, kde se má žádost vyřídit, najít v katalogu působností správné OVM </a:t>
            </a:r>
          </a:p>
        </p:txBody>
      </p:sp>
    </p:spTree>
    <p:extLst>
      <p:ext uri="{BB962C8B-B14F-4D97-AF65-F5344CB8AC3E}">
        <p14:creationId xmlns:p14="http://schemas.microsoft.com/office/powerpoint/2010/main" val="3875546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25E2EF69-CD64-405E-80B2-5B9422495659}"/>
              </a:ext>
            </a:extLst>
          </p:cNvPr>
          <p:cNvSpPr>
            <a:spLocks noGrp="1"/>
          </p:cNvSpPr>
          <p:nvPr>
            <p:ph type="ftr" sz="quarter" idx="11"/>
          </p:nvPr>
        </p:nvSpPr>
        <p:spPr/>
        <p:txBody>
          <a:bodyPr/>
          <a:lstStyle/>
          <a:p>
            <a:r>
              <a:rPr lang="cs-CZ" dirty="0">
                <a:solidFill>
                  <a:schemeClr val="accent3"/>
                </a:solidFill>
              </a:rPr>
              <a:t>DIA.</a:t>
            </a:r>
            <a:r>
              <a:rPr lang="cs-CZ" dirty="0"/>
              <a:t>GOV.CZ</a:t>
            </a:r>
          </a:p>
        </p:txBody>
      </p:sp>
      <p:sp>
        <p:nvSpPr>
          <p:cNvPr id="5" name="Zástupný symbol pro číslo snímku 4">
            <a:extLst>
              <a:ext uri="{FF2B5EF4-FFF2-40B4-BE49-F238E27FC236}">
                <a16:creationId xmlns:a16="http://schemas.microsoft.com/office/drawing/2014/main" id="{551BF0F5-7B14-CA92-AC3F-622D31BC6817}"/>
              </a:ext>
            </a:extLst>
          </p:cNvPr>
          <p:cNvSpPr>
            <a:spLocks noGrp="1"/>
          </p:cNvSpPr>
          <p:nvPr>
            <p:ph type="sldNum" sz="quarter" idx="12"/>
          </p:nvPr>
        </p:nvSpPr>
        <p:spPr/>
        <p:txBody>
          <a:bodyPr/>
          <a:lstStyle/>
          <a:p>
            <a:fld id="{F21F385E-1634-DB44-B85F-E63591247372}" type="slidenum">
              <a:rPr lang="cs-CZ" smtClean="0"/>
              <a:t>31</a:t>
            </a:fld>
            <a:endParaRPr lang="cs-CZ"/>
          </a:p>
        </p:txBody>
      </p:sp>
      <p:pic>
        <p:nvPicPr>
          <p:cNvPr id="7" name="Obrázek 6">
            <a:extLst>
              <a:ext uri="{FF2B5EF4-FFF2-40B4-BE49-F238E27FC236}">
                <a16:creationId xmlns:a16="http://schemas.microsoft.com/office/drawing/2014/main" id="{C884DE95-1640-4B5B-BFD6-C2C8122936F4}"/>
              </a:ext>
            </a:extLst>
          </p:cNvPr>
          <p:cNvPicPr>
            <a:picLocks noChangeAspect="1"/>
          </p:cNvPicPr>
          <p:nvPr/>
        </p:nvPicPr>
        <p:blipFill>
          <a:blip r:embed="rId2"/>
          <a:stretch>
            <a:fillRect/>
          </a:stretch>
        </p:blipFill>
        <p:spPr>
          <a:xfrm>
            <a:off x="4419600" y="1363550"/>
            <a:ext cx="7772400" cy="3729454"/>
          </a:xfrm>
          <a:prstGeom prst="rect">
            <a:avLst/>
          </a:prstGeom>
        </p:spPr>
      </p:pic>
      <p:sp>
        <p:nvSpPr>
          <p:cNvPr id="8" name="Zaoblený obdélníkový bublinový popisek 7">
            <a:extLst>
              <a:ext uri="{FF2B5EF4-FFF2-40B4-BE49-F238E27FC236}">
                <a16:creationId xmlns:a16="http://schemas.microsoft.com/office/drawing/2014/main" id="{F1C9F25C-5752-9B06-270C-0196D5A8C6DC}"/>
              </a:ext>
            </a:extLst>
          </p:cNvPr>
          <p:cNvSpPr/>
          <p:nvPr/>
        </p:nvSpPr>
        <p:spPr>
          <a:xfrm>
            <a:off x="6873240" y="167521"/>
            <a:ext cx="3566160" cy="1089230"/>
          </a:xfrm>
          <a:prstGeom prst="wedgeRoundRectCallout">
            <a:avLst>
              <a:gd name="adj1" fmla="val -60577"/>
              <a:gd name="adj2" fmla="val 1072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Data se berou ze základních registrů na základě přihlášení pomocí NIA</a:t>
            </a:r>
          </a:p>
        </p:txBody>
      </p:sp>
      <p:sp>
        <p:nvSpPr>
          <p:cNvPr id="9" name="Zaoblený obdélníkový bublinový popisek 8">
            <a:extLst>
              <a:ext uri="{FF2B5EF4-FFF2-40B4-BE49-F238E27FC236}">
                <a16:creationId xmlns:a16="http://schemas.microsoft.com/office/drawing/2014/main" id="{2B6981D1-A2A7-39C0-D0ED-D40F444987F2}"/>
              </a:ext>
            </a:extLst>
          </p:cNvPr>
          <p:cNvSpPr/>
          <p:nvPr/>
        </p:nvSpPr>
        <p:spPr>
          <a:xfrm>
            <a:off x="594360" y="655320"/>
            <a:ext cx="3169920" cy="2773680"/>
          </a:xfrm>
          <a:prstGeom prst="wedgeRoundRectCallout">
            <a:avLst>
              <a:gd name="adj1" fmla="val 83975"/>
              <a:gd name="adj2" fmla="val 856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 důvodů jednoznačné identifikace je třeba vždy uvádět tři údaje, tedy jméno, datum narození a adresu</a:t>
            </a:r>
          </a:p>
          <a:p>
            <a:pPr algn="ctr"/>
            <a:r>
              <a:rPr lang="cs-CZ" dirty="0"/>
              <a:t>Jednotná identifikace je klíčovou podmínkou pro udržení konzistence databází a rejstříků.</a:t>
            </a:r>
          </a:p>
        </p:txBody>
      </p:sp>
      <p:sp>
        <p:nvSpPr>
          <p:cNvPr id="10" name="Zaoblený obdélníkový bublinový popisek 9">
            <a:extLst>
              <a:ext uri="{FF2B5EF4-FFF2-40B4-BE49-F238E27FC236}">
                <a16:creationId xmlns:a16="http://schemas.microsoft.com/office/drawing/2014/main" id="{DF2A3CE8-3A67-CDC0-A2CF-585DE35D6F5C}"/>
              </a:ext>
            </a:extLst>
          </p:cNvPr>
          <p:cNvSpPr/>
          <p:nvPr/>
        </p:nvSpPr>
        <p:spPr>
          <a:xfrm>
            <a:off x="6843562" y="5275566"/>
            <a:ext cx="4130040" cy="1232350"/>
          </a:xfrm>
          <a:prstGeom prst="wedgeRoundRectCallout">
            <a:avLst>
              <a:gd name="adj1" fmla="val -31534"/>
              <a:gd name="adj2" fmla="val -784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Kontaktní údaje se centrálně mění na Portálu občana. Pokud údaje nesouhlasí je dobré je upravit centrálně</a:t>
            </a:r>
          </a:p>
        </p:txBody>
      </p:sp>
    </p:spTree>
    <p:extLst>
      <p:ext uri="{BB962C8B-B14F-4D97-AF65-F5344CB8AC3E}">
        <p14:creationId xmlns:p14="http://schemas.microsoft.com/office/powerpoint/2010/main" val="184275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4D26AA04-2838-0EC3-8566-F33077B53A4B}"/>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59E6EA04-A779-4636-34C2-275851820380}"/>
              </a:ext>
            </a:extLst>
          </p:cNvPr>
          <p:cNvSpPr>
            <a:spLocks noGrp="1"/>
          </p:cNvSpPr>
          <p:nvPr>
            <p:ph type="sldNum" sz="quarter" idx="12"/>
          </p:nvPr>
        </p:nvSpPr>
        <p:spPr/>
        <p:txBody>
          <a:bodyPr/>
          <a:lstStyle/>
          <a:p>
            <a:fld id="{F21F385E-1634-DB44-B85F-E63591247372}" type="slidenum">
              <a:rPr lang="cs-CZ" smtClean="0"/>
              <a:t>32</a:t>
            </a:fld>
            <a:endParaRPr lang="cs-CZ"/>
          </a:p>
        </p:txBody>
      </p:sp>
      <p:pic>
        <p:nvPicPr>
          <p:cNvPr id="6" name="Obrázek 5">
            <a:extLst>
              <a:ext uri="{FF2B5EF4-FFF2-40B4-BE49-F238E27FC236}">
                <a16:creationId xmlns:a16="http://schemas.microsoft.com/office/drawing/2014/main" id="{E5E4FE62-458A-CA48-0FA7-58DF7BEB4289}"/>
              </a:ext>
            </a:extLst>
          </p:cNvPr>
          <p:cNvPicPr>
            <a:picLocks noChangeAspect="1"/>
          </p:cNvPicPr>
          <p:nvPr/>
        </p:nvPicPr>
        <p:blipFill>
          <a:blip r:embed="rId2"/>
          <a:stretch>
            <a:fillRect/>
          </a:stretch>
        </p:blipFill>
        <p:spPr>
          <a:xfrm>
            <a:off x="4419600" y="0"/>
            <a:ext cx="7772400" cy="4378055"/>
          </a:xfrm>
          <a:prstGeom prst="rect">
            <a:avLst/>
          </a:prstGeom>
        </p:spPr>
      </p:pic>
      <p:pic>
        <p:nvPicPr>
          <p:cNvPr id="7" name="Obrázek 6">
            <a:extLst>
              <a:ext uri="{FF2B5EF4-FFF2-40B4-BE49-F238E27FC236}">
                <a16:creationId xmlns:a16="http://schemas.microsoft.com/office/drawing/2014/main" id="{B63B92FA-CC5B-B7FC-E537-300A89B663D8}"/>
              </a:ext>
            </a:extLst>
          </p:cNvPr>
          <p:cNvPicPr>
            <a:picLocks noChangeAspect="1"/>
          </p:cNvPicPr>
          <p:nvPr/>
        </p:nvPicPr>
        <p:blipFill>
          <a:blip r:embed="rId3"/>
          <a:stretch>
            <a:fillRect/>
          </a:stretch>
        </p:blipFill>
        <p:spPr>
          <a:xfrm>
            <a:off x="4419600" y="4501417"/>
            <a:ext cx="7772400" cy="2356583"/>
          </a:xfrm>
          <a:prstGeom prst="rect">
            <a:avLst/>
          </a:prstGeom>
        </p:spPr>
      </p:pic>
      <p:sp>
        <p:nvSpPr>
          <p:cNvPr id="8" name="Zaoblený obdélníkový bublinový popisek 7">
            <a:extLst>
              <a:ext uri="{FF2B5EF4-FFF2-40B4-BE49-F238E27FC236}">
                <a16:creationId xmlns:a16="http://schemas.microsoft.com/office/drawing/2014/main" id="{E5B9522B-A81A-B226-DBA6-22F3EDE2C82C}"/>
              </a:ext>
            </a:extLst>
          </p:cNvPr>
          <p:cNvSpPr/>
          <p:nvPr/>
        </p:nvSpPr>
        <p:spPr>
          <a:xfrm>
            <a:off x="304800" y="167521"/>
            <a:ext cx="4114800" cy="1463159"/>
          </a:xfrm>
          <a:prstGeom prst="wedgeRoundRectCallout">
            <a:avLst>
              <a:gd name="adj1" fmla="val 57686"/>
              <a:gd name="adj2" fmla="val -363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Novou funkcí je Registr zastoupení. To je důležitý agendový informační systém, na základě kterého je možné </a:t>
            </a:r>
            <a:r>
              <a:rPr lang="cs-CZ" dirty="0" err="1"/>
              <a:t>předvyplňovat</a:t>
            </a:r>
            <a:r>
              <a:rPr lang="cs-CZ" dirty="0"/>
              <a:t> pro zastupovaného uživatele </a:t>
            </a:r>
          </a:p>
        </p:txBody>
      </p:sp>
      <p:sp>
        <p:nvSpPr>
          <p:cNvPr id="10" name="Zaoblený obdélníkový bublinový popisek 9">
            <a:extLst>
              <a:ext uri="{FF2B5EF4-FFF2-40B4-BE49-F238E27FC236}">
                <a16:creationId xmlns:a16="http://schemas.microsoft.com/office/drawing/2014/main" id="{8D279B50-1121-BA5A-47D2-462E7559060B}"/>
              </a:ext>
            </a:extLst>
          </p:cNvPr>
          <p:cNvSpPr/>
          <p:nvPr/>
        </p:nvSpPr>
        <p:spPr>
          <a:xfrm>
            <a:off x="304800" y="1920002"/>
            <a:ext cx="4114800" cy="2625574"/>
          </a:xfrm>
          <a:prstGeom prst="wedgeRoundRectCallout">
            <a:avLst>
              <a:gd name="adj1" fmla="val 60649"/>
              <a:gd name="adj2" fmla="val -82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Formulář zavolá Registr zastoupení a ten mu pro definovaného uživatele a agendu najde všechny případy možného zastupování. Uživatel výběrem ze seznamu v podstatě přijme pověření k zastupování a následně se předvyplní všechny požadované údaje ze základních registrů</a:t>
            </a:r>
          </a:p>
        </p:txBody>
      </p:sp>
    </p:spTree>
    <p:extLst>
      <p:ext uri="{BB962C8B-B14F-4D97-AF65-F5344CB8AC3E}">
        <p14:creationId xmlns:p14="http://schemas.microsoft.com/office/powerpoint/2010/main" val="316848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B1EDF16B-C72D-A96A-6D94-877CE1011A91}"/>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16F9EA36-91AA-7904-1601-D9DB1718755C}"/>
              </a:ext>
            </a:extLst>
          </p:cNvPr>
          <p:cNvSpPr>
            <a:spLocks noGrp="1"/>
          </p:cNvSpPr>
          <p:nvPr>
            <p:ph type="sldNum" sz="quarter" idx="12"/>
          </p:nvPr>
        </p:nvSpPr>
        <p:spPr/>
        <p:txBody>
          <a:bodyPr/>
          <a:lstStyle/>
          <a:p>
            <a:fld id="{F21F385E-1634-DB44-B85F-E63591247372}" type="slidenum">
              <a:rPr lang="cs-CZ" smtClean="0"/>
              <a:t>33</a:t>
            </a:fld>
            <a:endParaRPr lang="cs-CZ"/>
          </a:p>
        </p:txBody>
      </p:sp>
      <p:pic>
        <p:nvPicPr>
          <p:cNvPr id="6" name="Obrázek 5">
            <a:extLst>
              <a:ext uri="{FF2B5EF4-FFF2-40B4-BE49-F238E27FC236}">
                <a16:creationId xmlns:a16="http://schemas.microsoft.com/office/drawing/2014/main" id="{93FC7687-2184-086E-4B95-C7103149792A}"/>
              </a:ext>
            </a:extLst>
          </p:cNvPr>
          <p:cNvPicPr>
            <a:picLocks noChangeAspect="1"/>
          </p:cNvPicPr>
          <p:nvPr/>
        </p:nvPicPr>
        <p:blipFill>
          <a:blip r:embed="rId2"/>
          <a:stretch>
            <a:fillRect/>
          </a:stretch>
        </p:blipFill>
        <p:spPr>
          <a:xfrm>
            <a:off x="4419600" y="376672"/>
            <a:ext cx="7772400" cy="5945507"/>
          </a:xfrm>
          <a:prstGeom prst="rect">
            <a:avLst/>
          </a:prstGeom>
        </p:spPr>
      </p:pic>
      <p:sp>
        <p:nvSpPr>
          <p:cNvPr id="7" name="Zaoblený obdélníkový bublinový popisek 6">
            <a:extLst>
              <a:ext uri="{FF2B5EF4-FFF2-40B4-BE49-F238E27FC236}">
                <a16:creationId xmlns:a16="http://schemas.microsoft.com/office/drawing/2014/main" id="{CB1621C8-5487-EF6F-898B-2C11EF169E33}"/>
              </a:ext>
            </a:extLst>
          </p:cNvPr>
          <p:cNvSpPr/>
          <p:nvPr/>
        </p:nvSpPr>
        <p:spPr>
          <a:xfrm>
            <a:off x="487680" y="548640"/>
            <a:ext cx="3611880" cy="1371600"/>
          </a:xfrm>
          <a:prstGeom prst="wedgeRoundRectCallout">
            <a:avLst>
              <a:gd name="adj1" fmla="val 63977"/>
              <a:gd name="adj2" fmla="val -363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Vlastní předmět žádosti pro zjednodušené formuláře může mít až 5 proměnných, jinak v podstatě neomezeně</a:t>
            </a:r>
          </a:p>
        </p:txBody>
      </p:sp>
      <p:sp>
        <p:nvSpPr>
          <p:cNvPr id="8" name="Zaoblený obdélníkový bublinový popisek 7">
            <a:extLst>
              <a:ext uri="{FF2B5EF4-FFF2-40B4-BE49-F238E27FC236}">
                <a16:creationId xmlns:a16="http://schemas.microsoft.com/office/drawing/2014/main" id="{15A3FE9E-5222-964C-C138-15CAA1E70451}"/>
              </a:ext>
            </a:extLst>
          </p:cNvPr>
          <p:cNvSpPr/>
          <p:nvPr/>
        </p:nvSpPr>
        <p:spPr>
          <a:xfrm>
            <a:off x="487680" y="2407920"/>
            <a:ext cx="3611880" cy="1249680"/>
          </a:xfrm>
          <a:prstGeom prst="wedgeRoundRectCallout">
            <a:avLst>
              <a:gd name="adj1" fmla="val 68618"/>
              <a:gd name="adj2" fmla="val 685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Ke zprávě je možné přiložit soubor z počítače a tím doplnit formulář o potřebné informace</a:t>
            </a:r>
          </a:p>
        </p:txBody>
      </p:sp>
      <p:sp>
        <p:nvSpPr>
          <p:cNvPr id="9" name="Zaoblený obdélníkový bublinový popisek 8">
            <a:extLst>
              <a:ext uri="{FF2B5EF4-FFF2-40B4-BE49-F238E27FC236}">
                <a16:creationId xmlns:a16="http://schemas.microsoft.com/office/drawing/2014/main" id="{D532E779-5027-3355-E1C5-DAB2D1A11A97}"/>
              </a:ext>
            </a:extLst>
          </p:cNvPr>
          <p:cNvSpPr/>
          <p:nvPr/>
        </p:nvSpPr>
        <p:spPr>
          <a:xfrm>
            <a:off x="487680" y="3856414"/>
            <a:ext cx="3611880" cy="2071946"/>
          </a:xfrm>
          <a:prstGeom prst="wedgeRoundRectCallout">
            <a:avLst>
              <a:gd name="adj1" fmla="val 121821"/>
              <a:gd name="adj2" fmla="val 288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Na konci každého formuláře je několik funkčních tlačítek. Je možné soubor zkontrolovat na všechny povinné prvky, připravit tiskovou stránku, uložit rozpracovanou verzi a </a:t>
            </a:r>
            <a:r>
              <a:rPr lang="cs-CZ" dirty="0" err="1"/>
              <a:t>scjválit</a:t>
            </a:r>
            <a:r>
              <a:rPr lang="cs-CZ" dirty="0"/>
              <a:t> a podepsat</a:t>
            </a:r>
          </a:p>
        </p:txBody>
      </p:sp>
    </p:spTree>
    <p:extLst>
      <p:ext uri="{BB962C8B-B14F-4D97-AF65-F5344CB8AC3E}">
        <p14:creationId xmlns:p14="http://schemas.microsoft.com/office/powerpoint/2010/main" val="3716050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E2590-7EDC-2B6E-9E12-2204F7B40F96}"/>
              </a:ext>
            </a:extLst>
          </p:cNvPr>
          <p:cNvSpPr>
            <a:spLocks noGrp="1"/>
          </p:cNvSpPr>
          <p:nvPr>
            <p:ph type="title"/>
          </p:nvPr>
        </p:nvSpPr>
        <p:spPr>
          <a:xfrm>
            <a:off x="539999" y="431387"/>
            <a:ext cx="3621184" cy="612000"/>
          </a:xfrm>
        </p:spPr>
        <p:txBody>
          <a:bodyPr>
            <a:normAutofit fontScale="90000"/>
          </a:bodyPr>
          <a:lstStyle/>
          <a:p>
            <a:pPr algn="ctr"/>
            <a:r>
              <a:rPr lang="cs-CZ" dirty="0"/>
              <a:t>Digitalizace</a:t>
            </a:r>
            <a:br>
              <a:rPr lang="cs-CZ" dirty="0"/>
            </a:br>
            <a:br>
              <a:rPr lang="cs-CZ" dirty="0"/>
            </a:br>
            <a:endParaRPr lang="cs-CZ" dirty="0"/>
          </a:p>
        </p:txBody>
      </p:sp>
      <p:pic>
        <p:nvPicPr>
          <p:cNvPr id="3" name="Obrázek 2">
            <a:extLst>
              <a:ext uri="{FF2B5EF4-FFF2-40B4-BE49-F238E27FC236}">
                <a16:creationId xmlns:a16="http://schemas.microsoft.com/office/drawing/2014/main" id="{8A1F439F-9CA9-AC3A-E082-4D4CF6C79C0E}"/>
              </a:ext>
            </a:extLst>
          </p:cNvPr>
          <p:cNvPicPr>
            <a:picLocks noChangeAspect="1"/>
          </p:cNvPicPr>
          <p:nvPr/>
        </p:nvPicPr>
        <p:blipFill>
          <a:blip r:embed="rId2"/>
          <a:stretch>
            <a:fillRect/>
          </a:stretch>
        </p:blipFill>
        <p:spPr>
          <a:xfrm>
            <a:off x="4629553" y="0"/>
            <a:ext cx="7562447" cy="6858000"/>
          </a:xfrm>
          <a:prstGeom prst="rect">
            <a:avLst/>
          </a:prstGeom>
        </p:spPr>
      </p:pic>
      <p:sp>
        <p:nvSpPr>
          <p:cNvPr id="4" name="TextovéPole 3">
            <a:extLst>
              <a:ext uri="{FF2B5EF4-FFF2-40B4-BE49-F238E27FC236}">
                <a16:creationId xmlns:a16="http://schemas.microsoft.com/office/drawing/2014/main" id="{BB777732-064E-3DB3-8503-FD667CCDAD25}"/>
              </a:ext>
            </a:extLst>
          </p:cNvPr>
          <p:cNvSpPr txBox="1"/>
          <p:nvPr/>
        </p:nvSpPr>
        <p:spPr>
          <a:xfrm>
            <a:off x="1020417" y="2928730"/>
            <a:ext cx="0" cy="0"/>
          </a:xfrm>
          <a:prstGeom prst="rect">
            <a:avLst/>
          </a:prstGeom>
        </p:spPr>
        <p:txBody>
          <a:bodyPr vert="horz" wrap="none" lIns="0" tIns="0" rIns="0" bIns="0" rtlCol="0" anchor="t" anchorCtr="0">
            <a:normAutofit fontScale="25000" lnSpcReduction="20000"/>
          </a:bodyPr>
          <a:lstStyle/>
          <a:p>
            <a:pPr algn="l"/>
            <a:endParaRPr lang="cs-CZ" sz="1800" dirty="0">
              <a:solidFill>
                <a:srgbClr val="2E2D2C"/>
              </a:solidFill>
            </a:endParaRPr>
          </a:p>
        </p:txBody>
      </p:sp>
      <p:sp>
        <p:nvSpPr>
          <p:cNvPr id="5" name="Alternativní postup 4">
            <a:extLst>
              <a:ext uri="{FF2B5EF4-FFF2-40B4-BE49-F238E27FC236}">
                <a16:creationId xmlns:a16="http://schemas.microsoft.com/office/drawing/2014/main" id="{6787FA3A-DBFE-A5D1-C6EE-901741BF6AA7}"/>
              </a:ext>
            </a:extLst>
          </p:cNvPr>
          <p:cNvSpPr/>
          <p:nvPr/>
        </p:nvSpPr>
        <p:spPr>
          <a:xfrm>
            <a:off x="539999" y="1457739"/>
            <a:ext cx="3833218" cy="438647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cs-CZ" sz="2400" b="1" dirty="0"/>
          </a:p>
          <a:p>
            <a:r>
              <a:rPr lang="cs-CZ" sz="2400" b="1"/>
              <a:t>Jednoduchý </a:t>
            </a:r>
            <a:r>
              <a:rPr lang="cs-CZ" sz="2400" b="1" dirty="0"/>
              <a:t>formulář</a:t>
            </a:r>
          </a:p>
          <a:p>
            <a:endParaRPr lang="cs-CZ" b="1" dirty="0"/>
          </a:p>
          <a:p>
            <a:r>
              <a:rPr lang="cs-CZ" dirty="0"/>
              <a:t>Provozovatel služby:</a:t>
            </a:r>
          </a:p>
          <a:p>
            <a:pPr marL="285750" indent="-285750">
              <a:buFont typeface="Arial" panose="020B0604020202020204" pitchFamily="34" charset="0"/>
              <a:buChar char="•"/>
            </a:pPr>
            <a:r>
              <a:rPr lang="cs-CZ" dirty="0"/>
              <a:t>Fyzická osoba:</a:t>
            </a:r>
          </a:p>
          <a:p>
            <a:pPr marL="285750" indent="-285750">
              <a:buFont typeface="Arial" panose="020B0604020202020204" pitchFamily="34" charset="0"/>
              <a:buChar char="•"/>
            </a:pPr>
            <a:r>
              <a:rPr lang="cs-CZ" dirty="0"/>
              <a:t>Právnická osoba:</a:t>
            </a:r>
          </a:p>
          <a:p>
            <a:r>
              <a:rPr lang="cs-CZ" dirty="0"/>
              <a:t>Předmět žádosti</a:t>
            </a:r>
          </a:p>
          <a:p>
            <a:r>
              <a:rPr lang="cs-CZ" dirty="0"/>
              <a:t>  Ubytovací zařízení:</a:t>
            </a:r>
          </a:p>
          <a:p>
            <a:r>
              <a:rPr lang="cs-CZ" dirty="0"/>
              <a:t>  Adresa:</a:t>
            </a:r>
          </a:p>
          <a:p>
            <a:r>
              <a:rPr lang="cs-CZ" dirty="0"/>
              <a:t>  Schválen účel využití: Ano/Ne</a:t>
            </a:r>
          </a:p>
          <a:p>
            <a:r>
              <a:rPr lang="cs-CZ" dirty="0"/>
              <a:t>  Přílohy: </a:t>
            </a:r>
          </a:p>
          <a:p>
            <a:pPr marL="342900" indent="-342900">
              <a:buFont typeface="+mj-lt"/>
              <a:buAutoNum type="arabicPeriod"/>
            </a:pPr>
            <a:r>
              <a:rPr lang="cs-CZ" dirty="0"/>
              <a:t>Provozní řád </a:t>
            </a:r>
          </a:p>
          <a:p>
            <a:pPr marL="342900" indent="-342900">
              <a:buFont typeface="+mj-lt"/>
              <a:buAutoNum type="arabicPeriod"/>
            </a:pPr>
            <a:r>
              <a:rPr lang="cs-CZ" dirty="0"/>
              <a:t>Doklad o stanoveném účelu ubytovacího zařízená</a:t>
            </a:r>
          </a:p>
          <a:p>
            <a:pPr marL="342900" indent="-342900">
              <a:buFont typeface="+mj-lt"/>
              <a:buAutoNum type="arabicPeriod"/>
            </a:pPr>
            <a:r>
              <a:rPr lang="cs-CZ" strike="sngStrike" dirty="0"/>
              <a:t>Kopie živnostenského oprávněn</a:t>
            </a:r>
          </a:p>
          <a:p>
            <a:endParaRPr lang="cs-CZ" dirty="0"/>
          </a:p>
        </p:txBody>
      </p:sp>
    </p:spTree>
    <p:extLst>
      <p:ext uri="{BB962C8B-B14F-4D97-AF65-F5344CB8AC3E}">
        <p14:creationId xmlns:p14="http://schemas.microsoft.com/office/powerpoint/2010/main" val="1968015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7A90FBC-170C-E86B-E3BE-8F0A7B44CCAE}"/>
              </a:ext>
            </a:extLst>
          </p:cNvPr>
          <p:cNvPicPr>
            <a:picLocks noChangeAspect="1"/>
          </p:cNvPicPr>
          <p:nvPr/>
        </p:nvPicPr>
        <p:blipFill>
          <a:blip r:embed="rId2"/>
          <a:stretch>
            <a:fillRect/>
          </a:stretch>
        </p:blipFill>
        <p:spPr>
          <a:xfrm>
            <a:off x="3326295" y="0"/>
            <a:ext cx="8865705" cy="6858000"/>
          </a:xfrm>
          <a:prstGeom prst="rect">
            <a:avLst/>
          </a:prstGeom>
        </p:spPr>
      </p:pic>
      <p:sp>
        <p:nvSpPr>
          <p:cNvPr id="6" name="Alternativní postup 5">
            <a:extLst>
              <a:ext uri="{FF2B5EF4-FFF2-40B4-BE49-F238E27FC236}">
                <a16:creationId xmlns:a16="http://schemas.microsoft.com/office/drawing/2014/main" id="{247D44B8-07D0-9CEA-731C-67823B5804E0}"/>
              </a:ext>
            </a:extLst>
          </p:cNvPr>
          <p:cNvSpPr/>
          <p:nvPr/>
        </p:nvSpPr>
        <p:spPr>
          <a:xfrm>
            <a:off x="344556" y="954158"/>
            <a:ext cx="3326297" cy="222305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sz="2000" b="1" dirty="0"/>
              <a:t>Jednoduchý formulář:</a:t>
            </a:r>
          </a:p>
          <a:p>
            <a:r>
              <a:rPr lang="cs-CZ" dirty="0"/>
              <a:t>Poskytovatel (ZR):</a:t>
            </a:r>
          </a:p>
          <a:p>
            <a:r>
              <a:rPr lang="cs-CZ" dirty="0"/>
              <a:t>Účel vydání posudku:</a:t>
            </a:r>
          </a:p>
          <a:p>
            <a:r>
              <a:rPr lang="cs-CZ" dirty="0"/>
              <a:t>Posudkový závěr:</a:t>
            </a:r>
          </a:p>
          <a:p>
            <a:r>
              <a:rPr lang="cs-CZ" dirty="0"/>
              <a:t>Oprávněná osoba:</a:t>
            </a:r>
          </a:p>
          <a:p>
            <a:r>
              <a:rPr lang="cs-CZ" dirty="0"/>
              <a:t>Posuzované dítě (</a:t>
            </a:r>
            <a:r>
              <a:rPr lang="cs-CZ" dirty="0" err="1"/>
              <a:t>ReZa</a:t>
            </a:r>
            <a:r>
              <a:rPr lang="cs-CZ" dirty="0"/>
              <a:t>):</a:t>
            </a:r>
          </a:p>
          <a:p>
            <a:pPr marL="342900" indent="-342900" algn="ctr">
              <a:buFont typeface="+mj-lt"/>
              <a:buAutoNum type="alphaLcParenR"/>
            </a:pPr>
            <a:endParaRPr lang="cs-CZ" dirty="0"/>
          </a:p>
        </p:txBody>
      </p:sp>
    </p:spTree>
    <p:extLst>
      <p:ext uri="{BB962C8B-B14F-4D97-AF65-F5344CB8AC3E}">
        <p14:creationId xmlns:p14="http://schemas.microsoft.com/office/powerpoint/2010/main" val="1187112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2129842-1504-B631-37A3-85D6085CAE47}"/>
              </a:ext>
            </a:extLst>
          </p:cNvPr>
          <p:cNvPicPr>
            <a:picLocks noChangeAspect="1"/>
          </p:cNvPicPr>
          <p:nvPr/>
        </p:nvPicPr>
        <p:blipFill>
          <a:blip r:embed="rId2"/>
          <a:stretch>
            <a:fillRect/>
          </a:stretch>
        </p:blipFill>
        <p:spPr>
          <a:xfrm>
            <a:off x="3892826" y="25394"/>
            <a:ext cx="8299174" cy="6832606"/>
          </a:xfrm>
          <a:prstGeom prst="rect">
            <a:avLst/>
          </a:prstGeom>
        </p:spPr>
      </p:pic>
      <p:sp>
        <p:nvSpPr>
          <p:cNvPr id="6" name="Alternativní postup 5">
            <a:extLst>
              <a:ext uri="{FF2B5EF4-FFF2-40B4-BE49-F238E27FC236}">
                <a16:creationId xmlns:a16="http://schemas.microsoft.com/office/drawing/2014/main" id="{EA76C27B-CCF9-3442-EC64-3AE01CE54CC2}"/>
              </a:ext>
            </a:extLst>
          </p:cNvPr>
          <p:cNvSpPr/>
          <p:nvPr/>
        </p:nvSpPr>
        <p:spPr>
          <a:xfrm>
            <a:off x="59608" y="808382"/>
            <a:ext cx="3833218" cy="226943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sz="2400" b="1" dirty="0"/>
              <a:t>Jednoduchý formulář</a:t>
            </a:r>
          </a:p>
          <a:p>
            <a:endParaRPr lang="cs-CZ" b="1" dirty="0"/>
          </a:p>
          <a:p>
            <a:r>
              <a:rPr lang="cs-CZ" dirty="0"/>
              <a:t>Podatel:</a:t>
            </a:r>
          </a:p>
          <a:p>
            <a:pPr marL="285750" indent="-285750">
              <a:buFont typeface="Arial" panose="020B0604020202020204" pitchFamily="34" charset="0"/>
              <a:buChar char="•"/>
            </a:pPr>
            <a:r>
              <a:rPr lang="cs-CZ" dirty="0"/>
              <a:t>Fyzická osoba:</a:t>
            </a:r>
          </a:p>
          <a:p>
            <a:pPr marL="285750" indent="-285750">
              <a:buFont typeface="Arial" panose="020B0604020202020204" pitchFamily="34" charset="0"/>
              <a:buChar char="•"/>
            </a:pPr>
            <a:r>
              <a:rPr lang="cs-CZ" dirty="0"/>
              <a:t>Právnická osoba:</a:t>
            </a:r>
          </a:p>
          <a:p>
            <a:r>
              <a:rPr lang="cs-CZ" dirty="0"/>
              <a:t>Obsah podnětu:</a:t>
            </a:r>
          </a:p>
          <a:p>
            <a:r>
              <a:rPr lang="cs-CZ" dirty="0"/>
              <a:t>Přílohy:</a:t>
            </a:r>
          </a:p>
        </p:txBody>
      </p:sp>
    </p:spTree>
    <p:extLst>
      <p:ext uri="{BB962C8B-B14F-4D97-AF65-F5344CB8AC3E}">
        <p14:creationId xmlns:p14="http://schemas.microsoft.com/office/powerpoint/2010/main" val="4054799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1E347D7-179E-4F8E-4BC2-51F64AB8C199}"/>
              </a:ext>
            </a:extLst>
          </p:cNvPr>
          <p:cNvPicPr>
            <a:picLocks noChangeAspect="1"/>
          </p:cNvPicPr>
          <p:nvPr/>
        </p:nvPicPr>
        <p:blipFill>
          <a:blip r:embed="rId2"/>
          <a:stretch>
            <a:fillRect/>
          </a:stretch>
        </p:blipFill>
        <p:spPr>
          <a:xfrm>
            <a:off x="3837926" y="0"/>
            <a:ext cx="8354074" cy="6858000"/>
          </a:xfrm>
          <a:prstGeom prst="rect">
            <a:avLst/>
          </a:prstGeom>
        </p:spPr>
      </p:pic>
      <p:sp>
        <p:nvSpPr>
          <p:cNvPr id="4" name="Obdélníkový bublinový popisek 3">
            <a:extLst>
              <a:ext uri="{FF2B5EF4-FFF2-40B4-BE49-F238E27FC236}">
                <a16:creationId xmlns:a16="http://schemas.microsoft.com/office/drawing/2014/main" id="{58783650-4E5F-7FE9-51F8-4EEA958838ED}"/>
              </a:ext>
            </a:extLst>
          </p:cNvPr>
          <p:cNvSpPr/>
          <p:nvPr/>
        </p:nvSpPr>
        <p:spPr>
          <a:xfrm>
            <a:off x="402771" y="1045029"/>
            <a:ext cx="2884715" cy="1284514"/>
          </a:xfrm>
          <a:prstGeom prst="wedgeRectCallout">
            <a:avLst>
              <a:gd name="adj1" fmla="val 72301"/>
              <a:gd name="adj2" fmla="val 37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Základní registry a Registr zastoupení</a:t>
            </a:r>
          </a:p>
        </p:txBody>
      </p:sp>
      <p:sp>
        <p:nvSpPr>
          <p:cNvPr id="5" name="Obdélníkový bublinový popisek 4">
            <a:extLst>
              <a:ext uri="{FF2B5EF4-FFF2-40B4-BE49-F238E27FC236}">
                <a16:creationId xmlns:a16="http://schemas.microsoft.com/office/drawing/2014/main" id="{03F67F3A-1F3C-3C3F-CE95-478B7C5FBCFE}"/>
              </a:ext>
            </a:extLst>
          </p:cNvPr>
          <p:cNvSpPr/>
          <p:nvPr/>
        </p:nvSpPr>
        <p:spPr>
          <a:xfrm>
            <a:off x="402771" y="2786743"/>
            <a:ext cx="2884715" cy="1284514"/>
          </a:xfrm>
          <a:prstGeom prst="wedgeRectCallout">
            <a:avLst>
              <a:gd name="adj1" fmla="val 75242"/>
              <a:gd name="adj2" fmla="val -50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Poskytovatelé služeb</a:t>
            </a:r>
          </a:p>
        </p:txBody>
      </p:sp>
    </p:spTree>
    <p:extLst>
      <p:ext uri="{BB962C8B-B14F-4D97-AF65-F5344CB8AC3E}">
        <p14:creationId xmlns:p14="http://schemas.microsoft.com/office/powerpoint/2010/main" val="398386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2E72A-54DA-249C-1532-8651A27696D2}"/>
              </a:ext>
            </a:extLst>
          </p:cNvPr>
          <p:cNvSpPr>
            <a:spLocks noGrp="1"/>
          </p:cNvSpPr>
          <p:nvPr>
            <p:ph type="title"/>
          </p:nvPr>
        </p:nvSpPr>
        <p:spPr>
          <a:xfrm>
            <a:off x="349236" y="215807"/>
            <a:ext cx="3497610" cy="873025"/>
          </a:xfrm>
        </p:spPr>
        <p:txBody>
          <a:bodyPr>
            <a:noAutofit/>
          </a:bodyPr>
          <a:lstStyle/>
          <a:p>
            <a:r>
              <a:rPr lang="cs-CZ" sz="2800" dirty="0"/>
              <a:t>Chytrý Formulář</a:t>
            </a:r>
          </a:p>
        </p:txBody>
      </p:sp>
      <p:sp>
        <p:nvSpPr>
          <p:cNvPr id="5" name="Zástupný symbol pro číslo snímku 4">
            <a:extLst>
              <a:ext uri="{FF2B5EF4-FFF2-40B4-BE49-F238E27FC236}">
                <a16:creationId xmlns:a16="http://schemas.microsoft.com/office/drawing/2014/main" id="{3F27F725-24A2-A722-F50B-A0E5227E4C3A}"/>
              </a:ext>
            </a:extLst>
          </p:cNvPr>
          <p:cNvSpPr>
            <a:spLocks noGrp="1"/>
          </p:cNvSpPr>
          <p:nvPr>
            <p:ph type="sldNum" sz="quarter" idx="12"/>
          </p:nvPr>
        </p:nvSpPr>
        <p:spPr/>
        <p:txBody>
          <a:bodyPr/>
          <a:lstStyle/>
          <a:p>
            <a:fld id="{F21F385E-1634-DB44-B85F-E63591247372}" type="slidenum">
              <a:rPr lang="cs-CZ" smtClean="0"/>
              <a:t>38</a:t>
            </a:fld>
            <a:endParaRPr lang="cs-CZ" dirty="0"/>
          </a:p>
        </p:txBody>
      </p:sp>
      <p:pic>
        <p:nvPicPr>
          <p:cNvPr id="6" name="Obrázek 5">
            <a:extLst>
              <a:ext uri="{FF2B5EF4-FFF2-40B4-BE49-F238E27FC236}">
                <a16:creationId xmlns:a16="http://schemas.microsoft.com/office/drawing/2014/main" id="{19B7BE07-F4D8-0C2C-F73A-B9223E750366}"/>
              </a:ext>
            </a:extLst>
          </p:cNvPr>
          <p:cNvPicPr>
            <a:picLocks noChangeAspect="1"/>
          </p:cNvPicPr>
          <p:nvPr/>
        </p:nvPicPr>
        <p:blipFill>
          <a:blip r:embed="rId3"/>
          <a:stretch>
            <a:fillRect/>
          </a:stretch>
        </p:blipFill>
        <p:spPr>
          <a:xfrm>
            <a:off x="4251858" y="0"/>
            <a:ext cx="3114221" cy="6797900"/>
          </a:xfrm>
          <a:prstGeom prst="rect">
            <a:avLst/>
          </a:prstGeom>
          <a:solidFill>
            <a:srgbClr val="35398E"/>
          </a:solidFill>
          <a:ln>
            <a:solidFill>
              <a:srgbClr val="35398E"/>
            </a:solidFill>
          </a:ln>
        </p:spPr>
      </p:pic>
      <p:sp>
        <p:nvSpPr>
          <p:cNvPr id="7" name="Obdélníkový bublinový popisek 6">
            <a:extLst>
              <a:ext uri="{FF2B5EF4-FFF2-40B4-BE49-F238E27FC236}">
                <a16:creationId xmlns:a16="http://schemas.microsoft.com/office/drawing/2014/main" id="{17A7B45C-D979-A46C-AE29-FC9C6097BE12}"/>
              </a:ext>
            </a:extLst>
          </p:cNvPr>
          <p:cNvSpPr/>
          <p:nvPr/>
        </p:nvSpPr>
        <p:spPr>
          <a:xfrm>
            <a:off x="332509" y="1591294"/>
            <a:ext cx="3479470" cy="1033153"/>
          </a:xfrm>
          <a:prstGeom prst="wedgeRectCallout">
            <a:avLst>
              <a:gd name="adj1" fmla="val 67222"/>
              <a:gd name="adj2" fmla="val -662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V případě přenesené působnosti schvaluji finálního příjemce</a:t>
            </a:r>
          </a:p>
        </p:txBody>
      </p:sp>
      <p:sp>
        <p:nvSpPr>
          <p:cNvPr id="9" name="Obdélníkový bublinový popisek 8">
            <a:extLst>
              <a:ext uri="{FF2B5EF4-FFF2-40B4-BE49-F238E27FC236}">
                <a16:creationId xmlns:a16="http://schemas.microsoft.com/office/drawing/2014/main" id="{C24289D6-D571-CD3A-7FEF-9ED28734CF87}"/>
              </a:ext>
            </a:extLst>
          </p:cNvPr>
          <p:cNvSpPr/>
          <p:nvPr/>
        </p:nvSpPr>
        <p:spPr>
          <a:xfrm>
            <a:off x="332509" y="3196801"/>
            <a:ext cx="3479470" cy="1033153"/>
          </a:xfrm>
          <a:prstGeom prst="wedgeRectCallout">
            <a:avLst>
              <a:gd name="adj1" fmla="val 67222"/>
              <a:gd name="adj2" fmla="val 303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V případě zastupování přijímám a uplatňuji plnou moc</a:t>
            </a:r>
          </a:p>
        </p:txBody>
      </p:sp>
      <p:sp>
        <p:nvSpPr>
          <p:cNvPr id="10" name="Obdélníkový bublinový popisek 9">
            <a:extLst>
              <a:ext uri="{FF2B5EF4-FFF2-40B4-BE49-F238E27FC236}">
                <a16:creationId xmlns:a16="http://schemas.microsoft.com/office/drawing/2014/main" id="{88F7D9FC-31FB-22FF-4DA9-9A876AFE0437}"/>
              </a:ext>
            </a:extLst>
          </p:cNvPr>
          <p:cNvSpPr/>
          <p:nvPr/>
        </p:nvSpPr>
        <p:spPr>
          <a:xfrm>
            <a:off x="349236" y="4750129"/>
            <a:ext cx="3479470" cy="1033153"/>
          </a:xfrm>
          <a:prstGeom prst="wedgeRectCallout">
            <a:avLst>
              <a:gd name="adj1" fmla="val 66539"/>
              <a:gd name="adj2" fmla="val 510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Řeším předmět žádosti</a:t>
            </a:r>
          </a:p>
        </p:txBody>
      </p:sp>
      <p:sp>
        <p:nvSpPr>
          <p:cNvPr id="11" name="TextovéPole 10">
            <a:extLst>
              <a:ext uri="{FF2B5EF4-FFF2-40B4-BE49-F238E27FC236}">
                <a16:creationId xmlns:a16="http://schemas.microsoft.com/office/drawing/2014/main" id="{489384E4-7238-69CE-EF44-7101C6ECE2F2}"/>
              </a:ext>
            </a:extLst>
          </p:cNvPr>
          <p:cNvSpPr txBox="1"/>
          <p:nvPr/>
        </p:nvSpPr>
        <p:spPr>
          <a:xfrm>
            <a:off x="8395855" y="3491345"/>
            <a:ext cx="0" cy="0"/>
          </a:xfrm>
          <a:prstGeom prst="rect">
            <a:avLst/>
          </a:prstGeom>
          <a:ln>
            <a:solidFill>
              <a:srgbClr val="35398E"/>
            </a:solidFill>
          </a:ln>
        </p:spPr>
        <p:txBody>
          <a:bodyPr vert="horz" wrap="none" lIns="0" tIns="0" rIns="0" bIns="0" rtlCol="0" anchor="t" anchorCtr="0">
            <a:normAutofit fontScale="25000" lnSpcReduction="20000"/>
          </a:bodyPr>
          <a:lstStyle/>
          <a:p>
            <a:pPr algn="l"/>
            <a:endParaRPr lang="cs-CZ" sz="1800" dirty="0">
              <a:solidFill>
                <a:srgbClr val="2E2D2C"/>
              </a:solidFill>
            </a:endParaRPr>
          </a:p>
        </p:txBody>
      </p:sp>
      <p:sp>
        <p:nvSpPr>
          <p:cNvPr id="12" name="Obdélníkový bublinový popisek 11">
            <a:extLst>
              <a:ext uri="{FF2B5EF4-FFF2-40B4-BE49-F238E27FC236}">
                <a16:creationId xmlns:a16="http://schemas.microsoft.com/office/drawing/2014/main" id="{B0199012-D401-DF2F-67D7-4C9B7C440DC5}"/>
              </a:ext>
            </a:extLst>
          </p:cNvPr>
          <p:cNvSpPr/>
          <p:nvPr/>
        </p:nvSpPr>
        <p:spPr>
          <a:xfrm>
            <a:off x="7849590" y="1387672"/>
            <a:ext cx="3610098" cy="927860"/>
          </a:xfrm>
          <a:prstGeom prst="wedgeRectCallout">
            <a:avLst>
              <a:gd name="adj1" fmla="val -104055"/>
              <a:gd name="adj2" fmla="val -107579"/>
            </a:avLst>
          </a:prstGeom>
          <a:solidFill>
            <a:srgbClr val="3539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Předdefinuji původce, agendu a službu</a:t>
            </a:r>
          </a:p>
          <a:p>
            <a:pPr algn="ctr"/>
            <a:r>
              <a:rPr lang="cs-CZ" dirty="0"/>
              <a:t>Doplním informační text</a:t>
            </a:r>
          </a:p>
        </p:txBody>
      </p:sp>
      <p:sp>
        <p:nvSpPr>
          <p:cNvPr id="13" name="Obdélníkový bublinový popisek 12">
            <a:extLst>
              <a:ext uri="{FF2B5EF4-FFF2-40B4-BE49-F238E27FC236}">
                <a16:creationId xmlns:a16="http://schemas.microsoft.com/office/drawing/2014/main" id="{B203244B-0D6D-1E18-8563-419B13DCE799}"/>
              </a:ext>
            </a:extLst>
          </p:cNvPr>
          <p:cNvSpPr/>
          <p:nvPr/>
        </p:nvSpPr>
        <p:spPr>
          <a:xfrm>
            <a:off x="7849590" y="2866247"/>
            <a:ext cx="3610098" cy="660916"/>
          </a:xfrm>
          <a:prstGeom prst="wedgeRectCallout">
            <a:avLst>
              <a:gd name="adj1" fmla="val -110636"/>
              <a:gd name="adj2" fmla="val -191714"/>
            </a:avLst>
          </a:prstGeom>
          <a:solidFill>
            <a:srgbClr val="3539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Nastavím přenesenou působnost Ano/Ne</a:t>
            </a:r>
          </a:p>
        </p:txBody>
      </p:sp>
      <p:sp>
        <p:nvSpPr>
          <p:cNvPr id="14" name="Obdélníkový bublinový popisek 13">
            <a:extLst>
              <a:ext uri="{FF2B5EF4-FFF2-40B4-BE49-F238E27FC236}">
                <a16:creationId xmlns:a16="http://schemas.microsoft.com/office/drawing/2014/main" id="{CCCCAFF4-2FF5-94B8-EE95-60448D42D00E}"/>
              </a:ext>
            </a:extLst>
          </p:cNvPr>
          <p:cNvSpPr/>
          <p:nvPr/>
        </p:nvSpPr>
        <p:spPr>
          <a:xfrm>
            <a:off x="7849590" y="4077350"/>
            <a:ext cx="3610098" cy="399648"/>
          </a:xfrm>
          <a:prstGeom prst="wedgeRectCallout">
            <a:avLst>
              <a:gd name="adj1" fmla="val -122149"/>
              <a:gd name="adj2" fmla="val -65651"/>
            </a:avLst>
          </a:prstGeom>
          <a:solidFill>
            <a:srgbClr val="3539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Zastupování Ano/Ne</a:t>
            </a:r>
          </a:p>
        </p:txBody>
      </p:sp>
      <p:sp>
        <p:nvSpPr>
          <p:cNvPr id="16" name="Obdélníkový bublinový popisek 15">
            <a:extLst>
              <a:ext uri="{FF2B5EF4-FFF2-40B4-BE49-F238E27FC236}">
                <a16:creationId xmlns:a16="http://schemas.microsoft.com/office/drawing/2014/main" id="{F3E71999-F34B-66D5-6607-4D84D0D4E929}"/>
              </a:ext>
            </a:extLst>
          </p:cNvPr>
          <p:cNvSpPr/>
          <p:nvPr/>
        </p:nvSpPr>
        <p:spPr>
          <a:xfrm>
            <a:off x="7849590" y="5058888"/>
            <a:ext cx="3610098" cy="1266466"/>
          </a:xfrm>
          <a:prstGeom prst="wedgeRectCallout">
            <a:avLst>
              <a:gd name="adj1" fmla="val -122148"/>
              <a:gd name="adj2" fmla="val 3741"/>
            </a:avLst>
          </a:prstGeom>
          <a:solidFill>
            <a:srgbClr val="3539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Nastavím parametry formuláře</a:t>
            </a:r>
          </a:p>
          <a:p>
            <a:pPr marL="342900" indent="-342900">
              <a:buFont typeface="+mj-lt"/>
              <a:buAutoNum type="arabicPeriod"/>
            </a:pPr>
            <a:r>
              <a:rPr lang="cs-CZ" dirty="0"/>
              <a:t>5 proměnných, název + typ</a:t>
            </a:r>
          </a:p>
          <a:p>
            <a:pPr marL="342900" indent="-342900">
              <a:buFont typeface="+mj-lt"/>
              <a:buAutoNum type="arabicPeriod"/>
            </a:pPr>
            <a:r>
              <a:rPr lang="cs-CZ" dirty="0"/>
              <a:t>Návrh editovatelného textu</a:t>
            </a:r>
          </a:p>
          <a:p>
            <a:pPr marL="342900" indent="-342900">
              <a:buFont typeface="+mj-lt"/>
              <a:buAutoNum type="arabicPeriod"/>
            </a:pPr>
            <a:r>
              <a:rPr lang="cs-CZ" dirty="0"/>
              <a:t>Názvy příloh (max 3)</a:t>
            </a:r>
          </a:p>
        </p:txBody>
      </p:sp>
      <p:sp>
        <p:nvSpPr>
          <p:cNvPr id="8" name="Nadpis 1">
            <a:extLst>
              <a:ext uri="{FF2B5EF4-FFF2-40B4-BE49-F238E27FC236}">
                <a16:creationId xmlns:a16="http://schemas.microsoft.com/office/drawing/2014/main" id="{E3F07AE5-3222-E157-D513-9F26AF0D5B8E}"/>
              </a:ext>
            </a:extLst>
          </p:cNvPr>
          <p:cNvSpPr txBox="1">
            <a:spLocks/>
          </p:cNvSpPr>
          <p:nvPr/>
        </p:nvSpPr>
        <p:spPr>
          <a:xfrm>
            <a:off x="7473697" y="176041"/>
            <a:ext cx="4718304" cy="8730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a:lstStyle>
          <a:p>
            <a:r>
              <a:rPr lang="cs-CZ" sz="2800" dirty="0">
                <a:solidFill>
                  <a:srgbClr val="35398E"/>
                </a:solidFill>
              </a:rPr>
              <a:t>univerzální Formulář</a:t>
            </a:r>
          </a:p>
        </p:txBody>
      </p:sp>
    </p:spTree>
    <p:extLst>
      <p:ext uri="{BB962C8B-B14F-4D97-AF65-F5344CB8AC3E}">
        <p14:creationId xmlns:p14="http://schemas.microsoft.com/office/powerpoint/2010/main" val="3152542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91716-034E-F2D9-5F30-C20D9D29FA21}"/>
              </a:ext>
            </a:extLst>
          </p:cNvPr>
          <p:cNvSpPr>
            <a:spLocks noGrp="1"/>
          </p:cNvSpPr>
          <p:nvPr>
            <p:ph type="title"/>
          </p:nvPr>
        </p:nvSpPr>
        <p:spPr/>
        <p:txBody>
          <a:bodyPr/>
          <a:lstStyle/>
          <a:p>
            <a:r>
              <a:rPr lang="cs-CZ" dirty="0"/>
              <a:t>Co potřebuji pro univerzální formulář</a:t>
            </a:r>
          </a:p>
        </p:txBody>
      </p:sp>
      <p:sp>
        <p:nvSpPr>
          <p:cNvPr id="3" name="Zástupný obsah 2">
            <a:extLst>
              <a:ext uri="{FF2B5EF4-FFF2-40B4-BE49-F238E27FC236}">
                <a16:creationId xmlns:a16="http://schemas.microsoft.com/office/drawing/2014/main" id="{1B16E579-316D-145A-8404-529727EE00FA}"/>
              </a:ext>
            </a:extLst>
          </p:cNvPr>
          <p:cNvSpPr>
            <a:spLocks noGrp="1"/>
          </p:cNvSpPr>
          <p:nvPr>
            <p:ph idx="1"/>
          </p:nvPr>
        </p:nvSpPr>
        <p:spPr/>
        <p:txBody>
          <a:bodyPr>
            <a:normAutofit fontScale="92500" lnSpcReduction="20000"/>
          </a:bodyPr>
          <a:lstStyle/>
          <a:p>
            <a:r>
              <a:rPr lang="cs-CZ" dirty="0"/>
              <a:t>Původce: 				Ministerstvo čar a kouzel</a:t>
            </a:r>
          </a:p>
          <a:p>
            <a:r>
              <a:rPr lang="cs-CZ" dirty="0"/>
              <a:t>Agenda:				A9099: Povolení čarovat</a:t>
            </a:r>
          </a:p>
          <a:p>
            <a:r>
              <a:rPr lang="cs-CZ" dirty="0"/>
              <a:t>Služba:				S90998: Čarování na veřejnosti</a:t>
            </a:r>
          </a:p>
          <a:p>
            <a:r>
              <a:rPr lang="cs-CZ" dirty="0"/>
              <a:t>Informace: 				Informace k formuláři</a:t>
            </a:r>
          </a:p>
          <a:p>
            <a:r>
              <a:rPr lang="cs-CZ" dirty="0"/>
              <a:t>Přenesená působnost: 			Ano/Ne</a:t>
            </a:r>
          </a:p>
          <a:p>
            <a:r>
              <a:rPr lang="cs-CZ" dirty="0"/>
              <a:t>Zastupování: 				Ano/Ne</a:t>
            </a:r>
          </a:p>
          <a:p>
            <a:r>
              <a:rPr lang="cs-CZ" dirty="0"/>
              <a:t>Parametry formuláře</a:t>
            </a:r>
          </a:p>
          <a:p>
            <a:pPr lvl="1"/>
            <a:r>
              <a:rPr lang="cs-CZ" dirty="0"/>
              <a:t>5 proměnných, název + typ		Text, Číslo, Datum, Logická hodnota, </a:t>
            </a:r>
            <a:r>
              <a:rPr lang="cs-CZ" dirty="0" err="1"/>
              <a:t>Radiobuton</a:t>
            </a:r>
            <a:r>
              <a:rPr lang="cs-CZ" dirty="0"/>
              <a:t>, </a:t>
            </a:r>
            <a:r>
              <a:rPr lang="cs-CZ" dirty="0" err="1"/>
              <a:t>Check</a:t>
            </a:r>
            <a:r>
              <a:rPr lang="cs-CZ" dirty="0"/>
              <a:t> box </a:t>
            </a:r>
          </a:p>
          <a:p>
            <a:pPr lvl="1"/>
            <a:r>
              <a:rPr lang="cs-CZ" dirty="0"/>
              <a:t>Návrh editovatelného textu		Editovatelný text</a:t>
            </a:r>
          </a:p>
          <a:p>
            <a:pPr lvl="1"/>
            <a:r>
              <a:rPr lang="cs-CZ" dirty="0"/>
              <a:t>Názvy příloh (max 3)</a:t>
            </a:r>
          </a:p>
          <a:p>
            <a:endParaRPr lang="cs-CZ" dirty="0"/>
          </a:p>
        </p:txBody>
      </p:sp>
      <p:sp>
        <p:nvSpPr>
          <p:cNvPr id="4" name="Zástupný symbol pro zápatí 3">
            <a:extLst>
              <a:ext uri="{FF2B5EF4-FFF2-40B4-BE49-F238E27FC236}">
                <a16:creationId xmlns:a16="http://schemas.microsoft.com/office/drawing/2014/main" id="{7B7F5610-1B35-41D7-2367-5CB5533115B3}"/>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7D1A0DB4-27AF-AD97-D153-A753FC30E6A9}"/>
              </a:ext>
            </a:extLst>
          </p:cNvPr>
          <p:cNvSpPr>
            <a:spLocks noGrp="1"/>
          </p:cNvSpPr>
          <p:nvPr>
            <p:ph type="sldNum" sz="quarter" idx="12"/>
          </p:nvPr>
        </p:nvSpPr>
        <p:spPr/>
        <p:txBody>
          <a:bodyPr/>
          <a:lstStyle/>
          <a:p>
            <a:fld id="{F21F385E-1634-DB44-B85F-E63591247372}" type="slidenum">
              <a:rPr lang="cs-CZ" smtClean="0"/>
              <a:t>39</a:t>
            </a:fld>
            <a:endParaRPr lang="cs-CZ"/>
          </a:p>
        </p:txBody>
      </p:sp>
    </p:spTree>
    <p:extLst>
      <p:ext uri="{BB962C8B-B14F-4D97-AF65-F5344CB8AC3E}">
        <p14:creationId xmlns:p14="http://schemas.microsoft.com/office/powerpoint/2010/main" val="11292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7D19D5-4715-AF86-C555-94B7E9B342C4}"/>
              </a:ext>
            </a:extLst>
          </p:cNvPr>
          <p:cNvSpPr>
            <a:spLocks noGrp="1"/>
          </p:cNvSpPr>
          <p:nvPr>
            <p:ph type="title"/>
          </p:nvPr>
        </p:nvSpPr>
        <p:spPr/>
        <p:txBody>
          <a:bodyPr/>
          <a:lstStyle/>
          <a:p>
            <a:r>
              <a:rPr lang="cs-CZ"/>
              <a:t>Jaká jsou základní práva uživatelů</a:t>
            </a:r>
          </a:p>
        </p:txBody>
      </p:sp>
      <p:sp>
        <p:nvSpPr>
          <p:cNvPr id="3" name="Zástupný obsah 2">
            <a:extLst>
              <a:ext uri="{FF2B5EF4-FFF2-40B4-BE49-F238E27FC236}">
                <a16:creationId xmlns:a16="http://schemas.microsoft.com/office/drawing/2014/main" id="{4C90BAEF-E09B-8C25-77B5-696A08DA4E2E}"/>
              </a:ext>
            </a:extLst>
          </p:cNvPr>
          <p:cNvSpPr>
            <a:spLocks noGrp="1"/>
          </p:cNvSpPr>
          <p:nvPr>
            <p:ph idx="1"/>
          </p:nvPr>
        </p:nvSpPr>
        <p:spPr>
          <a:xfrm>
            <a:off x="540000" y="1166191"/>
            <a:ext cx="11113200" cy="4890052"/>
          </a:xfrm>
        </p:spPr>
        <p:txBody>
          <a:bodyPr>
            <a:normAutofit lnSpcReduction="10000"/>
          </a:bodyPr>
          <a:lstStyle/>
          <a:p>
            <a:r>
              <a:rPr lang="cs-CZ" dirty="0"/>
              <a:t>Zveřejnění popisu v Katalogu služeb</a:t>
            </a:r>
          </a:p>
          <a:p>
            <a:r>
              <a:rPr lang="cs-CZ" dirty="0"/>
              <a:t>Právo na použití NIA (právo na elektronickou identifikaci a autentizaci)</a:t>
            </a:r>
          </a:p>
          <a:p>
            <a:r>
              <a:rPr lang="cs-CZ" dirty="0"/>
              <a:t>Právo na využití Registru zastoupení (</a:t>
            </a:r>
            <a:r>
              <a:rPr lang="cs-CZ" dirty="0" err="1"/>
              <a:t>ReZa</a:t>
            </a:r>
            <a:r>
              <a:rPr lang="cs-CZ" dirty="0"/>
              <a:t> je součástí základního registru RPP a OVM nemá právo žádat o údaje dostupné ze základního registru) </a:t>
            </a:r>
          </a:p>
          <a:p>
            <a:r>
              <a:rPr lang="cs-CZ" dirty="0"/>
              <a:t>Právo na zveřejněný elektronický formulář, který se po přihlášení pomocí NIA, zajistí předvyplnění údajů</a:t>
            </a:r>
          </a:p>
          <a:p>
            <a:r>
              <a:rPr lang="cs-CZ" dirty="0"/>
              <a:t>Právo na autorizaci a zpětné prokázání projevu vůle uživatele služby učinit digitální úkon</a:t>
            </a:r>
          </a:p>
          <a:p>
            <a:r>
              <a:rPr lang="cs-CZ" dirty="0"/>
              <a:t>Právo na osvědčení digitálního úkonu</a:t>
            </a:r>
          </a:p>
          <a:p>
            <a:r>
              <a:rPr lang="cs-CZ" dirty="0"/>
              <a:t>Právo na využití údajů</a:t>
            </a:r>
          </a:p>
          <a:p>
            <a:r>
              <a:rPr lang="cs-CZ" dirty="0"/>
              <a:t>Právo na prokázání právních skutečností</a:t>
            </a:r>
          </a:p>
          <a:p>
            <a:r>
              <a:rPr lang="cs-CZ" dirty="0"/>
              <a:t>Právo na informace v souvislosti s poskytováním digitálních služeb</a:t>
            </a:r>
          </a:p>
          <a:p>
            <a:r>
              <a:rPr lang="cs-CZ" dirty="0"/>
              <a:t>Design </a:t>
            </a:r>
            <a:r>
              <a:rPr lang="cs-CZ" dirty="0" err="1"/>
              <a:t>system</a:t>
            </a:r>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B3C9FA2C-FEA1-02FA-1B07-57F3D1F0BAFC}"/>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5731445F-1093-C1CD-840B-4FDA185A4932}"/>
              </a:ext>
            </a:extLst>
          </p:cNvPr>
          <p:cNvSpPr>
            <a:spLocks noGrp="1"/>
          </p:cNvSpPr>
          <p:nvPr>
            <p:ph type="sldNum" sz="quarter" idx="12"/>
          </p:nvPr>
        </p:nvSpPr>
        <p:spPr/>
        <p:txBody>
          <a:bodyPr/>
          <a:lstStyle/>
          <a:p>
            <a:fld id="{F21F385E-1634-DB44-B85F-E63591247372}" type="slidenum">
              <a:rPr lang="cs-CZ" smtClean="0"/>
              <a:t>4</a:t>
            </a:fld>
            <a:endParaRPr lang="cs-CZ"/>
          </a:p>
        </p:txBody>
      </p:sp>
    </p:spTree>
    <p:extLst>
      <p:ext uri="{BB962C8B-B14F-4D97-AF65-F5344CB8AC3E}">
        <p14:creationId xmlns:p14="http://schemas.microsoft.com/office/powerpoint/2010/main" val="269854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DB796-7FB1-4C5A-8B42-F8064D444608}"/>
              </a:ext>
            </a:extLst>
          </p:cNvPr>
          <p:cNvSpPr>
            <a:spLocks noGrp="1"/>
          </p:cNvSpPr>
          <p:nvPr>
            <p:ph type="title"/>
          </p:nvPr>
        </p:nvSpPr>
        <p:spPr/>
        <p:txBody>
          <a:bodyPr/>
          <a:lstStyle/>
          <a:p>
            <a:r>
              <a:rPr lang="cs-CZ" dirty="0"/>
              <a:t>Co nám to minimálně přinese?</a:t>
            </a:r>
          </a:p>
        </p:txBody>
      </p:sp>
      <p:sp>
        <p:nvSpPr>
          <p:cNvPr id="3" name="Zástupný obsah 2">
            <a:extLst>
              <a:ext uri="{FF2B5EF4-FFF2-40B4-BE49-F238E27FC236}">
                <a16:creationId xmlns:a16="http://schemas.microsoft.com/office/drawing/2014/main" id="{D7D6E1BC-DD02-7B2B-C8E5-0D0B178787AE}"/>
              </a:ext>
            </a:extLst>
          </p:cNvPr>
          <p:cNvSpPr>
            <a:spLocks noGrp="1"/>
          </p:cNvSpPr>
          <p:nvPr>
            <p:ph idx="1"/>
          </p:nvPr>
        </p:nvSpPr>
        <p:spPr>
          <a:xfrm>
            <a:off x="540000" y="1825625"/>
            <a:ext cx="11113200" cy="3770503"/>
          </a:xfrm>
        </p:spPr>
        <p:txBody>
          <a:bodyPr>
            <a:normAutofit fontScale="77500" lnSpcReduction="20000"/>
          </a:bodyPr>
          <a:lstStyle/>
          <a:p>
            <a:r>
              <a:rPr lang="cs-CZ" dirty="0"/>
              <a:t>Ztotožnění klienta dovolí předvyplnit údaje</a:t>
            </a:r>
          </a:p>
          <a:p>
            <a:pPr lvl="1"/>
            <a:r>
              <a:rPr lang="cs-CZ" dirty="0"/>
              <a:t>Nebudeme mít zmatek v databázích a rejstřících</a:t>
            </a:r>
          </a:p>
          <a:p>
            <a:r>
              <a:rPr lang="cs-CZ" dirty="0"/>
              <a:t>Plníme požadavky práva občanů na digitální službu</a:t>
            </a:r>
          </a:p>
          <a:p>
            <a:pPr lvl="1"/>
            <a:r>
              <a:rPr lang="cs-CZ" dirty="0"/>
              <a:t>Identitu, integritu, osvědčení, autorizaci, počítačově i lidsky čitelný formát, </a:t>
            </a:r>
          </a:p>
          <a:p>
            <a:r>
              <a:rPr lang="cs-CZ" dirty="0"/>
              <a:t>Strukturovaná data</a:t>
            </a:r>
          </a:p>
          <a:p>
            <a:pPr lvl="1"/>
            <a:r>
              <a:rPr lang="cs-CZ" dirty="0"/>
              <a:t>Data lze pomocí robotů třídit a dále zpracovávat v agendových informačních systémech</a:t>
            </a:r>
          </a:p>
          <a:p>
            <a:r>
              <a:rPr lang="cs-CZ" dirty="0"/>
              <a:t>Kvalita dat</a:t>
            </a:r>
          </a:p>
          <a:p>
            <a:pPr lvl="1"/>
            <a:r>
              <a:rPr lang="cs-CZ" dirty="0"/>
              <a:t>Formulář dokáže ohlídat data pomocí kontroly obsahu, výběru z číselníku apod. I když to budeme řešit ručně nemusíme dohledávat data ani řešit kolize dat</a:t>
            </a:r>
          </a:p>
          <a:p>
            <a:r>
              <a:rPr lang="cs-CZ" dirty="0"/>
              <a:t>Dobrý poměr výkon/cena (3E)</a:t>
            </a:r>
          </a:p>
          <a:p>
            <a:pPr lvl="1"/>
            <a:r>
              <a:rPr lang="cs-CZ" dirty="0"/>
              <a:t>Lze levně řešit i málo četné nebo jednoduché formuláře s plnou podporou ZoPDS</a:t>
            </a:r>
          </a:p>
        </p:txBody>
      </p:sp>
      <p:sp>
        <p:nvSpPr>
          <p:cNvPr id="4" name="Zástupný symbol pro zápatí 3">
            <a:extLst>
              <a:ext uri="{FF2B5EF4-FFF2-40B4-BE49-F238E27FC236}">
                <a16:creationId xmlns:a16="http://schemas.microsoft.com/office/drawing/2014/main" id="{29593654-ECAF-F646-6606-7C080E4C6AD0}"/>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363EC9F6-D79A-362A-3033-8BBD803A3AA9}"/>
              </a:ext>
            </a:extLst>
          </p:cNvPr>
          <p:cNvSpPr>
            <a:spLocks noGrp="1"/>
          </p:cNvSpPr>
          <p:nvPr>
            <p:ph type="sldNum" sz="quarter" idx="12"/>
          </p:nvPr>
        </p:nvSpPr>
        <p:spPr/>
        <p:txBody>
          <a:bodyPr/>
          <a:lstStyle/>
          <a:p>
            <a:fld id="{F21F385E-1634-DB44-B85F-E63591247372}" type="slidenum">
              <a:rPr lang="cs-CZ" smtClean="0"/>
              <a:t>40</a:t>
            </a:fld>
            <a:endParaRPr lang="cs-CZ"/>
          </a:p>
        </p:txBody>
      </p:sp>
      <p:sp>
        <p:nvSpPr>
          <p:cNvPr id="6" name="TextovéPole 5">
            <a:extLst>
              <a:ext uri="{FF2B5EF4-FFF2-40B4-BE49-F238E27FC236}">
                <a16:creationId xmlns:a16="http://schemas.microsoft.com/office/drawing/2014/main" id="{AB0944AA-4F25-A077-BF63-79CB7D99EFA2}"/>
              </a:ext>
            </a:extLst>
          </p:cNvPr>
          <p:cNvSpPr txBox="1"/>
          <p:nvPr/>
        </p:nvSpPr>
        <p:spPr>
          <a:xfrm>
            <a:off x="9427" y="5524107"/>
            <a:ext cx="0" cy="0"/>
          </a:xfrm>
          <a:prstGeom prst="rect">
            <a:avLst/>
          </a:prstGeom>
        </p:spPr>
        <p:txBody>
          <a:bodyPr vert="horz" wrap="none" lIns="0" tIns="0" rIns="0" bIns="0" rtlCol="0" anchor="t" anchorCtr="0">
            <a:normAutofit fontScale="25000" lnSpcReduction="20000"/>
          </a:bodyPr>
          <a:lstStyle/>
          <a:p>
            <a:pPr algn="l"/>
            <a:endParaRPr lang="cs-CZ" sz="1800" dirty="0">
              <a:solidFill>
                <a:srgbClr val="2E2D2C"/>
              </a:solidFill>
            </a:endParaRPr>
          </a:p>
        </p:txBody>
      </p:sp>
    </p:spTree>
    <p:extLst>
      <p:ext uri="{BB962C8B-B14F-4D97-AF65-F5344CB8AC3E}">
        <p14:creationId xmlns:p14="http://schemas.microsoft.com/office/powerpoint/2010/main" val="2397511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019D2-E195-2261-E963-60A0361D32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8B1396-8187-6B88-268D-F788CCB8FA88}"/>
              </a:ext>
            </a:extLst>
          </p:cNvPr>
          <p:cNvSpPr>
            <a:spLocks noGrp="1"/>
          </p:cNvSpPr>
          <p:nvPr>
            <p:ph type="title"/>
          </p:nvPr>
        </p:nvSpPr>
        <p:spPr/>
        <p:txBody>
          <a:bodyPr/>
          <a:lstStyle/>
          <a:p>
            <a:r>
              <a:rPr lang="cs-CZ" cap="none"/>
              <a:t>eGovernment „</a:t>
            </a:r>
            <a:r>
              <a:rPr lang="cs-CZ" cap="none" err="1"/>
              <a:t>eShop</a:t>
            </a:r>
            <a:r>
              <a:rPr lang="cs-CZ" cap="none"/>
              <a:t>“</a:t>
            </a:r>
            <a:r>
              <a:rPr lang="cs-CZ"/>
              <a:t> státní správy</a:t>
            </a:r>
          </a:p>
        </p:txBody>
      </p:sp>
      <p:sp>
        <p:nvSpPr>
          <p:cNvPr id="4" name="Zástupný symbol pro zápatí 3">
            <a:extLst>
              <a:ext uri="{FF2B5EF4-FFF2-40B4-BE49-F238E27FC236}">
                <a16:creationId xmlns:a16="http://schemas.microsoft.com/office/drawing/2014/main" id="{4133343E-2A94-0DCB-4759-CAA263BFF575}"/>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9CB9E768-8DE7-81EF-E5E2-3C8773B138E2}"/>
              </a:ext>
            </a:extLst>
          </p:cNvPr>
          <p:cNvSpPr>
            <a:spLocks noGrp="1"/>
          </p:cNvSpPr>
          <p:nvPr>
            <p:ph type="sldNum" sz="quarter" idx="12"/>
          </p:nvPr>
        </p:nvSpPr>
        <p:spPr>
          <a:xfrm>
            <a:off x="9831571" y="6368899"/>
            <a:ext cx="1921042" cy="365125"/>
          </a:xfrm>
        </p:spPr>
        <p:txBody>
          <a:bodyPr/>
          <a:lstStyle/>
          <a:p>
            <a:fld id="{F21F385E-1634-DB44-B85F-E63591247372}" type="slidenum">
              <a:rPr lang="cs-CZ" smtClean="0"/>
              <a:t>41</a:t>
            </a:fld>
            <a:endParaRPr lang="cs-CZ"/>
          </a:p>
        </p:txBody>
      </p:sp>
      <p:pic>
        <p:nvPicPr>
          <p:cNvPr id="3" name="Obrázek 2">
            <a:extLst>
              <a:ext uri="{FF2B5EF4-FFF2-40B4-BE49-F238E27FC236}">
                <a16:creationId xmlns:a16="http://schemas.microsoft.com/office/drawing/2014/main" id="{D6A9117D-FC3E-EAC3-4F8C-EE1ED04C0413}"/>
              </a:ext>
            </a:extLst>
          </p:cNvPr>
          <p:cNvPicPr>
            <a:picLocks noChangeAspect="1"/>
          </p:cNvPicPr>
          <p:nvPr/>
        </p:nvPicPr>
        <p:blipFill>
          <a:blip r:embed="rId3"/>
          <a:stretch>
            <a:fillRect/>
          </a:stretch>
        </p:blipFill>
        <p:spPr>
          <a:xfrm>
            <a:off x="538799" y="1008166"/>
            <a:ext cx="7207831" cy="5849834"/>
          </a:xfrm>
          <a:prstGeom prst="rect">
            <a:avLst/>
          </a:prstGeom>
          <a:ln>
            <a:solidFill>
              <a:schemeClr val="tx2"/>
            </a:solidFill>
          </a:ln>
        </p:spPr>
      </p:pic>
      <p:pic>
        <p:nvPicPr>
          <p:cNvPr id="7" name="Obrázek 6">
            <a:extLst>
              <a:ext uri="{FF2B5EF4-FFF2-40B4-BE49-F238E27FC236}">
                <a16:creationId xmlns:a16="http://schemas.microsoft.com/office/drawing/2014/main" id="{CBE1D06C-2F74-8081-3305-3ADDA38F2024}"/>
              </a:ext>
            </a:extLst>
          </p:cNvPr>
          <p:cNvPicPr>
            <a:picLocks noChangeAspect="1"/>
          </p:cNvPicPr>
          <p:nvPr/>
        </p:nvPicPr>
        <p:blipFill>
          <a:blip r:embed="rId4"/>
          <a:stretch>
            <a:fillRect/>
          </a:stretch>
        </p:blipFill>
        <p:spPr>
          <a:xfrm>
            <a:off x="9078451" y="1461152"/>
            <a:ext cx="2205594" cy="4883815"/>
          </a:xfrm>
          <a:prstGeom prst="rect">
            <a:avLst/>
          </a:prstGeom>
        </p:spPr>
      </p:pic>
      <p:pic>
        <p:nvPicPr>
          <p:cNvPr id="8" name="Symbol zastępczy obrazu 38" descr="Obraz zawierający monitor, siedzi, czarny, lustro&#10;&#10;Opis wygenerowany automatycznie">
            <a:extLst>
              <a:ext uri="{FF2B5EF4-FFF2-40B4-BE49-F238E27FC236}">
                <a16:creationId xmlns:a16="http://schemas.microsoft.com/office/drawing/2014/main" id="{00A8DFF5-19E1-9E8A-5A47-54AF5C9F597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00959" y="849085"/>
            <a:ext cx="2769533" cy="6062234"/>
          </a:xfrm>
          <a:prstGeom prst="rect">
            <a:avLst/>
          </a:prstGeom>
          <a:effectLst>
            <a:outerShdw blurRad="161408" dist="38100" dir="5400000" algn="t" rotWithShape="0">
              <a:prstClr val="black">
                <a:alpha val="40000"/>
              </a:prstClr>
            </a:outerShdw>
          </a:effectLst>
        </p:spPr>
      </p:pic>
      <p:sp>
        <p:nvSpPr>
          <p:cNvPr id="9" name="TextovéPole 8">
            <a:extLst>
              <a:ext uri="{FF2B5EF4-FFF2-40B4-BE49-F238E27FC236}">
                <a16:creationId xmlns:a16="http://schemas.microsoft.com/office/drawing/2014/main" id="{FE12D433-CFEF-26D5-CF50-55D7913CF3E5}"/>
              </a:ext>
            </a:extLst>
          </p:cNvPr>
          <p:cNvSpPr txBox="1"/>
          <p:nvPr/>
        </p:nvSpPr>
        <p:spPr>
          <a:xfrm>
            <a:off x="8305800" y="6531429"/>
            <a:ext cx="0" cy="0"/>
          </a:xfrm>
          <a:prstGeom prst="rect">
            <a:avLst/>
          </a:prstGeom>
        </p:spPr>
        <p:txBody>
          <a:bodyPr vert="horz" wrap="none" lIns="0" tIns="0" rIns="0" bIns="0" rtlCol="0" anchor="t" anchorCtr="0">
            <a:normAutofit fontScale="25000" lnSpcReduction="20000"/>
          </a:bodyPr>
          <a:lstStyle/>
          <a:p>
            <a:pPr algn="l"/>
            <a:endParaRPr lang="cs-CZ" sz="1800">
              <a:solidFill>
                <a:srgbClr val="2E2D2C"/>
              </a:solidFill>
            </a:endParaRPr>
          </a:p>
        </p:txBody>
      </p:sp>
      <p:sp>
        <p:nvSpPr>
          <p:cNvPr id="10" name="TextovéPole 9">
            <a:extLst>
              <a:ext uri="{FF2B5EF4-FFF2-40B4-BE49-F238E27FC236}">
                <a16:creationId xmlns:a16="http://schemas.microsoft.com/office/drawing/2014/main" id="{5F000865-5168-1EAA-5318-AAAF310315E8}"/>
              </a:ext>
            </a:extLst>
          </p:cNvPr>
          <p:cNvSpPr txBox="1"/>
          <p:nvPr/>
        </p:nvSpPr>
        <p:spPr>
          <a:xfrm>
            <a:off x="11963400" y="50999"/>
            <a:ext cx="228600" cy="381000"/>
          </a:xfrm>
          <a:prstGeom prst="rect">
            <a:avLst/>
          </a:prstGeom>
        </p:spPr>
        <p:txBody>
          <a:bodyPr vert="horz" wrap="square" lIns="0" tIns="0" rIns="0" bIns="0" rtlCol="0" anchor="t" anchorCtr="0">
            <a:normAutofit/>
          </a:bodyPr>
          <a:lstStyle/>
          <a:p>
            <a:pPr algn="l"/>
            <a:r>
              <a:rPr lang="cs-CZ" sz="1200">
                <a:solidFill>
                  <a:schemeClr val="accent1"/>
                </a:solidFill>
              </a:rPr>
              <a:t>H</a:t>
            </a:r>
          </a:p>
        </p:txBody>
      </p:sp>
    </p:spTree>
    <p:extLst>
      <p:ext uri="{BB962C8B-B14F-4D97-AF65-F5344CB8AC3E}">
        <p14:creationId xmlns:p14="http://schemas.microsoft.com/office/powerpoint/2010/main" val="1230694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25FE04-5FE8-5DA2-4B0C-A8023CC62968}"/>
              </a:ext>
            </a:extLst>
          </p:cNvPr>
          <p:cNvSpPr>
            <a:spLocks noGrp="1"/>
          </p:cNvSpPr>
          <p:nvPr>
            <p:ph type="title"/>
          </p:nvPr>
        </p:nvSpPr>
        <p:spPr/>
        <p:txBody>
          <a:bodyPr/>
          <a:lstStyle/>
          <a:p>
            <a:r>
              <a:rPr lang="cs-CZ" dirty="0"/>
              <a:t>Základní požadavky na řešení</a:t>
            </a:r>
            <a:br>
              <a:rPr lang="cs-CZ" dirty="0"/>
            </a:br>
            <a:r>
              <a:rPr lang="cs-CZ" sz="3600" dirty="0"/>
              <a:t>Datové Standardy </a:t>
            </a:r>
            <a:endParaRPr lang="cs-CZ" dirty="0"/>
          </a:p>
        </p:txBody>
      </p:sp>
      <p:sp>
        <p:nvSpPr>
          <p:cNvPr id="3" name="TextovéPole 2">
            <a:extLst>
              <a:ext uri="{FF2B5EF4-FFF2-40B4-BE49-F238E27FC236}">
                <a16:creationId xmlns:a16="http://schemas.microsoft.com/office/drawing/2014/main" id="{928ACF17-8014-5895-837A-7AFE53EF030F}"/>
              </a:ext>
            </a:extLst>
          </p:cNvPr>
          <p:cNvSpPr txBox="1"/>
          <p:nvPr/>
        </p:nvSpPr>
        <p:spPr>
          <a:xfrm>
            <a:off x="5209953" y="4476307"/>
            <a:ext cx="0" cy="0"/>
          </a:xfrm>
          <a:prstGeom prst="rect">
            <a:avLst/>
          </a:prstGeom>
        </p:spPr>
        <p:txBody>
          <a:bodyPr vert="horz" wrap="none" lIns="0" tIns="0" rIns="0" bIns="0" rtlCol="0" anchor="t" anchorCtr="0">
            <a:normAutofit fontScale="25000" lnSpcReduction="20000"/>
          </a:bodyPr>
          <a:lstStyle/>
          <a:p>
            <a:pPr algn="l"/>
            <a:endParaRPr lang="cs-CZ" sz="1800">
              <a:solidFill>
                <a:srgbClr val="2E2D2C"/>
              </a:solidFill>
            </a:endParaRPr>
          </a:p>
        </p:txBody>
      </p:sp>
    </p:spTree>
    <p:extLst>
      <p:ext uri="{BB962C8B-B14F-4D97-AF65-F5344CB8AC3E}">
        <p14:creationId xmlns:p14="http://schemas.microsoft.com/office/powerpoint/2010/main" val="2270615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0B9CD1-DCF9-BAEE-1448-EE64B4E3FACD}"/>
              </a:ext>
            </a:extLst>
          </p:cNvPr>
          <p:cNvSpPr>
            <a:spLocks noGrp="1"/>
          </p:cNvSpPr>
          <p:nvPr>
            <p:ph type="title"/>
          </p:nvPr>
        </p:nvSpPr>
        <p:spPr/>
        <p:txBody>
          <a:bodyPr/>
          <a:lstStyle/>
          <a:p>
            <a:r>
              <a:rPr lang="cs-CZ"/>
              <a:t>Datové standardy</a:t>
            </a:r>
          </a:p>
        </p:txBody>
      </p:sp>
      <p:sp>
        <p:nvSpPr>
          <p:cNvPr id="3" name="Zástupný obsah 2">
            <a:extLst>
              <a:ext uri="{FF2B5EF4-FFF2-40B4-BE49-F238E27FC236}">
                <a16:creationId xmlns:a16="http://schemas.microsoft.com/office/drawing/2014/main" id="{38198800-D66A-D97D-B8B0-0F669D823E75}"/>
              </a:ext>
            </a:extLst>
          </p:cNvPr>
          <p:cNvSpPr>
            <a:spLocks noGrp="1"/>
          </p:cNvSpPr>
          <p:nvPr>
            <p:ph idx="1"/>
          </p:nvPr>
        </p:nvSpPr>
        <p:spPr/>
        <p:txBody>
          <a:bodyPr/>
          <a:lstStyle/>
          <a:p>
            <a:pPr marL="287655" indent="-287655"/>
            <a:r>
              <a:rPr lang="cs-CZ" dirty="0">
                <a:latin typeface="Arial"/>
                <a:cs typeface="Arial"/>
              </a:rPr>
              <a:t>Předpisy pro datovou vrstvu ve formě XSD</a:t>
            </a:r>
          </a:p>
          <a:p>
            <a:pPr marL="287655" indent="-287655"/>
            <a:r>
              <a:rPr lang="cs-CZ" dirty="0">
                <a:latin typeface="Arial"/>
                <a:cs typeface="Arial"/>
              </a:rPr>
              <a:t>Odkazuje se i na společnou část pro elektronické dokumenty jako takové, které budou standardizovány dle § 69a zákona č. 499/2004 Sb.</a:t>
            </a:r>
          </a:p>
          <a:p>
            <a:pPr marL="287655" indent="-287655"/>
            <a:r>
              <a:rPr lang="cs-CZ" dirty="0">
                <a:latin typeface="Arial"/>
                <a:cs typeface="Arial"/>
              </a:rPr>
              <a:t>Celkem 2 standardy </a:t>
            </a:r>
          </a:p>
          <a:p>
            <a:pPr marL="575945" lvl="1" indent="-287655"/>
            <a:r>
              <a:rPr lang="cs-CZ" dirty="0">
                <a:latin typeface="Arial"/>
                <a:cs typeface="Arial"/>
              </a:rPr>
              <a:t>samotné „podání“, tedy výsledný el. Formulář</a:t>
            </a:r>
          </a:p>
          <a:p>
            <a:pPr marL="575945" lvl="1" indent="-287655"/>
            <a:r>
              <a:rPr lang="cs-CZ" dirty="0">
                <a:latin typeface="Arial"/>
                <a:cs typeface="Arial"/>
              </a:rPr>
              <a:t>osvědčení o digitálním úkonu</a:t>
            </a:r>
          </a:p>
          <a:p>
            <a:pPr marL="287655" indent="-287655"/>
            <a:r>
              <a:rPr lang="cs-CZ" dirty="0">
                <a:latin typeface="Arial"/>
                <a:cs typeface="Arial"/>
              </a:rPr>
              <a:t>Datová vrstva je součástí WYSIWYG dokumentu, tedy PDF/A-3, který jako kontejner obsahuje i datovou vrstvu. Nesmí nastat situace, že datová vrstva obsahuje něco, co není vidět na dokumentu. Datová vrstva není pro uživatele služby, ale potvrzuje jej jako celek. Výjimkou mohou být různé číselníkové či kódové hodnoty usnadňující strojové zpracování. Přesto doporučujeme je uživateli dát najevo například v patičce. </a:t>
            </a:r>
            <a:endParaRPr lang="cs-CZ" dirty="0"/>
          </a:p>
        </p:txBody>
      </p:sp>
      <p:sp>
        <p:nvSpPr>
          <p:cNvPr id="4" name="Zástupný symbol pro zápatí 3">
            <a:extLst>
              <a:ext uri="{FF2B5EF4-FFF2-40B4-BE49-F238E27FC236}">
                <a16:creationId xmlns:a16="http://schemas.microsoft.com/office/drawing/2014/main" id="{3EE0F006-C4BC-2539-725B-A346E5290C5A}"/>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FBE1B1A6-50F4-8263-CA38-4EC61E9BF8AA}"/>
              </a:ext>
            </a:extLst>
          </p:cNvPr>
          <p:cNvSpPr>
            <a:spLocks noGrp="1"/>
          </p:cNvSpPr>
          <p:nvPr>
            <p:ph type="sldNum" sz="quarter" idx="12"/>
          </p:nvPr>
        </p:nvSpPr>
        <p:spPr/>
        <p:txBody>
          <a:bodyPr/>
          <a:lstStyle/>
          <a:p>
            <a:fld id="{F21F385E-1634-DB44-B85F-E63591247372}" type="slidenum">
              <a:rPr lang="cs-CZ" smtClean="0"/>
              <a:t>43</a:t>
            </a:fld>
            <a:endParaRPr lang="cs-CZ"/>
          </a:p>
        </p:txBody>
      </p:sp>
    </p:spTree>
    <p:extLst>
      <p:ext uri="{BB962C8B-B14F-4D97-AF65-F5344CB8AC3E}">
        <p14:creationId xmlns:p14="http://schemas.microsoft.com/office/powerpoint/2010/main" val="4135683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77DCEA0-C0B8-B9CF-2D9A-FD8B25790A6B}"/>
              </a:ext>
            </a:extLst>
          </p:cNvPr>
          <p:cNvSpPr>
            <a:spLocks noGrp="1"/>
          </p:cNvSpPr>
          <p:nvPr>
            <p:ph type="title"/>
          </p:nvPr>
        </p:nvSpPr>
        <p:spPr/>
        <p:txBody>
          <a:bodyPr/>
          <a:lstStyle/>
          <a:p>
            <a:r>
              <a:rPr lang="cs-CZ"/>
              <a:t>Standardy – elektronický formulář</a:t>
            </a:r>
          </a:p>
        </p:txBody>
      </p:sp>
      <p:sp>
        <p:nvSpPr>
          <p:cNvPr id="4" name="Zástupný obsah 3">
            <a:extLst>
              <a:ext uri="{FF2B5EF4-FFF2-40B4-BE49-F238E27FC236}">
                <a16:creationId xmlns:a16="http://schemas.microsoft.com/office/drawing/2014/main" id="{49EE3237-4E1B-E6A3-A4FD-241DBC1E1314}"/>
              </a:ext>
            </a:extLst>
          </p:cNvPr>
          <p:cNvSpPr>
            <a:spLocks noGrp="1"/>
          </p:cNvSpPr>
          <p:nvPr>
            <p:ph idx="1"/>
          </p:nvPr>
        </p:nvSpPr>
        <p:spPr/>
        <p:txBody>
          <a:bodyPr/>
          <a:lstStyle/>
          <a:p>
            <a:pPr marL="287655" indent="-287655"/>
            <a:r>
              <a:rPr lang="cs-CZ" dirty="0">
                <a:latin typeface="Arial"/>
                <a:cs typeface="Arial"/>
              </a:rPr>
              <a:t>Standard pro dokumenty z el. formuláře dle </a:t>
            </a:r>
            <a:r>
              <a:rPr lang="cs-CZ" dirty="0" err="1">
                <a:latin typeface="Arial"/>
                <a:cs typeface="Arial"/>
              </a:rPr>
              <a:t>ZoPDS</a:t>
            </a:r>
            <a:r>
              <a:rPr lang="cs-CZ" dirty="0">
                <a:latin typeface="Arial"/>
                <a:cs typeface="Arial"/>
              </a:rPr>
              <a:t> vydaný zde </a:t>
            </a:r>
            <a:r>
              <a:rPr lang="cs-CZ" dirty="0">
                <a:latin typeface="Arial"/>
                <a:cs typeface="Arial"/>
                <a:hlinkClick r:id="rId2"/>
              </a:rPr>
              <a:t>https://ofn.gov.cz/dokumenty-z-formulářů-ZoPDS/2024-10-04/</a:t>
            </a:r>
            <a:r>
              <a:rPr lang="cs-CZ" dirty="0">
                <a:latin typeface="Arial"/>
                <a:cs typeface="Arial"/>
              </a:rPr>
              <a:t>. Nejde o otevřenou formální normu dle zákona č. 106/1999 Sb., ale používá se stejný způsob publikace </a:t>
            </a:r>
            <a:endParaRPr lang="cs-CZ" dirty="0"/>
          </a:p>
          <a:p>
            <a:pPr marL="863600" lvl="2" indent="-287655"/>
            <a:r>
              <a:rPr lang="cs-CZ" dirty="0">
                <a:latin typeface="Arial"/>
                <a:cs typeface="Arial"/>
              </a:rPr>
              <a:t>XSD Schéma a XML příklad dokumentu</a:t>
            </a:r>
          </a:p>
          <a:p>
            <a:pPr marL="863600" lvl="2" indent="-287655"/>
            <a:r>
              <a:rPr lang="cs-CZ" dirty="0">
                <a:latin typeface="Arial"/>
                <a:cs typeface="Arial"/>
              </a:rPr>
              <a:t>konceptuální model, </a:t>
            </a:r>
          </a:p>
          <a:p>
            <a:pPr marL="863600" lvl="2" indent="-287655"/>
            <a:r>
              <a:rPr lang="cs-CZ" dirty="0">
                <a:latin typeface="Arial"/>
                <a:cs typeface="Arial"/>
              </a:rPr>
              <a:t>slovník, </a:t>
            </a:r>
          </a:p>
          <a:p>
            <a:pPr marL="863600" lvl="2" indent="-287655"/>
            <a:r>
              <a:rPr lang="cs-CZ" dirty="0">
                <a:latin typeface="Arial"/>
                <a:cs typeface="Arial"/>
              </a:rPr>
              <a:t>seznam jednotlivých položek včetně významu a kardinality. </a:t>
            </a:r>
          </a:p>
          <a:p>
            <a:pPr marL="0" indent="0">
              <a:buNone/>
            </a:pPr>
            <a:endParaRPr lang="cs-CZ" dirty="0"/>
          </a:p>
        </p:txBody>
      </p:sp>
    </p:spTree>
    <p:extLst>
      <p:ext uri="{BB962C8B-B14F-4D97-AF65-F5344CB8AC3E}">
        <p14:creationId xmlns:p14="http://schemas.microsoft.com/office/powerpoint/2010/main" val="4096274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922F9-ABD8-2DA1-F321-B0A2A28FAFD3}"/>
              </a:ext>
            </a:extLst>
          </p:cNvPr>
          <p:cNvSpPr>
            <a:spLocks noGrp="1"/>
          </p:cNvSpPr>
          <p:nvPr>
            <p:ph type="title"/>
          </p:nvPr>
        </p:nvSpPr>
        <p:spPr/>
        <p:txBody>
          <a:bodyPr/>
          <a:lstStyle/>
          <a:p>
            <a:r>
              <a:rPr lang="cs-CZ"/>
              <a:t>Standardy – elektronický formulář</a:t>
            </a:r>
          </a:p>
        </p:txBody>
      </p:sp>
      <p:sp>
        <p:nvSpPr>
          <p:cNvPr id="4" name="Zástupný symbol pro zápatí 3">
            <a:extLst>
              <a:ext uri="{FF2B5EF4-FFF2-40B4-BE49-F238E27FC236}">
                <a16:creationId xmlns:a16="http://schemas.microsoft.com/office/drawing/2014/main" id="{31E9C80C-ABCF-7013-54DF-D289EBCD712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FB37C47E-0FC5-D02C-7625-945C7D206E41}"/>
              </a:ext>
            </a:extLst>
          </p:cNvPr>
          <p:cNvSpPr>
            <a:spLocks noGrp="1"/>
          </p:cNvSpPr>
          <p:nvPr>
            <p:ph type="sldNum" sz="quarter" idx="12"/>
          </p:nvPr>
        </p:nvSpPr>
        <p:spPr/>
        <p:txBody>
          <a:bodyPr/>
          <a:lstStyle/>
          <a:p>
            <a:fld id="{F21F385E-1634-DB44-B85F-E63591247372}" type="slidenum">
              <a:rPr lang="cs-CZ" smtClean="0"/>
              <a:t>45</a:t>
            </a:fld>
            <a:endParaRPr lang="cs-CZ"/>
          </a:p>
        </p:txBody>
      </p:sp>
      <p:pic>
        <p:nvPicPr>
          <p:cNvPr id="17" name="Zástupný obsah 16">
            <a:extLst>
              <a:ext uri="{FF2B5EF4-FFF2-40B4-BE49-F238E27FC236}">
                <a16:creationId xmlns:a16="http://schemas.microsoft.com/office/drawing/2014/main" id="{9C581F26-F8B2-6B8C-66D4-867C8C5092A9}"/>
              </a:ext>
            </a:extLst>
          </p:cNvPr>
          <p:cNvPicPr>
            <a:picLocks noGrp="1" noChangeAspect="1"/>
          </p:cNvPicPr>
          <p:nvPr>
            <p:ph idx="1"/>
          </p:nvPr>
        </p:nvPicPr>
        <p:blipFill>
          <a:blip r:embed="rId2"/>
          <a:stretch>
            <a:fillRect/>
          </a:stretch>
        </p:blipFill>
        <p:spPr>
          <a:xfrm>
            <a:off x="467291" y="2400911"/>
            <a:ext cx="11114088" cy="2849178"/>
          </a:xfrm>
          <a:prstGeom prst="rect">
            <a:avLst/>
          </a:prstGeom>
        </p:spPr>
      </p:pic>
    </p:spTree>
    <p:extLst>
      <p:ext uri="{BB962C8B-B14F-4D97-AF65-F5344CB8AC3E}">
        <p14:creationId xmlns:p14="http://schemas.microsoft.com/office/powerpoint/2010/main" val="3190739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A8AE3-1BDA-5588-9247-E480204CCE47}"/>
              </a:ext>
            </a:extLst>
          </p:cNvPr>
          <p:cNvSpPr>
            <a:spLocks noGrp="1"/>
          </p:cNvSpPr>
          <p:nvPr>
            <p:ph type="title"/>
          </p:nvPr>
        </p:nvSpPr>
        <p:spPr/>
        <p:txBody>
          <a:bodyPr/>
          <a:lstStyle/>
          <a:p>
            <a:r>
              <a:rPr lang="cs-CZ"/>
              <a:t>Standardy – elektronický formulář</a:t>
            </a:r>
          </a:p>
        </p:txBody>
      </p:sp>
      <p:sp>
        <p:nvSpPr>
          <p:cNvPr id="3" name="Zástupný obsah 2">
            <a:extLst>
              <a:ext uri="{FF2B5EF4-FFF2-40B4-BE49-F238E27FC236}">
                <a16:creationId xmlns:a16="http://schemas.microsoft.com/office/drawing/2014/main" id="{49D28B7A-9749-5C01-58F9-EB5FCB858C03}"/>
              </a:ext>
            </a:extLst>
          </p:cNvPr>
          <p:cNvSpPr>
            <a:spLocks noGrp="1"/>
          </p:cNvSpPr>
          <p:nvPr>
            <p:ph idx="1"/>
          </p:nvPr>
        </p:nvSpPr>
        <p:spPr/>
        <p:txBody>
          <a:bodyPr/>
          <a:lstStyle/>
          <a:p>
            <a:r>
              <a:rPr lang="cs-CZ"/>
              <a:t>Datové položky typu text, číselník i vazba</a:t>
            </a:r>
          </a:p>
          <a:p>
            <a:pPr lvl="1"/>
            <a:r>
              <a:rPr lang="cs-CZ"/>
              <a:t>Odesílat, příjemce, uživatel služby</a:t>
            </a:r>
          </a:p>
          <a:p>
            <a:pPr lvl="1"/>
            <a:r>
              <a:rPr lang="cs-CZ"/>
              <a:t>Zastupování</a:t>
            </a:r>
          </a:p>
          <a:p>
            <a:pPr lvl="1"/>
            <a:r>
              <a:rPr lang="cs-CZ"/>
              <a:t>Služba, agenda, úkon</a:t>
            </a:r>
          </a:p>
          <a:p>
            <a:pPr lvl="1"/>
            <a:r>
              <a:rPr lang="cs-CZ"/>
              <a:t>ISVS, přenesená působnost, provedení </a:t>
            </a:r>
            <a:r>
              <a:rPr lang="cs-CZ" err="1"/>
              <a:t>dig</a:t>
            </a:r>
            <a:r>
              <a:rPr lang="cs-CZ"/>
              <a:t>. úkonu</a:t>
            </a:r>
          </a:p>
          <a:p>
            <a:pPr lvl="1"/>
            <a:r>
              <a:rPr lang="cs-CZ"/>
              <a:t>přílohy</a:t>
            </a:r>
          </a:p>
          <a:p>
            <a:r>
              <a:rPr lang="cs-CZ"/>
              <a:t>Neobsahuje autorizaci, protože té se posílá až finální dokument</a:t>
            </a:r>
          </a:p>
          <a:p>
            <a:r>
              <a:rPr lang="cs-CZ"/>
              <a:t>Informace o využití fikce podpisu musí být uživateli zřejmá – vizuálně naznačená</a:t>
            </a:r>
          </a:p>
        </p:txBody>
      </p:sp>
      <p:sp>
        <p:nvSpPr>
          <p:cNvPr id="4" name="Zástupný symbol pro zápatí 3">
            <a:extLst>
              <a:ext uri="{FF2B5EF4-FFF2-40B4-BE49-F238E27FC236}">
                <a16:creationId xmlns:a16="http://schemas.microsoft.com/office/drawing/2014/main" id="{BA7FDE25-CDAE-27FE-86E1-21D224096C3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F9A21969-5284-0F57-D5C4-75A08AC271B1}"/>
              </a:ext>
            </a:extLst>
          </p:cNvPr>
          <p:cNvSpPr>
            <a:spLocks noGrp="1"/>
          </p:cNvSpPr>
          <p:nvPr>
            <p:ph type="sldNum" sz="quarter" idx="12"/>
          </p:nvPr>
        </p:nvSpPr>
        <p:spPr/>
        <p:txBody>
          <a:bodyPr/>
          <a:lstStyle/>
          <a:p>
            <a:fld id="{F21F385E-1634-DB44-B85F-E63591247372}" type="slidenum">
              <a:rPr lang="cs-CZ" smtClean="0"/>
              <a:t>46</a:t>
            </a:fld>
            <a:endParaRPr lang="cs-CZ"/>
          </a:p>
        </p:txBody>
      </p:sp>
    </p:spTree>
    <p:extLst>
      <p:ext uri="{BB962C8B-B14F-4D97-AF65-F5344CB8AC3E}">
        <p14:creationId xmlns:p14="http://schemas.microsoft.com/office/powerpoint/2010/main" val="311739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6765C-34E6-8B62-51DB-0FBD59F0EE81}"/>
              </a:ext>
            </a:extLst>
          </p:cNvPr>
          <p:cNvSpPr>
            <a:spLocks noGrp="1"/>
          </p:cNvSpPr>
          <p:nvPr>
            <p:ph type="title"/>
          </p:nvPr>
        </p:nvSpPr>
        <p:spPr/>
        <p:txBody>
          <a:bodyPr/>
          <a:lstStyle/>
          <a:p>
            <a:r>
              <a:rPr lang="cs-CZ"/>
              <a:t>Standardy – Osvědčení o digitálním úkonu</a:t>
            </a:r>
          </a:p>
        </p:txBody>
      </p:sp>
      <p:sp>
        <p:nvSpPr>
          <p:cNvPr id="3" name="Zástupný obsah 2">
            <a:extLst>
              <a:ext uri="{FF2B5EF4-FFF2-40B4-BE49-F238E27FC236}">
                <a16:creationId xmlns:a16="http://schemas.microsoft.com/office/drawing/2014/main" id="{5E7726C8-313E-EB57-8B77-052B83C6D74B}"/>
              </a:ext>
            </a:extLst>
          </p:cNvPr>
          <p:cNvSpPr>
            <a:spLocks noGrp="1"/>
          </p:cNvSpPr>
          <p:nvPr>
            <p:ph idx="1"/>
          </p:nvPr>
        </p:nvSpPr>
        <p:spPr/>
        <p:txBody>
          <a:bodyPr>
            <a:normAutofit/>
          </a:bodyPr>
          <a:lstStyle/>
          <a:p>
            <a:pPr marL="287655" indent="-287655"/>
            <a:r>
              <a:rPr lang="cs-CZ" dirty="0">
                <a:latin typeface="Arial"/>
                <a:cs typeface="Arial"/>
              </a:rPr>
              <a:t>Pravidla pro osvědčení zveřejněna v Národní architektuře eGovernmentu </a:t>
            </a:r>
            <a:r>
              <a:rPr lang="cs-CZ" dirty="0">
                <a:latin typeface="Arial"/>
                <a:cs typeface="Arial"/>
                <a:hlinkClick r:id="rId2"/>
              </a:rPr>
              <a:t>https://archi.gov.cz/znalostni_baze:osvedceni</a:t>
            </a:r>
            <a:r>
              <a:rPr lang="cs-CZ" dirty="0">
                <a:latin typeface="Arial"/>
                <a:cs typeface="Arial"/>
              </a:rPr>
              <a:t> – schválené Radou vlády pro informační společnost a zároveň zde </a:t>
            </a:r>
            <a:r>
              <a:rPr lang="cs-CZ" dirty="0">
                <a:latin typeface="Arial"/>
                <a:cs typeface="Arial"/>
                <a:hlinkClick r:id="rId3"/>
              </a:rPr>
              <a:t>https://ofn.gov.cz/osv%C4%9Bd%C4%8Den%C3%AD-digit%C3%A1ln%C3%ADho-%C3%BAkonu/2024-10-17/</a:t>
            </a:r>
            <a:r>
              <a:rPr lang="cs-CZ" dirty="0">
                <a:latin typeface="Arial"/>
                <a:cs typeface="Arial"/>
              </a:rPr>
              <a:t>. Nejde o otevřenou formální normu dle zákona č. 106/1999 Sb., ale používá se stejný způsob publikace </a:t>
            </a:r>
            <a:endParaRPr lang="en-US">
              <a:latin typeface="Arial"/>
              <a:cs typeface="Arial"/>
            </a:endParaRPr>
          </a:p>
          <a:p>
            <a:pPr marL="863600" lvl="2" indent="-287655"/>
            <a:r>
              <a:rPr lang="cs-CZ" dirty="0">
                <a:latin typeface="Arial"/>
                <a:cs typeface="Arial"/>
              </a:rPr>
              <a:t>XSD Schéma a XML příklad dokumentu</a:t>
            </a:r>
            <a:endParaRPr lang="en-US" dirty="0">
              <a:latin typeface="Arial"/>
              <a:cs typeface="Arial"/>
            </a:endParaRPr>
          </a:p>
          <a:p>
            <a:pPr marL="863600" lvl="2" indent="-287655"/>
            <a:r>
              <a:rPr lang="cs-CZ" dirty="0">
                <a:latin typeface="Arial"/>
                <a:cs typeface="Arial"/>
              </a:rPr>
              <a:t>seznam jednotlivých položek včetně významu a kardinality. </a:t>
            </a:r>
            <a:endParaRPr lang="cs-CZ" dirty="0"/>
          </a:p>
          <a:p>
            <a:pPr marL="863600" lvl="2" indent="-287655"/>
            <a:r>
              <a:rPr lang="cs-CZ" dirty="0">
                <a:latin typeface="Arial"/>
                <a:cs typeface="Arial"/>
              </a:rPr>
              <a:t>není zpracován konceptuální model a slovník </a:t>
            </a:r>
          </a:p>
          <a:p>
            <a:pPr marL="863600" lvl="2" indent="-287655"/>
            <a:endParaRPr lang="cs-CZ" dirty="0">
              <a:latin typeface="Arial"/>
              <a:cs typeface="Arial"/>
            </a:endParaRPr>
          </a:p>
          <a:p>
            <a:pPr marL="287655" indent="-287655"/>
            <a:endParaRPr lang="cs-CZ" dirty="0">
              <a:latin typeface="Arial"/>
              <a:cs typeface="Arial"/>
            </a:endParaRPr>
          </a:p>
        </p:txBody>
      </p:sp>
      <p:sp>
        <p:nvSpPr>
          <p:cNvPr id="4" name="Zástupný symbol pro zápatí 3">
            <a:extLst>
              <a:ext uri="{FF2B5EF4-FFF2-40B4-BE49-F238E27FC236}">
                <a16:creationId xmlns:a16="http://schemas.microsoft.com/office/drawing/2014/main" id="{5AF66A3D-AF2C-F99C-AF06-8B27D02E1599}"/>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93E31700-F5D2-E4ED-DB7D-D903C7162339}"/>
              </a:ext>
            </a:extLst>
          </p:cNvPr>
          <p:cNvSpPr>
            <a:spLocks noGrp="1"/>
          </p:cNvSpPr>
          <p:nvPr>
            <p:ph type="sldNum" sz="quarter" idx="12"/>
          </p:nvPr>
        </p:nvSpPr>
        <p:spPr/>
        <p:txBody>
          <a:bodyPr/>
          <a:lstStyle/>
          <a:p>
            <a:fld id="{F21F385E-1634-DB44-B85F-E63591247372}" type="slidenum">
              <a:rPr lang="cs-CZ" smtClean="0"/>
              <a:t>47</a:t>
            </a:fld>
            <a:endParaRPr lang="cs-CZ"/>
          </a:p>
        </p:txBody>
      </p:sp>
    </p:spTree>
    <p:extLst>
      <p:ext uri="{BB962C8B-B14F-4D97-AF65-F5344CB8AC3E}">
        <p14:creationId xmlns:p14="http://schemas.microsoft.com/office/powerpoint/2010/main" val="4075238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A8AE3-1BDA-5588-9247-E480204CCE47}"/>
              </a:ext>
            </a:extLst>
          </p:cNvPr>
          <p:cNvSpPr>
            <a:spLocks noGrp="1"/>
          </p:cNvSpPr>
          <p:nvPr>
            <p:ph type="title"/>
          </p:nvPr>
        </p:nvSpPr>
        <p:spPr/>
        <p:txBody>
          <a:bodyPr/>
          <a:lstStyle/>
          <a:p>
            <a:r>
              <a:rPr lang="cs-CZ" dirty="0">
                <a:latin typeface="Azeret Mono Medium"/>
              </a:rPr>
              <a:t>Standardy – Osvědčení o digitálním úkonu</a:t>
            </a:r>
            <a:endParaRPr lang="cs-CZ" dirty="0"/>
          </a:p>
        </p:txBody>
      </p:sp>
      <p:sp>
        <p:nvSpPr>
          <p:cNvPr id="3" name="Zástupný obsah 2">
            <a:extLst>
              <a:ext uri="{FF2B5EF4-FFF2-40B4-BE49-F238E27FC236}">
                <a16:creationId xmlns:a16="http://schemas.microsoft.com/office/drawing/2014/main" id="{49D28B7A-9749-5C01-58F9-EB5FCB858C03}"/>
              </a:ext>
            </a:extLst>
          </p:cNvPr>
          <p:cNvSpPr>
            <a:spLocks noGrp="1"/>
          </p:cNvSpPr>
          <p:nvPr>
            <p:ph idx="1"/>
          </p:nvPr>
        </p:nvSpPr>
        <p:spPr/>
        <p:txBody>
          <a:bodyPr>
            <a:normAutofit lnSpcReduction="10000"/>
          </a:bodyPr>
          <a:lstStyle/>
          <a:p>
            <a:pPr marL="287655" indent="-287655"/>
            <a:r>
              <a:rPr lang="cs-CZ" dirty="0">
                <a:latin typeface="Arial"/>
                <a:cs typeface="Arial"/>
              </a:rPr>
              <a:t>Datové položky typu text, číselník i vazba</a:t>
            </a:r>
          </a:p>
          <a:p>
            <a:pPr marL="575945" lvl="1" indent="-287655"/>
            <a:r>
              <a:rPr lang="cs-CZ" dirty="0">
                <a:latin typeface="Arial"/>
                <a:cs typeface="Arial"/>
              </a:rPr>
              <a:t>Identifikace (JID, ČJ, spis. Značka)</a:t>
            </a:r>
            <a:endParaRPr lang="cs-CZ" dirty="0"/>
          </a:p>
          <a:p>
            <a:pPr marL="575945" lvl="1" indent="-287655"/>
            <a:r>
              <a:rPr lang="cs-CZ" dirty="0">
                <a:latin typeface="Arial"/>
                <a:cs typeface="Arial"/>
              </a:rPr>
              <a:t>Podávající, uživatel služby, zastoupení</a:t>
            </a:r>
          </a:p>
          <a:p>
            <a:pPr marL="575945" lvl="1" indent="-287655"/>
            <a:r>
              <a:rPr lang="cs-CZ" dirty="0">
                <a:latin typeface="Arial"/>
                <a:cs typeface="Arial"/>
              </a:rPr>
              <a:t>Věc</a:t>
            </a:r>
            <a:endParaRPr lang="cs-CZ" dirty="0"/>
          </a:p>
          <a:p>
            <a:pPr marL="575945" lvl="1" indent="-287655"/>
            <a:r>
              <a:rPr lang="cs-CZ" dirty="0">
                <a:latin typeface="Arial"/>
                <a:cs typeface="Arial"/>
              </a:rPr>
              <a:t>Způsob provedení úkonu a způsob vystavení osvědčení</a:t>
            </a:r>
          </a:p>
          <a:p>
            <a:pPr marL="575945" lvl="1" indent="-287655"/>
            <a:r>
              <a:rPr lang="cs-CZ" dirty="0">
                <a:latin typeface="Arial"/>
                <a:cs typeface="Arial"/>
              </a:rPr>
              <a:t>Autorizace</a:t>
            </a:r>
          </a:p>
          <a:p>
            <a:pPr marL="575945" lvl="1" indent="-287655"/>
            <a:r>
              <a:rPr lang="cs-CZ" dirty="0">
                <a:latin typeface="Arial"/>
                <a:cs typeface="Arial"/>
              </a:rPr>
              <a:t>HASH podání a další vazby na podání (ČJ)</a:t>
            </a:r>
          </a:p>
          <a:p>
            <a:pPr marL="575945" lvl="1" indent="-287655"/>
            <a:r>
              <a:rPr lang="cs-CZ" dirty="0">
                <a:latin typeface="Arial"/>
                <a:cs typeface="Arial"/>
              </a:rPr>
              <a:t>Služba / úkon / agenda</a:t>
            </a:r>
          </a:p>
          <a:p>
            <a:pPr marL="575945" lvl="1" indent="-287655"/>
            <a:r>
              <a:rPr lang="cs-CZ" dirty="0">
                <a:latin typeface="Arial"/>
                <a:cs typeface="Arial"/>
              </a:rPr>
              <a:t>přílohy</a:t>
            </a:r>
          </a:p>
          <a:p>
            <a:pPr marL="0" indent="0">
              <a:buNone/>
            </a:pPr>
            <a:endParaRPr lang="cs-CZ" dirty="0"/>
          </a:p>
        </p:txBody>
      </p:sp>
      <p:sp>
        <p:nvSpPr>
          <p:cNvPr id="4" name="Zástupný symbol pro zápatí 3">
            <a:extLst>
              <a:ext uri="{FF2B5EF4-FFF2-40B4-BE49-F238E27FC236}">
                <a16:creationId xmlns:a16="http://schemas.microsoft.com/office/drawing/2014/main" id="{BA7FDE25-CDAE-27FE-86E1-21D224096C3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F9A21969-5284-0F57-D5C4-75A08AC271B1}"/>
              </a:ext>
            </a:extLst>
          </p:cNvPr>
          <p:cNvSpPr>
            <a:spLocks noGrp="1"/>
          </p:cNvSpPr>
          <p:nvPr>
            <p:ph type="sldNum" sz="quarter" idx="12"/>
          </p:nvPr>
        </p:nvSpPr>
        <p:spPr/>
        <p:txBody>
          <a:bodyPr/>
          <a:lstStyle/>
          <a:p>
            <a:fld id="{F21F385E-1634-DB44-B85F-E63591247372}" type="slidenum">
              <a:rPr lang="cs-CZ" smtClean="0"/>
              <a:t>48</a:t>
            </a:fld>
            <a:endParaRPr lang="cs-CZ"/>
          </a:p>
        </p:txBody>
      </p:sp>
    </p:spTree>
    <p:extLst>
      <p:ext uri="{BB962C8B-B14F-4D97-AF65-F5344CB8AC3E}">
        <p14:creationId xmlns:p14="http://schemas.microsoft.com/office/powerpoint/2010/main" val="3158555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D3F2-8538-AD48-158B-85F1F9AEFF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044193-1653-C647-69F7-944405765819}"/>
              </a:ext>
            </a:extLst>
          </p:cNvPr>
          <p:cNvSpPr>
            <a:spLocks noGrp="1"/>
          </p:cNvSpPr>
          <p:nvPr>
            <p:ph type="title"/>
          </p:nvPr>
        </p:nvSpPr>
        <p:spPr/>
        <p:txBody>
          <a:bodyPr/>
          <a:lstStyle/>
          <a:p>
            <a:r>
              <a:rPr lang="cs-CZ" dirty="0"/>
              <a:t>Základní požadavky na řešení</a:t>
            </a:r>
            <a:br>
              <a:rPr lang="cs-CZ" dirty="0"/>
            </a:br>
            <a:r>
              <a:rPr lang="cs-CZ" sz="3200" dirty="0"/>
              <a:t>Doručení pomocí datové schránky portálu</a:t>
            </a:r>
            <a:endParaRPr lang="cs-CZ" dirty="0"/>
          </a:p>
        </p:txBody>
      </p:sp>
    </p:spTree>
    <p:extLst>
      <p:ext uri="{BB962C8B-B14F-4D97-AF65-F5344CB8AC3E}">
        <p14:creationId xmlns:p14="http://schemas.microsoft.com/office/powerpoint/2010/main" val="58604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E7E7A6-EAA6-5CA9-C2F1-82F9FA392549}"/>
              </a:ext>
            </a:extLst>
          </p:cNvPr>
          <p:cNvSpPr>
            <a:spLocks noGrp="1"/>
          </p:cNvSpPr>
          <p:nvPr>
            <p:ph type="title"/>
          </p:nvPr>
        </p:nvSpPr>
        <p:spPr/>
        <p:txBody>
          <a:bodyPr/>
          <a:lstStyle/>
          <a:p>
            <a:r>
              <a:rPr lang="cs-CZ"/>
              <a:t>Čeho se tato práva týkají</a:t>
            </a:r>
          </a:p>
        </p:txBody>
      </p:sp>
      <p:sp>
        <p:nvSpPr>
          <p:cNvPr id="3" name="Zástupný obsah 2">
            <a:extLst>
              <a:ext uri="{FF2B5EF4-FFF2-40B4-BE49-F238E27FC236}">
                <a16:creationId xmlns:a16="http://schemas.microsoft.com/office/drawing/2014/main" id="{69054D13-743A-15FD-5B72-B88754C050D7}"/>
              </a:ext>
            </a:extLst>
          </p:cNvPr>
          <p:cNvSpPr>
            <a:spLocks noGrp="1"/>
          </p:cNvSpPr>
          <p:nvPr>
            <p:ph idx="1"/>
          </p:nvPr>
        </p:nvSpPr>
        <p:spPr/>
        <p:txBody>
          <a:bodyPr>
            <a:normAutofit fontScale="92500" lnSpcReduction="10000"/>
          </a:bodyPr>
          <a:lstStyle/>
          <a:p>
            <a:r>
              <a:rPr lang="cs-CZ" dirty="0"/>
              <a:t>Právo na digitální služby se týká </a:t>
            </a:r>
            <a:r>
              <a:rPr lang="cs-CZ" b="1" u="sng" dirty="0"/>
              <a:t>všech ISVS, které komunikují s klientem</a:t>
            </a:r>
            <a:r>
              <a:rPr lang="cs-CZ" dirty="0"/>
              <a:t>, tedy především agendové informační systémy, kde jsou služby iniciované klientem</a:t>
            </a:r>
          </a:p>
          <a:p>
            <a:r>
              <a:rPr lang="cs-CZ" dirty="0"/>
              <a:t>Je také potřeba zmínit, že § 4 odst. 3 ZoPDS se aplikuje pouze na el. formuláře týkající se digitálních úkonů, kterými jsou v přechodném období do 1. 2 .2025 dle § 14 odst. 4 ZoPDS ty úkony a podání, které jsou jako digitální úkony vedeny v katalogu služeb. Po 1. 2. 2025 se § 4 odst. 3 vztahuje i na úkony, které nejsou obsaženy v katalogu služeb </a:t>
            </a:r>
            <a:r>
              <a:rPr lang="cs-CZ" b="1" u="sng" dirty="0"/>
              <a:t>a jejichž povaha to nevylučuje</a:t>
            </a:r>
            <a:r>
              <a:rPr lang="cs-CZ" dirty="0"/>
              <a:t>.</a:t>
            </a:r>
          </a:p>
          <a:p>
            <a:pPr lvl="1"/>
            <a:r>
              <a:rPr lang="cs-CZ" dirty="0"/>
              <a:t>Povaha to vylučuje například pokud uživatel musí ukázat zbraň, přivést automobil, probíhá focení na občanský nebo cestovní průkaz</a:t>
            </a:r>
          </a:p>
          <a:p>
            <a:r>
              <a:rPr lang="cs-CZ" dirty="0"/>
              <a:t>Uživatel služby má právo využívat digitální službu a orgán veřejné moci má povinnost poskytovat digitální službu. Práva a povinnosti podle jiných zákonů nejsou tímto zákonem dotčena. To však neznamená, že by ZoPDS měl být ignorován.</a:t>
            </a:r>
          </a:p>
          <a:p>
            <a:pPr lvl="1"/>
            <a:r>
              <a:rPr lang="cs-CZ" b="1" u="sng" dirty="0"/>
              <a:t>OVM měly pět let na uvedení agendových zákonů do souladu se ZoPDS</a:t>
            </a:r>
          </a:p>
        </p:txBody>
      </p:sp>
      <p:sp>
        <p:nvSpPr>
          <p:cNvPr id="4" name="Zástupný symbol pro zápatí 3">
            <a:extLst>
              <a:ext uri="{FF2B5EF4-FFF2-40B4-BE49-F238E27FC236}">
                <a16:creationId xmlns:a16="http://schemas.microsoft.com/office/drawing/2014/main" id="{B39C5D41-895D-A600-66E2-E1483B76480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4C815FAE-2E53-73AD-DA3E-C533E59425B2}"/>
              </a:ext>
            </a:extLst>
          </p:cNvPr>
          <p:cNvSpPr>
            <a:spLocks noGrp="1"/>
          </p:cNvSpPr>
          <p:nvPr>
            <p:ph type="sldNum" sz="quarter" idx="12"/>
          </p:nvPr>
        </p:nvSpPr>
        <p:spPr/>
        <p:txBody>
          <a:bodyPr/>
          <a:lstStyle/>
          <a:p>
            <a:fld id="{F21F385E-1634-DB44-B85F-E63591247372}" type="slidenum">
              <a:rPr lang="cs-CZ" smtClean="0"/>
              <a:t>5</a:t>
            </a:fld>
            <a:endParaRPr lang="cs-CZ"/>
          </a:p>
        </p:txBody>
      </p:sp>
    </p:spTree>
    <p:extLst>
      <p:ext uri="{BB962C8B-B14F-4D97-AF65-F5344CB8AC3E}">
        <p14:creationId xmlns:p14="http://schemas.microsoft.com/office/powerpoint/2010/main" val="471737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55E1A4-BA72-5AB2-D100-A1250621DE33}"/>
              </a:ext>
            </a:extLst>
          </p:cNvPr>
          <p:cNvSpPr>
            <a:spLocks noGrp="1"/>
          </p:cNvSpPr>
          <p:nvPr>
            <p:ph type="title"/>
          </p:nvPr>
        </p:nvSpPr>
        <p:spPr/>
        <p:txBody>
          <a:bodyPr>
            <a:normAutofit/>
          </a:bodyPr>
          <a:lstStyle/>
          <a:p>
            <a:r>
              <a:rPr lang="cs-CZ" sz="3200"/>
              <a:t>Přenesená působnost – ekonomická nutnost</a:t>
            </a:r>
          </a:p>
        </p:txBody>
      </p:sp>
      <p:sp>
        <p:nvSpPr>
          <p:cNvPr id="4" name="Zástupný symbol pro zápatí 3">
            <a:extLst>
              <a:ext uri="{FF2B5EF4-FFF2-40B4-BE49-F238E27FC236}">
                <a16:creationId xmlns:a16="http://schemas.microsoft.com/office/drawing/2014/main" id="{6C1BD102-20B1-D002-4C3C-31D274E6890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7BFB57FD-8B75-BAA2-2DAD-60855CC8EDD7}"/>
              </a:ext>
            </a:extLst>
          </p:cNvPr>
          <p:cNvSpPr>
            <a:spLocks noGrp="1"/>
          </p:cNvSpPr>
          <p:nvPr>
            <p:ph type="sldNum" sz="quarter" idx="12"/>
          </p:nvPr>
        </p:nvSpPr>
        <p:spPr/>
        <p:txBody>
          <a:bodyPr/>
          <a:lstStyle/>
          <a:p>
            <a:fld id="{F21F385E-1634-DB44-B85F-E63591247372}" type="slidenum">
              <a:rPr lang="cs-CZ" smtClean="0"/>
              <a:t>50</a:t>
            </a:fld>
            <a:endParaRPr lang="cs-CZ"/>
          </a:p>
        </p:txBody>
      </p:sp>
      <p:sp>
        <p:nvSpPr>
          <p:cNvPr id="10" name="Zástupný obsah 2">
            <a:extLst>
              <a:ext uri="{FF2B5EF4-FFF2-40B4-BE49-F238E27FC236}">
                <a16:creationId xmlns:a16="http://schemas.microsoft.com/office/drawing/2014/main" id="{959F2518-2E20-9B61-D89C-A96658A41D31}"/>
              </a:ext>
            </a:extLst>
          </p:cNvPr>
          <p:cNvSpPr txBox="1">
            <a:spLocks/>
          </p:cNvSpPr>
          <p:nvPr/>
        </p:nvSpPr>
        <p:spPr>
          <a:xfrm>
            <a:off x="7263413" y="1231400"/>
            <a:ext cx="4489200" cy="5289143"/>
          </a:xfrm>
          <a:prstGeom prst="rect">
            <a:avLst/>
          </a:prstGeom>
        </p:spPr>
        <p:txBody>
          <a:bodyPr vert="horz" lIns="0" tIns="0" rIns="0" bIns="0" rtlCol="0" anchor="t" anchorCtr="0">
            <a:normAutofit fontScale="92500" lnSpcReduction="10000"/>
          </a:bodyPr>
          <a:lstStyle>
            <a:lvl1pPr marL="288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3pPr>
            <a:lvl4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4pPr>
            <a:lvl5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t>Především je nutné se soustředit na služby v přenesené působnosti protože tam je </a:t>
            </a:r>
            <a:r>
              <a:rPr lang="cs-CZ" b="1"/>
              <a:t>obrovský multiplikační efekt</a:t>
            </a:r>
          </a:p>
          <a:p>
            <a:r>
              <a:rPr lang="cs-CZ"/>
              <a:t>Náklady na jejich individuální realizaci na jednotlivých ORP (215) jsou o dva řády vyšší, u jednotlivých obcích (6200) dokonce o tři řády vyšší, než když jsou realizovány centrálně pro všechny ORP a všechny obce</a:t>
            </a:r>
          </a:p>
          <a:p>
            <a:r>
              <a:rPr lang="cs-CZ"/>
              <a:t>100 služeb krát 50 000 za jednodušší formulář je 5 000 000 krát 215 je 1,1 miliarda Kč. To je nesouměřitelné s cenou stejného formuláře u věcného správce s mnohem větším komfortem pro občana</a:t>
            </a:r>
          </a:p>
          <a:p>
            <a:r>
              <a:rPr lang="cs-CZ"/>
              <a:t>Navíc obce často ani nemají přístup ke všem údajům a zodpovědný je ohlašovatel</a:t>
            </a:r>
          </a:p>
          <a:p>
            <a:endParaRPr lang="cs-CZ"/>
          </a:p>
        </p:txBody>
      </p:sp>
      <p:pic>
        <p:nvPicPr>
          <p:cNvPr id="7" name="Zástupný obsah 6">
            <a:extLst>
              <a:ext uri="{FF2B5EF4-FFF2-40B4-BE49-F238E27FC236}">
                <a16:creationId xmlns:a16="http://schemas.microsoft.com/office/drawing/2014/main" id="{FB94E845-DC9E-975D-546C-6EF1662DDC37}"/>
              </a:ext>
            </a:extLst>
          </p:cNvPr>
          <p:cNvPicPr>
            <a:picLocks noGrp="1" noChangeAspect="1"/>
          </p:cNvPicPr>
          <p:nvPr>
            <p:ph idx="1"/>
          </p:nvPr>
        </p:nvPicPr>
        <p:blipFill>
          <a:blip r:embed="rId2"/>
          <a:stretch>
            <a:fillRect/>
          </a:stretch>
        </p:blipFill>
        <p:spPr>
          <a:xfrm>
            <a:off x="538799" y="978920"/>
            <a:ext cx="6442433" cy="4888479"/>
          </a:xfrm>
          <a:prstGeom prst="rect">
            <a:avLst/>
          </a:prstGeom>
        </p:spPr>
      </p:pic>
      <p:sp>
        <p:nvSpPr>
          <p:cNvPr id="8" name="TextovéPole 7">
            <a:extLst>
              <a:ext uri="{FF2B5EF4-FFF2-40B4-BE49-F238E27FC236}">
                <a16:creationId xmlns:a16="http://schemas.microsoft.com/office/drawing/2014/main" id="{FC9C9023-B73C-F450-2B9A-308851B8FEB9}"/>
              </a:ext>
            </a:extLst>
          </p:cNvPr>
          <p:cNvSpPr txBox="1"/>
          <p:nvPr/>
        </p:nvSpPr>
        <p:spPr>
          <a:xfrm>
            <a:off x="11963400" y="50999"/>
            <a:ext cx="228600" cy="381000"/>
          </a:xfrm>
          <a:prstGeom prst="rect">
            <a:avLst/>
          </a:prstGeom>
        </p:spPr>
        <p:txBody>
          <a:bodyPr vert="horz" wrap="square" lIns="0" tIns="0" rIns="0" bIns="0" rtlCol="0" anchor="t" anchorCtr="0">
            <a:normAutofit/>
          </a:bodyPr>
          <a:lstStyle/>
          <a:p>
            <a:pPr algn="l"/>
            <a:r>
              <a:rPr lang="cs-CZ" sz="1200">
                <a:solidFill>
                  <a:schemeClr val="accent1"/>
                </a:solidFill>
              </a:rPr>
              <a:t>P</a:t>
            </a:r>
          </a:p>
        </p:txBody>
      </p:sp>
    </p:spTree>
    <p:extLst>
      <p:ext uri="{BB962C8B-B14F-4D97-AF65-F5344CB8AC3E}">
        <p14:creationId xmlns:p14="http://schemas.microsoft.com/office/powerpoint/2010/main" val="3583472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D07CC39-6331-0048-7346-32F569DBEBDD}"/>
              </a:ext>
            </a:extLst>
          </p:cNvPr>
          <p:cNvSpPr>
            <a:spLocks noGrp="1"/>
          </p:cNvSpPr>
          <p:nvPr>
            <p:ph type="title"/>
          </p:nvPr>
        </p:nvSpPr>
        <p:spPr/>
        <p:txBody>
          <a:bodyPr/>
          <a:lstStyle/>
          <a:p>
            <a:r>
              <a:rPr lang="cs-CZ"/>
              <a:t>Přenesená působnost</a:t>
            </a:r>
          </a:p>
        </p:txBody>
      </p:sp>
      <p:sp>
        <p:nvSpPr>
          <p:cNvPr id="8" name="Zástupný obsah 7">
            <a:extLst>
              <a:ext uri="{FF2B5EF4-FFF2-40B4-BE49-F238E27FC236}">
                <a16:creationId xmlns:a16="http://schemas.microsoft.com/office/drawing/2014/main" id="{3A71EF16-B8B8-CF41-7B5C-D47A5312B9DA}"/>
              </a:ext>
            </a:extLst>
          </p:cNvPr>
          <p:cNvSpPr>
            <a:spLocks noGrp="1"/>
          </p:cNvSpPr>
          <p:nvPr>
            <p:ph idx="1"/>
          </p:nvPr>
        </p:nvSpPr>
        <p:spPr/>
        <p:txBody>
          <a:bodyPr>
            <a:normAutofit fontScale="92500" lnSpcReduction="20000"/>
          </a:bodyPr>
          <a:lstStyle/>
          <a:p>
            <a:r>
              <a:rPr lang="cs-CZ" dirty="0"/>
              <a:t>Digitalizaci úkonů zajišťují ohlašovatelé agend</a:t>
            </a:r>
          </a:p>
          <a:p>
            <a:r>
              <a:rPr lang="cs-CZ" dirty="0"/>
              <a:t>Úkony jsou na OVM přenesené působnosti realizovány</a:t>
            </a:r>
          </a:p>
          <a:p>
            <a:pPr lvl="1"/>
            <a:r>
              <a:rPr lang="cs-CZ" dirty="0"/>
              <a:t>Pomocí příslušného AIS, který umožňuje zpracování podání v rámci centrálního systému</a:t>
            </a:r>
          </a:p>
          <a:p>
            <a:pPr lvl="1"/>
            <a:r>
              <a:rPr lang="cs-CZ" dirty="0"/>
              <a:t>Pomocí integrovaného rozhraní AIS, který umožňuje integraci s decentralizovanými AIS</a:t>
            </a:r>
          </a:p>
          <a:p>
            <a:pPr lvl="1"/>
            <a:r>
              <a:rPr lang="cs-CZ" dirty="0"/>
              <a:t>Pomocí datových schránek uživatele pokud je uživatel zároveň uživatelem datových schránek</a:t>
            </a:r>
          </a:p>
          <a:p>
            <a:pPr lvl="2"/>
            <a:r>
              <a:rPr lang="cs-CZ" dirty="0"/>
              <a:t>Ale to bohužel nemá každý a fyzické osoby nesmí být nuceny si zřídit datovou schránku ale přitom mají právo na digitální službu (uživatelů datových schránek je méně nežli třetina uživatelů NIA)</a:t>
            </a:r>
          </a:p>
          <a:p>
            <a:pPr lvl="1"/>
            <a:r>
              <a:rPr lang="cs-CZ" dirty="0"/>
              <a:t>Pomocí Informačního systému sdílených služeb </a:t>
            </a:r>
          </a:p>
          <a:p>
            <a:pPr lvl="2"/>
            <a:r>
              <a:rPr lang="cs-CZ" dirty="0"/>
              <a:t>To bohužel nemají implementované všechny OVM</a:t>
            </a:r>
          </a:p>
          <a:p>
            <a:pPr lvl="1"/>
            <a:r>
              <a:rPr lang="cs-CZ" dirty="0"/>
              <a:t>Pomocí běžné datové schránky, kdy </a:t>
            </a:r>
            <a:r>
              <a:rPr lang="cs-CZ" b="1" u="sng" dirty="0"/>
              <a:t>portál využije schránku na žádost a pomocí </a:t>
            </a:r>
            <a:r>
              <a:rPr lang="cs-CZ" dirty="0"/>
              <a:t>ní odešle podání na příslušný OVM</a:t>
            </a:r>
          </a:p>
          <a:p>
            <a:pPr lvl="1"/>
            <a:endParaRPr lang="cs-CZ" dirty="0"/>
          </a:p>
        </p:txBody>
      </p:sp>
      <p:sp>
        <p:nvSpPr>
          <p:cNvPr id="4" name="Zástupný symbol pro zápatí 3">
            <a:extLst>
              <a:ext uri="{FF2B5EF4-FFF2-40B4-BE49-F238E27FC236}">
                <a16:creationId xmlns:a16="http://schemas.microsoft.com/office/drawing/2014/main" id="{A02D08B0-516D-4A0C-0350-51FB9740CD29}"/>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36496934-8608-F0F4-7042-940F68CB87CF}"/>
              </a:ext>
            </a:extLst>
          </p:cNvPr>
          <p:cNvSpPr>
            <a:spLocks noGrp="1"/>
          </p:cNvSpPr>
          <p:nvPr>
            <p:ph type="sldNum" sz="quarter" idx="12"/>
          </p:nvPr>
        </p:nvSpPr>
        <p:spPr/>
        <p:txBody>
          <a:bodyPr/>
          <a:lstStyle/>
          <a:p>
            <a:fld id="{F21F385E-1634-DB44-B85F-E63591247372}" type="slidenum">
              <a:rPr lang="cs-CZ" smtClean="0"/>
              <a:t>51</a:t>
            </a:fld>
            <a:endParaRPr lang="cs-CZ"/>
          </a:p>
        </p:txBody>
      </p:sp>
    </p:spTree>
    <p:extLst>
      <p:ext uri="{BB962C8B-B14F-4D97-AF65-F5344CB8AC3E}">
        <p14:creationId xmlns:p14="http://schemas.microsoft.com/office/powerpoint/2010/main" val="353370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5D959-8FC6-8543-089B-ED1F515FC665}"/>
              </a:ext>
            </a:extLst>
          </p:cNvPr>
          <p:cNvSpPr>
            <a:spLocks noGrp="1"/>
          </p:cNvSpPr>
          <p:nvPr>
            <p:ph type="title"/>
          </p:nvPr>
        </p:nvSpPr>
        <p:spPr/>
        <p:txBody>
          <a:bodyPr>
            <a:normAutofit/>
          </a:bodyPr>
          <a:lstStyle/>
          <a:p>
            <a:r>
              <a:rPr lang="cs-CZ" sz="3200" dirty="0"/>
              <a:t>Doručení pomocí datové schránky Portálu</a:t>
            </a:r>
          </a:p>
        </p:txBody>
      </p:sp>
      <p:sp>
        <p:nvSpPr>
          <p:cNvPr id="3" name="Zástupný obsah 2">
            <a:extLst>
              <a:ext uri="{FF2B5EF4-FFF2-40B4-BE49-F238E27FC236}">
                <a16:creationId xmlns:a16="http://schemas.microsoft.com/office/drawing/2014/main" id="{3CE0E9FB-A277-853F-58E3-0E4E759922F7}"/>
              </a:ext>
            </a:extLst>
          </p:cNvPr>
          <p:cNvSpPr>
            <a:spLocks noGrp="1"/>
          </p:cNvSpPr>
          <p:nvPr>
            <p:ph idx="1"/>
          </p:nvPr>
        </p:nvSpPr>
        <p:spPr/>
        <p:txBody>
          <a:bodyPr/>
          <a:lstStyle/>
          <a:p>
            <a:pPr marL="287655" indent="-287655"/>
            <a:r>
              <a:rPr lang="cs-CZ" dirty="0"/>
              <a:t>Případy využití</a:t>
            </a:r>
            <a:endParaRPr lang="cs-CZ"/>
          </a:p>
          <a:p>
            <a:pPr marL="575945" lvl="1" indent="-287655"/>
            <a:r>
              <a:rPr lang="cs-CZ" dirty="0">
                <a:latin typeface="Arial"/>
                <a:cs typeface="Arial"/>
              </a:rPr>
              <a:t>Uživatel, který nemá datovou schránku, vystaví podání/žádost na portálu ohlašovatele a to je nutné doručit na OVM v přenesené působnosti</a:t>
            </a:r>
          </a:p>
          <a:p>
            <a:pPr marL="575945" lvl="1" indent="-287655"/>
            <a:r>
              <a:rPr lang="cs-CZ" dirty="0">
                <a:latin typeface="Arial"/>
                <a:cs typeface="Arial"/>
              </a:rPr>
              <a:t>Uživatel, který má plnou moc k zastupování právnické osoby ale nemá přístup do její datové schránky, potřebuje poslat v zastoupení žádost nebo podání na příslušné OVM</a:t>
            </a:r>
          </a:p>
        </p:txBody>
      </p:sp>
      <p:sp>
        <p:nvSpPr>
          <p:cNvPr id="4" name="Zástupný symbol pro zápatí 3">
            <a:extLst>
              <a:ext uri="{FF2B5EF4-FFF2-40B4-BE49-F238E27FC236}">
                <a16:creationId xmlns:a16="http://schemas.microsoft.com/office/drawing/2014/main" id="{AD2B04EB-9E1C-529F-EE3D-2CEB6941AE86}"/>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31D68E2C-54D0-15B9-7782-9F30E976C4C4}"/>
              </a:ext>
            </a:extLst>
          </p:cNvPr>
          <p:cNvSpPr>
            <a:spLocks noGrp="1"/>
          </p:cNvSpPr>
          <p:nvPr>
            <p:ph type="sldNum" sz="quarter" idx="12"/>
          </p:nvPr>
        </p:nvSpPr>
        <p:spPr/>
        <p:txBody>
          <a:bodyPr/>
          <a:lstStyle/>
          <a:p>
            <a:fld id="{F21F385E-1634-DB44-B85F-E63591247372}" type="slidenum">
              <a:rPr lang="cs-CZ" smtClean="0"/>
              <a:t>52</a:t>
            </a:fld>
            <a:endParaRPr lang="cs-CZ"/>
          </a:p>
        </p:txBody>
      </p:sp>
    </p:spTree>
    <p:extLst>
      <p:ext uri="{BB962C8B-B14F-4D97-AF65-F5344CB8AC3E}">
        <p14:creationId xmlns:p14="http://schemas.microsoft.com/office/powerpoint/2010/main" val="1033073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27329-C00C-F5A4-3742-50F49B6D194B}"/>
              </a:ext>
            </a:extLst>
          </p:cNvPr>
          <p:cNvSpPr>
            <a:spLocks noGrp="1"/>
          </p:cNvSpPr>
          <p:nvPr>
            <p:ph type="title"/>
          </p:nvPr>
        </p:nvSpPr>
        <p:spPr/>
        <p:txBody>
          <a:bodyPr/>
          <a:lstStyle/>
          <a:p>
            <a:r>
              <a:rPr lang="cs-CZ" dirty="0">
                <a:latin typeface="Azeret Mono Medium"/>
              </a:rPr>
              <a:t>Doručení pomocí datové schránky</a:t>
            </a:r>
          </a:p>
        </p:txBody>
      </p:sp>
      <p:sp>
        <p:nvSpPr>
          <p:cNvPr id="3" name="Zástupný obsah 2">
            <a:extLst>
              <a:ext uri="{FF2B5EF4-FFF2-40B4-BE49-F238E27FC236}">
                <a16:creationId xmlns:a16="http://schemas.microsoft.com/office/drawing/2014/main" id="{F69DBF30-50D9-86A2-85EB-6D75EAB90491}"/>
              </a:ext>
            </a:extLst>
          </p:cNvPr>
          <p:cNvSpPr>
            <a:spLocks noGrp="1"/>
          </p:cNvSpPr>
          <p:nvPr>
            <p:ph idx="1"/>
          </p:nvPr>
        </p:nvSpPr>
        <p:spPr>
          <a:xfrm>
            <a:off x="540000" y="1365813"/>
            <a:ext cx="4650565" cy="4805544"/>
          </a:xfrm>
        </p:spPr>
        <p:txBody>
          <a:bodyPr/>
          <a:lstStyle/>
          <a:p>
            <a:r>
              <a:rPr lang="cs-CZ" dirty="0"/>
              <a:t>Podání je možné doručit z portálu OVM pomocí datové schránky portálu (schránka na žádost) do datové schránky úřadu na základě RPP – AIS působnostní.</a:t>
            </a:r>
          </a:p>
          <a:p>
            <a:r>
              <a:rPr lang="cs-CZ" dirty="0"/>
              <a:t>Podání musí být autorizováno respektive musí být splněna fikce podpisu dle § 8, Zákona 365/2000 Sb.</a:t>
            </a:r>
          </a:p>
          <a:p>
            <a:r>
              <a:rPr lang="cs-CZ" dirty="0"/>
              <a:t>Obsah datové zprávy by měl obsahovat kód a název služby a zmocnění dle zákona 12/2020 aby bylo možné podání při příjmu datové zprávy automaticky směrovat k vyřízení</a:t>
            </a:r>
          </a:p>
        </p:txBody>
      </p:sp>
      <p:sp>
        <p:nvSpPr>
          <p:cNvPr id="4" name="Zástupný symbol pro zápatí 3">
            <a:extLst>
              <a:ext uri="{FF2B5EF4-FFF2-40B4-BE49-F238E27FC236}">
                <a16:creationId xmlns:a16="http://schemas.microsoft.com/office/drawing/2014/main" id="{4CFBF32A-6F88-9577-8A67-C773D19DE72A}"/>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277D9173-4FB0-518F-1BF1-81907FEA264E}"/>
              </a:ext>
            </a:extLst>
          </p:cNvPr>
          <p:cNvSpPr>
            <a:spLocks noGrp="1"/>
          </p:cNvSpPr>
          <p:nvPr>
            <p:ph type="sldNum" sz="quarter" idx="12"/>
          </p:nvPr>
        </p:nvSpPr>
        <p:spPr/>
        <p:txBody>
          <a:bodyPr/>
          <a:lstStyle/>
          <a:p>
            <a:fld id="{F21F385E-1634-DB44-B85F-E63591247372}" type="slidenum">
              <a:rPr lang="cs-CZ" smtClean="0"/>
              <a:t>53</a:t>
            </a:fld>
            <a:endParaRPr lang="cs-CZ"/>
          </a:p>
        </p:txBody>
      </p:sp>
      <p:pic>
        <p:nvPicPr>
          <p:cNvPr id="6" name="Obrázek 5">
            <a:extLst>
              <a:ext uri="{FF2B5EF4-FFF2-40B4-BE49-F238E27FC236}">
                <a16:creationId xmlns:a16="http://schemas.microsoft.com/office/drawing/2014/main" id="{B8359C22-FE18-6EBB-3663-B6CB0D9209E1}"/>
              </a:ext>
            </a:extLst>
          </p:cNvPr>
          <p:cNvPicPr>
            <a:picLocks noChangeAspect="1"/>
          </p:cNvPicPr>
          <p:nvPr/>
        </p:nvPicPr>
        <p:blipFill>
          <a:blip r:embed="rId2"/>
          <a:stretch>
            <a:fillRect/>
          </a:stretch>
        </p:blipFill>
        <p:spPr>
          <a:xfrm>
            <a:off x="5384876" y="1049250"/>
            <a:ext cx="6569659" cy="5122107"/>
          </a:xfrm>
          <a:prstGeom prst="rect">
            <a:avLst/>
          </a:prstGeom>
        </p:spPr>
      </p:pic>
      <p:sp>
        <p:nvSpPr>
          <p:cNvPr id="7" name="TextovéPole 6">
            <a:extLst>
              <a:ext uri="{FF2B5EF4-FFF2-40B4-BE49-F238E27FC236}">
                <a16:creationId xmlns:a16="http://schemas.microsoft.com/office/drawing/2014/main" id="{429FE916-F286-30A3-50D9-803DA73A87B7}"/>
              </a:ext>
            </a:extLst>
          </p:cNvPr>
          <p:cNvSpPr txBox="1"/>
          <p:nvPr/>
        </p:nvSpPr>
        <p:spPr>
          <a:xfrm>
            <a:off x="5737412" y="1613649"/>
            <a:ext cx="3648636" cy="195035"/>
          </a:xfrm>
          <a:prstGeom prst="rect">
            <a:avLst/>
          </a:prstGeom>
        </p:spPr>
        <p:txBody>
          <a:bodyPr vert="horz" wrap="none" lIns="0" tIns="0" rIns="0" bIns="0" rtlCol="0" anchor="t" anchorCtr="0">
            <a:normAutofit fontScale="85000" lnSpcReduction="20000"/>
          </a:bodyPr>
          <a:lstStyle/>
          <a:p>
            <a:pPr algn="l"/>
            <a:r>
              <a:rPr lang="cs-CZ" sz="1800">
                <a:solidFill>
                  <a:srgbClr val="2E2D2C"/>
                </a:solidFill>
              </a:rPr>
              <a:t>Kód - Název služby</a:t>
            </a:r>
          </a:p>
        </p:txBody>
      </p:sp>
      <p:sp>
        <p:nvSpPr>
          <p:cNvPr id="9" name="TextovéPole 8">
            <a:extLst>
              <a:ext uri="{FF2B5EF4-FFF2-40B4-BE49-F238E27FC236}">
                <a16:creationId xmlns:a16="http://schemas.microsoft.com/office/drawing/2014/main" id="{F00D0FBB-96C7-13CA-DD4C-04C9752AA8C2}"/>
              </a:ext>
            </a:extLst>
          </p:cNvPr>
          <p:cNvSpPr txBox="1"/>
          <p:nvPr/>
        </p:nvSpPr>
        <p:spPr>
          <a:xfrm>
            <a:off x="5737412" y="3898059"/>
            <a:ext cx="358588" cy="324317"/>
          </a:xfrm>
          <a:prstGeom prst="rect">
            <a:avLst/>
          </a:prstGeom>
        </p:spPr>
        <p:txBody>
          <a:bodyPr vert="horz" wrap="none" lIns="0" tIns="0" rIns="0" bIns="0" rtlCol="0" anchor="t" anchorCtr="0">
            <a:normAutofit/>
          </a:bodyPr>
          <a:lstStyle/>
          <a:p>
            <a:r>
              <a:rPr lang="cs-CZ" sz="1600">
                <a:solidFill>
                  <a:srgbClr val="2E2D2C"/>
                </a:solidFill>
              </a:rPr>
              <a:t>12</a:t>
            </a:r>
          </a:p>
        </p:txBody>
      </p:sp>
      <p:sp>
        <p:nvSpPr>
          <p:cNvPr id="10" name="TextovéPole 9">
            <a:extLst>
              <a:ext uri="{FF2B5EF4-FFF2-40B4-BE49-F238E27FC236}">
                <a16:creationId xmlns:a16="http://schemas.microsoft.com/office/drawing/2014/main" id="{42C5F95E-C5D7-56B1-107A-96BC83900A68}"/>
              </a:ext>
            </a:extLst>
          </p:cNvPr>
          <p:cNvSpPr txBox="1"/>
          <p:nvPr/>
        </p:nvSpPr>
        <p:spPr>
          <a:xfrm>
            <a:off x="6608008" y="3898058"/>
            <a:ext cx="341677" cy="252602"/>
          </a:xfrm>
          <a:prstGeom prst="rect">
            <a:avLst/>
          </a:prstGeom>
        </p:spPr>
        <p:txBody>
          <a:bodyPr vert="horz" wrap="none" lIns="0" tIns="0" rIns="0" bIns="0" rtlCol="0" anchor="t" anchorCtr="0">
            <a:normAutofit/>
          </a:bodyPr>
          <a:lstStyle/>
          <a:p>
            <a:r>
              <a:rPr lang="cs-CZ" sz="1600">
                <a:solidFill>
                  <a:srgbClr val="2E2D2C"/>
                </a:solidFill>
              </a:rPr>
              <a:t>2020</a:t>
            </a:r>
          </a:p>
        </p:txBody>
      </p:sp>
      <p:sp>
        <p:nvSpPr>
          <p:cNvPr id="11" name="TextovéPole 10">
            <a:extLst>
              <a:ext uri="{FF2B5EF4-FFF2-40B4-BE49-F238E27FC236}">
                <a16:creationId xmlns:a16="http://schemas.microsoft.com/office/drawing/2014/main" id="{76C6DBCB-E3CD-85B1-2575-85AB4B668902}"/>
              </a:ext>
            </a:extLst>
          </p:cNvPr>
          <p:cNvSpPr txBox="1"/>
          <p:nvPr/>
        </p:nvSpPr>
        <p:spPr>
          <a:xfrm>
            <a:off x="5793236" y="4436732"/>
            <a:ext cx="358588" cy="324317"/>
          </a:xfrm>
          <a:prstGeom prst="rect">
            <a:avLst/>
          </a:prstGeom>
        </p:spPr>
        <p:txBody>
          <a:bodyPr vert="horz" wrap="none" lIns="0" tIns="0" rIns="0" bIns="0" rtlCol="0" anchor="t" anchorCtr="0">
            <a:normAutofit/>
          </a:bodyPr>
          <a:lstStyle/>
          <a:p>
            <a:r>
              <a:rPr lang="cs-CZ" sz="1600">
                <a:solidFill>
                  <a:srgbClr val="2E2D2C"/>
                </a:solidFill>
              </a:rPr>
              <a:t>a</a:t>
            </a:r>
          </a:p>
        </p:txBody>
      </p:sp>
      <p:sp>
        <p:nvSpPr>
          <p:cNvPr id="12" name="TextovéPole 11">
            <a:extLst>
              <a:ext uri="{FF2B5EF4-FFF2-40B4-BE49-F238E27FC236}">
                <a16:creationId xmlns:a16="http://schemas.microsoft.com/office/drawing/2014/main" id="{30E69395-C08F-2853-A0D7-B6120378C39B}"/>
              </a:ext>
            </a:extLst>
          </p:cNvPr>
          <p:cNvSpPr txBox="1"/>
          <p:nvPr/>
        </p:nvSpPr>
        <p:spPr>
          <a:xfrm>
            <a:off x="8370921" y="3907023"/>
            <a:ext cx="358588" cy="324317"/>
          </a:xfrm>
          <a:prstGeom prst="rect">
            <a:avLst/>
          </a:prstGeom>
        </p:spPr>
        <p:txBody>
          <a:bodyPr vert="horz" wrap="none" lIns="0" tIns="0" rIns="0" bIns="0" rtlCol="0" anchor="t" anchorCtr="0">
            <a:normAutofit/>
          </a:bodyPr>
          <a:lstStyle/>
          <a:p>
            <a:r>
              <a:rPr lang="cs-CZ" sz="1600">
                <a:solidFill>
                  <a:srgbClr val="2E2D2C"/>
                </a:solidFill>
              </a:rPr>
              <a:t>1</a:t>
            </a:r>
          </a:p>
        </p:txBody>
      </p:sp>
      <p:sp>
        <p:nvSpPr>
          <p:cNvPr id="13" name="TextovéPole 12">
            <a:extLst>
              <a:ext uri="{FF2B5EF4-FFF2-40B4-BE49-F238E27FC236}">
                <a16:creationId xmlns:a16="http://schemas.microsoft.com/office/drawing/2014/main" id="{89207EED-4490-03CA-75E3-72BC1FFD6010}"/>
              </a:ext>
            </a:extLst>
          </p:cNvPr>
          <p:cNvSpPr txBox="1"/>
          <p:nvPr/>
        </p:nvSpPr>
        <p:spPr>
          <a:xfrm>
            <a:off x="7357444" y="3898059"/>
            <a:ext cx="341677" cy="252602"/>
          </a:xfrm>
          <a:prstGeom prst="rect">
            <a:avLst/>
          </a:prstGeom>
        </p:spPr>
        <p:txBody>
          <a:bodyPr vert="horz" wrap="none" lIns="0" tIns="0" rIns="0" bIns="0" rtlCol="0" anchor="t" anchorCtr="0">
            <a:normAutofit/>
          </a:bodyPr>
          <a:lstStyle/>
          <a:p>
            <a:r>
              <a:rPr lang="cs-CZ" sz="1600">
                <a:solidFill>
                  <a:srgbClr val="2E2D2C"/>
                </a:solidFill>
              </a:rPr>
              <a:t>4</a:t>
            </a:r>
          </a:p>
        </p:txBody>
      </p:sp>
      <p:sp>
        <p:nvSpPr>
          <p:cNvPr id="14" name="TextovéPole 13">
            <a:extLst>
              <a:ext uri="{FF2B5EF4-FFF2-40B4-BE49-F238E27FC236}">
                <a16:creationId xmlns:a16="http://schemas.microsoft.com/office/drawing/2014/main" id="{DD26451F-C5DE-BF96-4033-2B233C53504C}"/>
              </a:ext>
            </a:extLst>
          </p:cNvPr>
          <p:cNvSpPr txBox="1"/>
          <p:nvPr/>
        </p:nvSpPr>
        <p:spPr>
          <a:xfrm>
            <a:off x="5704376" y="5315413"/>
            <a:ext cx="358588" cy="336213"/>
          </a:xfrm>
          <a:prstGeom prst="rect">
            <a:avLst/>
          </a:prstGeom>
        </p:spPr>
        <p:txBody>
          <a:bodyPr vert="horz" wrap="none" lIns="0" tIns="0" rIns="0" bIns="0" rtlCol="0" anchor="t" anchorCtr="0">
            <a:normAutofit/>
          </a:bodyPr>
          <a:lstStyle/>
          <a:p>
            <a:r>
              <a:rPr lang="cs-CZ" sz="1600">
                <a:solidFill>
                  <a:srgbClr val="2E2D2C"/>
                </a:solidFill>
              </a:rPr>
              <a:t>ID zprávy</a:t>
            </a:r>
          </a:p>
        </p:txBody>
      </p:sp>
      <p:sp>
        <p:nvSpPr>
          <p:cNvPr id="8" name="Obdélník 7">
            <a:extLst>
              <a:ext uri="{FF2B5EF4-FFF2-40B4-BE49-F238E27FC236}">
                <a16:creationId xmlns:a16="http://schemas.microsoft.com/office/drawing/2014/main" id="{CB19D672-B781-9D7B-FC4E-286EA9CA7205}"/>
              </a:ext>
            </a:extLst>
          </p:cNvPr>
          <p:cNvSpPr/>
          <p:nvPr/>
        </p:nvSpPr>
        <p:spPr>
          <a:xfrm>
            <a:off x="9386048" y="1956131"/>
            <a:ext cx="2729930" cy="41364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sz="1600" dirty="0">
                <a:solidFill>
                  <a:schemeClr val="bg1"/>
                </a:solidFill>
                <a:effectLst/>
                <a:latin typeface="Helvetica" pitchFamily="2" charset="0"/>
              </a:rPr>
              <a:t>Portál OVM slouží k vyplnění podání a potvrzuje, že podání v dané formě bylo vytvořeno a autorizováno podávajícím.</a:t>
            </a:r>
          </a:p>
          <a:p>
            <a:r>
              <a:rPr lang="cs-CZ" sz="1600" dirty="0">
                <a:solidFill>
                  <a:schemeClr val="bg1"/>
                </a:solidFill>
                <a:effectLst/>
                <a:latin typeface="Helvetica" pitchFamily="2" charset="0"/>
              </a:rPr>
              <a:t>Toto podání pak předává cílovému OVM a až toto PŘIJÍMÁ.</a:t>
            </a:r>
            <a:endParaRPr lang="cs-CZ" sz="1600" dirty="0">
              <a:solidFill>
                <a:schemeClr val="bg1"/>
              </a:solidFill>
              <a:latin typeface="Helvetica" pitchFamily="2" charset="0"/>
            </a:endParaRPr>
          </a:p>
          <a:p>
            <a:r>
              <a:rPr lang="cs-CZ" sz="1600" dirty="0">
                <a:solidFill>
                  <a:schemeClr val="bg1"/>
                </a:solidFill>
                <a:latin typeface="Helvetica" pitchFamily="2" charset="0"/>
              </a:rPr>
              <a:t>P</a:t>
            </a:r>
            <a:r>
              <a:rPr lang="cs-CZ" sz="1600" dirty="0">
                <a:solidFill>
                  <a:schemeClr val="bg1"/>
                </a:solidFill>
                <a:effectLst/>
                <a:latin typeface="Helvetica" pitchFamily="2" charset="0"/>
              </a:rPr>
              <a:t>ortál tedy potvrzuje, že dokument v dané formě (podání) byl vytvořen a autorizován podávajícím a PŘEDÁN cílovému OVM. Tedy musí mít jistotu, že vložil do ISDS do schránky cílového OVM.</a:t>
            </a:r>
          </a:p>
        </p:txBody>
      </p:sp>
    </p:spTree>
    <p:extLst>
      <p:ext uri="{BB962C8B-B14F-4D97-AF65-F5344CB8AC3E}">
        <p14:creationId xmlns:p14="http://schemas.microsoft.com/office/powerpoint/2010/main" val="600609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E92F-0807-20A9-C8A7-D3EB23827C4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62A812-AAD9-BA8B-3C25-7ABFDC7B1DAE}"/>
              </a:ext>
            </a:extLst>
          </p:cNvPr>
          <p:cNvSpPr>
            <a:spLocks noGrp="1"/>
          </p:cNvSpPr>
          <p:nvPr>
            <p:ph type="title"/>
          </p:nvPr>
        </p:nvSpPr>
        <p:spPr/>
        <p:txBody>
          <a:bodyPr/>
          <a:lstStyle/>
          <a:p>
            <a:r>
              <a:rPr lang="cs-CZ"/>
              <a:t>Doručení pomocí datové schránky portálu (stanovisko MVČR)</a:t>
            </a:r>
          </a:p>
        </p:txBody>
      </p:sp>
      <p:sp>
        <p:nvSpPr>
          <p:cNvPr id="3" name="Zástupný obsah 2">
            <a:extLst>
              <a:ext uri="{FF2B5EF4-FFF2-40B4-BE49-F238E27FC236}">
                <a16:creationId xmlns:a16="http://schemas.microsoft.com/office/drawing/2014/main" id="{40075456-8778-F975-174C-BAC817483437}"/>
              </a:ext>
            </a:extLst>
          </p:cNvPr>
          <p:cNvSpPr>
            <a:spLocks noGrp="1"/>
          </p:cNvSpPr>
          <p:nvPr>
            <p:ph idx="1"/>
          </p:nvPr>
        </p:nvSpPr>
        <p:spPr/>
        <p:txBody>
          <a:bodyPr>
            <a:normAutofit fontScale="85000" lnSpcReduction="10000"/>
          </a:bodyPr>
          <a:lstStyle/>
          <a:p>
            <a:r>
              <a:rPr lang="cs-CZ"/>
              <a:t>Obecně je přípustné, aby bylo podání učiněno z datové schránky, která patří jiné osobě než podateli. Předpokladem pro takový postup je, aby bylo podání elektronicky podepsané osobou, která činí toto podání. Přikláníme se přitom k názoru, že i pro tyto účely </a:t>
            </a:r>
            <a:r>
              <a:rPr lang="cs-CZ" b="1" u="sng"/>
              <a:t>může </a:t>
            </a:r>
            <a:r>
              <a:rPr lang="cs-CZ" b="1" u="sng" err="1"/>
              <a:t>být</a:t>
            </a:r>
            <a:r>
              <a:rPr lang="cs-CZ" b="1" u="sng"/>
              <a:t> podpis nahrazen fikcí podpisu podle § 8 zákona č. 365/2000 Sb.,</a:t>
            </a:r>
            <a:r>
              <a:rPr lang="cs-CZ"/>
              <a:t> o informačních systémech veřejné správy. </a:t>
            </a:r>
          </a:p>
          <a:p>
            <a:r>
              <a:rPr lang="cs-CZ"/>
              <a:t>Předpokladem pro akceptování fikce podpisu podatele na dokumentu doručovaném prostřednictvím cizí datové schránky pak je, aby správní orgán, který takový dokument obdrží, mohl ověřit, že fikce podpisu v rámci informačního systému veřejné správy nastala a že se jednalo o fikci podpisu osoby, která podání činí (nehledě na to, ze které datové schránky bude nakonec podání příslušnému správnímu orgánu dodáno). Je otázka, zda si z údajů, které se o doručeném dokumentu zaznamenávají podle právních předpisů upravujících </a:t>
            </a:r>
            <a:r>
              <a:rPr lang="cs-CZ" err="1"/>
              <a:t>výkon</a:t>
            </a:r>
            <a:r>
              <a:rPr lang="cs-CZ"/>
              <a:t> spisové služby bude moci učinit osoba, která bude podání vyřizovat, (zpracovatel) závěr o tom, že podání bylo učiněno prostřednictvím informačního systému veřejné správy podle § 4 odst. 1 písm. d) zákona č. 12/2020 Sb., a je tedy na něj třeba </a:t>
            </a:r>
            <a:r>
              <a:rPr lang="cs-CZ" b="1" u="sng"/>
              <a:t>s ohledem na fikci podpisu podle § 8 zákona č. 365/2000 Sb. pohlížet jako na podepsané.</a:t>
            </a:r>
            <a:r>
              <a:rPr lang="cs-CZ"/>
              <a:t> </a:t>
            </a:r>
          </a:p>
          <a:p>
            <a:r>
              <a:rPr lang="cs-CZ"/>
              <a:t>Bude-li podání zapečetěno kvalifikovanou elektronickou pečetí a opatřeno kvalifikovaným elektronickým časovým razítkem provozovatele portálu, pak by poučený zpracovatel mohl na základě informace o tom, že dokument byl doručen prostřednictvím datové schránky a zaznamenaných údajů podle § 4 odst. 7 písm. e) až h) vyhlášky č. 259/2012 Sb., o podrobnostech výkonu spisové služby, ve znění pozdějších předpisů, podání vyhodnotit jako učiněné prostřednictvím informačního systému veřejné správy podle § 4 odst. 1 písm. d) zákona č. 12/2020 Sb., a tedy podepsané.</a:t>
            </a:r>
          </a:p>
        </p:txBody>
      </p:sp>
      <p:sp>
        <p:nvSpPr>
          <p:cNvPr id="4" name="Zástupný symbol pro zápatí 3">
            <a:extLst>
              <a:ext uri="{FF2B5EF4-FFF2-40B4-BE49-F238E27FC236}">
                <a16:creationId xmlns:a16="http://schemas.microsoft.com/office/drawing/2014/main" id="{FAC5CA04-DC59-0C95-79E2-892839999269}"/>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DEE0D16B-7EBA-6B26-7085-94E86A258D8E}"/>
              </a:ext>
            </a:extLst>
          </p:cNvPr>
          <p:cNvSpPr>
            <a:spLocks noGrp="1"/>
          </p:cNvSpPr>
          <p:nvPr>
            <p:ph type="sldNum" sz="quarter" idx="12"/>
          </p:nvPr>
        </p:nvSpPr>
        <p:spPr/>
        <p:txBody>
          <a:bodyPr/>
          <a:lstStyle/>
          <a:p>
            <a:fld id="{F21F385E-1634-DB44-B85F-E63591247372}" type="slidenum">
              <a:rPr lang="cs-CZ" smtClean="0"/>
              <a:t>54</a:t>
            </a:fld>
            <a:endParaRPr lang="cs-CZ"/>
          </a:p>
        </p:txBody>
      </p:sp>
    </p:spTree>
    <p:extLst>
      <p:ext uri="{BB962C8B-B14F-4D97-AF65-F5344CB8AC3E}">
        <p14:creationId xmlns:p14="http://schemas.microsoft.com/office/powerpoint/2010/main" val="1809403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F46D-476E-A3C5-82D7-5C07A7F8972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002EB9E-368B-68AE-99F8-0CD8CAEA0542}"/>
              </a:ext>
            </a:extLst>
          </p:cNvPr>
          <p:cNvSpPr>
            <a:spLocks noGrp="1"/>
          </p:cNvSpPr>
          <p:nvPr>
            <p:ph type="title"/>
          </p:nvPr>
        </p:nvSpPr>
        <p:spPr/>
        <p:txBody>
          <a:bodyPr/>
          <a:lstStyle/>
          <a:p>
            <a:r>
              <a:rPr lang="cs-CZ"/>
              <a:t>Doručení pomocí datové schránky portálu</a:t>
            </a:r>
          </a:p>
        </p:txBody>
      </p:sp>
      <p:sp>
        <p:nvSpPr>
          <p:cNvPr id="3" name="Zástupný obsah 2">
            <a:extLst>
              <a:ext uri="{FF2B5EF4-FFF2-40B4-BE49-F238E27FC236}">
                <a16:creationId xmlns:a16="http://schemas.microsoft.com/office/drawing/2014/main" id="{6E7C1DD3-9EDD-262E-A5BC-030DE118D037}"/>
              </a:ext>
            </a:extLst>
          </p:cNvPr>
          <p:cNvSpPr>
            <a:spLocks noGrp="1"/>
          </p:cNvSpPr>
          <p:nvPr>
            <p:ph idx="1"/>
          </p:nvPr>
        </p:nvSpPr>
        <p:spPr/>
        <p:txBody>
          <a:bodyPr>
            <a:normAutofit/>
          </a:bodyPr>
          <a:lstStyle/>
          <a:p>
            <a:r>
              <a:rPr lang="cs-CZ"/>
              <a:t>Z hlediska správního řádu pak může být matoucí, že podatel bude činit podání prostřednictvím informačního systému veřejné správy podle § 4 odst. 1 písm. d) zákona č. 12/2020 Sb., avšak správní orgán obdrží podání prostřednictvím datové schránky, při určení okamžiku učinění podání, který by se měl odvíjet od toho, kdy osoba v rámci portálu stvrdí svou vůli podání učinit, nikoliv od okamžiku, kdy bude správnímu orgánu odeslána nebo jím bude přijata datová zpráva. V daném případě je tak na místě důsledně odlišovat způsob podání od následného procesu předávání informací v rámci veřejné správy.</a:t>
            </a:r>
          </a:p>
          <a:p>
            <a:r>
              <a:rPr lang="cs-CZ"/>
              <a:t>Z našeho pohledu je naproti tomu vcelku nerozhodné, zda bude zákonem stanoven nový typ datové schránky, který́ by sloužil primárně jako komunikační kanál mezi informačními systémy veřejné správy.</a:t>
            </a:r>
          </a:p>
          <a:p>
            <a:r>
              <a:rPr lang="cs-CZ"/>
              <a:t>Doporučujeme však zabývat se případnými důsledky, pokud bude dokument dodán do nesprávné datové schránky. Máme za to, že v tomto případě by důsledky neměly jít k tíži podatele.</a:t>
            </a:r>
          </a:p>
          <a:p>
            <a:endParaRPr lang="cs-CZ"/>
          </a:p>
          <a:p>
            <a:endParaRPr lang="cs-CZ"/>
          </a:p>
        </p:txBody>
      </p:sp>
      <p:sp>
        <p:nvSpPr>
          <p:cNvPr id="4" name="Zástupný symbol pro zápatí 3">
            <a:extLst>
              <a:ext uri="{FF2B5EF4-FFF2-40B4-BE49-F238E27FC236}">
                <a16:creationId xmlns:a16="http://schemas.microsoft.com/office/drawing/2014/main" id="{B6E46009-F724-A7C3-1BA6-EEFBD374FE7B}"/>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FC0D339C-6A10-436D-689E-31B7DB99D60F}"/>
              </a:ext>
            </a:extLst>
          </p:cNvPr>
          <p:cNvSpPr>
            <a:spLocks noGrp="1"/>
          </p:cNvSpPr>
          <p:nvPr>
            <p:ph type="sldNum" sz="quarter" idx="12"/>
          </p:nvPr>
        </p:nvSpPr>
        <p:spPr/>
        <p:txBody>
          <a:bodyPr/>
          <a:lstStyle/>
          <a:p>
            <a:fld id="{F21F385E-1634-DB44-B85F-E63591247372}" type="slidenum">
              <a:rPr lang="cs-CZ" smtClean="0"/>
              <a:t>55</a:t>
            </a:fld>
            <a:endParaRPr lang="cs-CZ"/>
          </a:p>
        </p:txBody>
      </p:sp>
    </p:spTree>
    <p:extLst>
      <p:ext uri="{BB962C8B-B14F-4D97-AF65-F5344CB8AC3E}">
        <p14:creationId xmlns:p14="http://schemas.microsoft.com/office/powerpoint/2010/main" val="3995823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C0CC3-A41D-374E-9E73-9311F5ED9F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B3195C4-9AA2-F7DE-89B2-EADC858ED546}"/>
              </a:ext>
            </a:extLst>
          </p:cNvPr>
          <p:cNvSpPr>
            <a:spLocks noGrp="1"/>
          </p:cNvSpPr>
          <p:nvPr>
            <p:ph type="title"/>
          </p:nvPr>
        </p:nvSpPr>
        <p:spPr/>
        <p:txBody>
          <a:bodyPr/>
          <a:lstStyle/>
          <a:p>
            <a:r>
              <a:rPr lang="cs-CZ"/>
              <a:t>Uplatnění fikce podpisu</a:t>
            </a:r>
          </a:p>
        </p:txBody>
      </p:sp>
      <p:sp>
        <p:nvSpPr>
          <p:cNvPr id="3" name="Zástupný obsah 2">
            <a:extLst>
              <a:ext uri="{FF2B5EF4-FFF2-40B4-BE49-F238E27FC236}">
                <a16:creationId xmlns:a16="http://schemas.microsoft.com/office/drawing/2014/main" id="{211B14DD-4705-9E18-CC67-A2583DD5BC18}"/>
              </a:ext>
            </a:extLst>
          </p:cNvPr>
          <p:cNvSpPr>
            <a:spLocks noGrp="1"/>
          </p:cNvSpPr>
          <p:nvPr>
            <p:ph idx="1"/>
          </p:nvPr>
        </p:nvSpPr>
        <p:spPr/>
        <p:txBody>
          <a:bodyPr>
            <a:normAutofit fontScale="92500" lnSpcReduction="20000"/>
          </a:bodyPr>
          <a:lstStyle/>
          <a:p>
            <a:r>
              <a:rPr lang="cs-CZ">
                <a:effectLst/>
                <a:latin typeface="Arial" panose="020B0604020202020204" pitchFamily="34" charset="0"/>
              </a:rPr>
              <a:t>Pokud jde o uplatnění fikce podpisu, souhlasíme s názorem odboru archivní správy a spisové služby. Lze přiměřeně odkázat na stanovisko pléna Nejvyššího soudu ze dne 5. 1. 2017, </a:t>
            </a:r>
            <a:r>
              <a:rPr lang="cs-CZ" err="1">
                <a:effectLst/>
                <a:latin typeface="Arial" panose="020B0604020202020204" pitchFamily="34" charset="0"/>
              </a:rPr>
              <a:t>sp</a:t>
            </a:r>
            <a:r>
              <a:rPr lang="cs-CZ">
                <a:effectLst/>
                <a:latin typeface="Arial" panose="020B0604020202020204" pitchFamily="34" charset="0"/>
              </a:rPr>
              <a:t>. zn. </a:t>
            </a:r>
            <a:r>
              <a:rPr lang="cs-CZ" err="1">
                <a:effectLst/>
                <a:latin typeface="Arial" panose="020B0604020202020204" pitchFamily="34" charset="0"/>
              </a:rPr>
              <a:t>Plsn</a:t>
            </a:r>
            <a:r>
              <a:rPr lang="cs-CZ">
                <a:effectLst/>
                <a:latin typeface="Arial" panose="020B0604020202020204" pitchFamily="34" charset="0"/>
              </a:rPr>
              <a:t> 1/2015, v němž Nejvyšší soud uvedl: </a:t>
            </a:r>
            <a:r>
              <a:rPr lang="cs-CZ" i="1">
                <a:effectLst/>
                <a:latin typeface="Arial" panose="020B0604020202020204" pitchFamily="34" charset="0"/>
              </a:rPr>
              <a:t>„Bylo-li podání v elektronické podobě opatřeno uznávaným elektronickým podpisem ve smyslu § 6 odst. 1, 2 zák. č. 297/2016 Sb. (dříve podle § 11 odst. 1, 3 zák. č. 227/2000 Sb., ve znění účinném do 18. 9. 2016), nepoužije se tzv. fikce podpisu podle § 18 odst. 2 zák. č. 300/2008 Sb., ve znění pozdějších předpisů, i když bylo učiněno prostřednictvím datové schránky.“ </a:t>
            </a:r>
            <a:r>
              <a:rPr lang="cs-CZ">
                <a:effectLst/>
                <a:latin typeface="Arial" panose="020B0604020202020204" pitchFamily="34" charset="0"/>
              </a:rPr>
              <a:t>a „</a:t>
            </a:r>
            <a:r>
              <a:rPr lang="cs-CZ" i="1">
                <a:effectLst/>
                <a:latin typeface="Arial" panose="020B0604020202020204" pitchFamily="34" charset="0"/>
              </a:rPr>
              <a:t>Nepovažuje-li se z určitých důvodů elektronický dokument v podobě datové zprávy za podepsaný úkon ve smyslu § 18 odst. 2 zák. č. 300/2008 Sb., ve znění pozdějších předpisů (např. byl-li odeslán z cizí datové schránky), musí být – z hlediska požadavků ustanovení § 42 odst. 3 o. s. </a:t>
            </a:r>
            <a:r>
              <a:rPr lang="cs-CZ" i="1" err="1">
                <a:effectLst/>
                <a:latin typeface="Arial" panose="020B0604020202020204" pitchFamily="34" charset="0"/>
              </a:rPr>
              <a:t>ř</a:t>
            </a:r>
            <a:r>
              <a:rPr lang="cs-CZ" i="1">
                <a:effectLst/>
                <a:latin typeface="Arial" panose="020B0604020202020204" pitchFamily="34" charset="0"/>
              </a:rPr>
              <a:t>. a § 59 odst. 1 </a:t>
            </a:r>
            <a:r>
              <a:rPr lang="cs-CZ" i="1" err="1">
                <a:effectLst/>
                <a:latin typeface="Arial" panose="020B0604020202020204" pitchFamily="34" charset="0"/>
              </a:rPr>
              <a:t>tr</a:t>
            </a:r>
            <a:r>
              <a:rPr lang="cs-CZ" i="1">
                <a:effectLst/>
                <a:latin typeface="Arial" panose="020B0604020202020204" pitchFamily="34" charset="0"/>
              </a:rPr>
              <a:t>. </a:t>
            </a:r>
            <a:r>
              <a:rPr lang="cs-CZ" i="1" err="1">
                <a:effectLst/>
                <a:latin typeface="Arial" panose="020B0604020202020204" pitchFamily="34" charset="0"/>
              </a:rPr>
              <a:t>ř</a:t>
            </a:r>
            <a:r>
              <a:rPr lang="cs-CZ" i="1">
                <a:effectLst/>
                <a:latin typeface="Arial" panose="020B0604020202020204" pitchFamily="34" charset="0"/>
              </a:rPr>
              <a:t>. – opatřen uznávaným elektronickým podpisem (§ 6 odst. 1, 2 zák. č. 297/2016 Sb., dříve § 11 odst. 1, 3 zák. č. 227/2000 Sb., ve znění účinném do 18. 9. 2016) jednající fyzické osoby elektronický dokument v podobě datové zprávy obsahující podání.“ </a:t>
            </a:r>
            <a:r>
              <a:rPr lang="cs-CZ">
                <a:effectLst/>
                <a:latin typeface="Arial" panose="020B0604020202020204" pitchFamily="34" charset="0"/>
              </a:rPr>
              <a:t>Obdobně lze nahlížet na situaci, kdy se jedná o podání, u něhož nastala fikce podpisu ve smyslu § 8 zákona č. 365/2000 Sb. a dokument bude zapečetěn kvalifikovanou elektronickou pečetí a opatřen kvalifikovaným elektronickým časovým razítkem. Pokud je takový dokument následně doručován prostřednictvím datové schránky, neměla by se již uplatnit fikce podpisu podle § 18 odst. 2 zákona č. 300/2008 Sb. </a:t>
            </a:r>
          </a:p>
          <a:p>
            <a:endParaRPr lang="cs-CZ"/>
          </a:p>
        </p:txBody>
      </p:sp>
      <p:sp>
        <p:nvSpPr>
          <p:cNvPr id="4" name="Zástupný symbol pro zápatí 3">
            <a:extLst>
              <a:ext uri="{FF2B5EF4-FFF2-40B4-BE49-F238E27FC236}">
                <a16:creationId xmlns:a16="http://schemas.microsoft.com/office/drawing/2014/main" id="{1443D26B-28D1-0295-8110-701BE3C6164E}"/>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2A10AECD-4120-35B2-9A60-820378FE8E38}"/>
              </a:ext>
            </a:extLst>
          </p:cNvPr>
          <p:cNvSpPr>
            <a:spLocks noGrp="1"/>
          </p:cNvSpPr>
          <p:nvPr>
            <p:ph type="sldNum" sz="quarter" idx="12"/>
          </p:nvPr>
        </p:nvSpPr>
        <p:spPr/>
        <p:txBody>
          <a:bodyPr/>
          <a:lstStyle/>
          <a:p>
            <a:fld id="{F21F385E-1634-DB44-B85F-E63591247372}" type="slidenum">
              <a:rPr lang="cs-CZ" smtClean="0"/>
              <a:t>56</a:t>
            </a:fld>
            <a:endParaRPr lang="cs-CZ"/>
          </a:p>
        </p:txBody>
      </p:sp>
    </p:spTree>
    <p:extLst>
      <p:ext uri="{BB962C8B-B14F-4D97-AF65-F5344CB8AC3E}">
        <p14:creationId xmlns:p14="http://schemas.microsoft.com/office/powerpoint/2010/main" val="1481852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7984DA-2838-21DE-F9EB-0CFFF07D5A69}"/>
              </a:ext>
            </a:extLst>
          </p:cNvPr>
          <p:cNvSpPr>
            <a:spLocks noGrp="1"/>
          </p:cNvSpPr>
          <p:nvPr>
            <p:ph type="title"/>
          </p:nvPr>
        </p:nvSpPr>
        <p:spPr/>
        <p:txBody>
          <a:bodyPr/>
          <a:lstStyle/>
          <a:p>
            <a:r>
              <a:rPr lang="cs-CZ" dirty="0"/>
              <a:t>Základní požadavky na řešení</a:t>
            </a:r>
            <a:br>
              <a:rPr lang="cs-CZ" dirty="0"/>
            </a:br>
            <a:r>
              <a:rPr lang="cs-CZ" sz="4000" dirty="0"/>
              <a:t>Přenesená působnost</a:t>
            </a:r>
            <a:endParaRPr lang="cs-CZ" dirty="0"/>
          </a:p>
        </p:txBody>
      </p:sp>
    </p:spTree>
    <p:extLst>
      <p:ext uri="{BB962C8B-B14F-4D97-AF65-F5344CB8AC3E}">
        <p14:creationId xmlns:p14="http://schemas.microsoft.com/office/powerpoint/2010/main" val="933529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68208A-291E-E072-D861-B8D05A9DBBCC}"/>
              </a:ext>
            </a:extLst>
          </p:cNvPr>
          <p:cNvSpPr>
            <a:spLocks noGrp="1"/>
          </p:cNvSpPr>
          <p:nvPr>
            <p:ph type="title"/>
          </p:nvPr>
        </p:nvSpPr>
        <p:spPr/>
        <p:txBody>
          <a:bodyPr/>
          <a:lstStyle/>
          <a:p>
            <a:r>
              <a:rPr lang="cs-CZ" dirty="0"/>
              <a:t>Přenesená působnost</a:t>
            </a:r>
          </a:p>
        </p:txBody>
      </p:sp>
      <p:sp>
        <p:nvSpPr>
          <p:cNvPr id="3" name="Zástupný obsah 2">
            <a:extLst>
              <a:ext uri="{FF2B5EF4-FFF2-40B4-BE49-F238E27FC236}">
                <a16:creationId xmlns:a16="http://schemas.microsoft.com/office/drawing/2014/main" id="{A7853C19-5425-6F9D-4483-DCCB4D1C0087}"/>
              </a:ext>
            </a:extLst>
          </p:cNvPr>
          <p:cNvSpPr>
            <a:spLocks noGrp="1"/>
          </p:cNvSpPr>
          <p:nvPr>
            <p:ph idx="1"/>
          </p:nvPr>
        </p:nvSpPr>
        <p:spPr/>
        <p:txBody>
          <a:bodyPr/>
          <a:lstStyle/>
          <a:p>
            <a:r>
              <a:rPr lang="cs-CZ" dirty="0"/>
              <a:t>V rámci RPP AIS působnostní je předdefinováno kam se má směrovat příslušné podání většinou na základě místa podání nebo místa realizace požadavku.</a:t>
            </a:r>
          </a:p>
          <a:p>
            <a:r>
              <a:rPr lang="cs-CZ" dirty="0"/>
              <a:t>Vzhledem k tomu, že tento údaj je součástí AIS je povinnost OVM tyto údaje předvyplnit a v případě postoupení správně přeposlat do příslušné datové schránky</a:t>
            </a:r>
          </a:p>
          <a:p>
            <a:r>
              <a:rPr lang="cs-CZ" dirty="0"/>
              <a:t>V AISP jsou data, zda a jak se řídí místní příslušnost.</a:t>
            </a:r>
          </a:p>
          <a:p>
            <a:r>
              <a:rPr lang="cs-CZ" dirty="0"/>
              <a:t>Dále existuje API (</a:t>
            </a:r>
            <a:r>
              <a:rPr lang="cs-CZ" dirty="0">
                <a:hlinkClick r:id="rId2"/>
              </a:rPr>
              <a:t>https://portal.gov.cz/katalogy/artefakty/rpp-pub-integrace-be/rest/pracoviste/hledat-spravny-urad/</a:t>
            </a:r>
            <a:r>
              <a:rPr lang="cs-CZ" dirty="0"/>
              <a:t> ), které pro zvolenou službu, typ osoby a souřadnice vrátí nejbližší nebo místně příslušný úřad.</a:t>
            </a:r>
          </a:p>
        </p:txBody>
      </p:sp>
      <p:sp>
        <p:nvSpPr>
          <p:cNvPr id="4" name="Zástupný symbol pro zápatí 3">
            <a:extLst>
              <a:ext uri="{FF2B5EF4-FFF2-40B4-BE49-F238E27FC236}">
                <a16:creationId xmlns:a16="http://schemas.microsoft.com/office/drawing/2014/main" id="{415B82FA-8300-ADA2-FE66-B7D9D995CD68}"/>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D8F14054-283D-7794-69E1-84C0A817D68D}"/>
              </a:ext>
            </a:extLst>
          </p:cNvPr>
          <p:cNvSpPr>
            <a:spLocks noGrp="1"/>
          </p:cNvSpPr>
          <p:nvPr>
            <p:ph type="sldNum" sz="quarter" idx="12"/>
          </p:nvPr>
        </p:nvSpPr>
        <p:spPr/>
        <p:txBody>
          <a:bodyPr/>
          <a:lstStyle/>
          <a:p>
            <a:fld id="{F21F385E-1634-DB44-B85F-E63591247372}" type="slidenum">
              <a:rPr lang="cs-CZ" smtClean="0"/>
              <a:t>58</a:t>
            </a:fld>
            <a:endParaRPr lang="cs-CZ"/>
          </a:p>
        </p:txBody>
      </p:sp>
    </p:spTree>
    <p:extLst>
      <p:ext uri="{BB962C8B-B14F-4D97-AF65-F5344CB8AC3E}">
        <p14:creationId xmlns:p14="http://schemas.microsoft.com/office/powerpoint/2010/main" val="4148455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67ACC7-2A39-33B6-1529-402C71E37C6C}"/>
              </a:ext>
            </a:extLst>
          </p:cNvPr>
          <p:cNvSpPr>
            <a:spLocks noGrp="1"/>
          </p:cNvSpPr>
          <p:nvPr>
            <p:ph type="title"/>
          </p:nvPr>
        </p:nvSpPr>
        <p:spPr/>
        <p:txBody>
          <a:bodyPr/>
          <a:lstStyle/>
          <a:p>
            <a:r>
              <a:rPr lang="cs-CZ" dirty="0"/>
              <a:t>Design </a:t>
            </a:r>
            <a:r>
              <a:rPr lang="cs-CZ" dirty="0" err="1"/>
              <a:t>system</a:t>
            </a:r>
            <a:endParaRPr lang="cs-CZ" dirty="0"/>
          </a:p>
        </p:txBody>
      </p:sp>
    </p:spTree>
    <p:extLst>
      <p:ext uri="{BB962C8B-B14F-4D97-AF65-F5344CB8AC3E}">
        <p14:creationId xmlns:p14="http://schemas.microsoft.com/office/powerpoint/2010/main" val="84853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B76D6-ADF0-A1E7-685E-22135A87B4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D39594-1461-18F9-3D46-F2A48AE72B26}"/>
              </a:ext>
            </a:extLst>
          </p:cNvPr>
          <p:cNvSpPr>
            <a:spLocks noGrp="1"/>
          </p:cNvSpPr>
          <p:nvPr>
            <p:ph type="title"/>
          </p:nvPr>
        </p:nvSpPr>
        <p:spPr/>
        <p:txBody>
          <a:bodyPr/>
          <a:lstStyle/>
          <a:p>
            <a:r>
              <a:rPr lang="cs-CZ"/>
              <a:t>Čeho se tato práva týkají</a:t>
            </a:r>
          </a:p>
        </p:txBody>
      </p:sp>
      <p:sp>
        <p:nvSpPr>
          <p:cNvPr id="3" name="Zástupný obsah 2">
            <a:extLst>
              <a:ext uri="{FF2B5EF4-FFF2-40B4-BE49-F238E27FC236}">
                <a16:creationId xmlns:a16="http://schemas.microsoft.com/office/drawing/2014/main" id="{8D6B2C64-A0CC-4B9A-1562-3B78F09FD9E3}"/>
              </a:ext>
            </a:extLst>
          </p:cNvPr>
          <p:cNvSpPr>
            <a:spLocks noGrp="1"/>
          </p:cNvSpPr>
          <p:nvPr>
            <p:ph idx="1"/>
          </p:nvPr>
        </p:nvSpPr>
        <p:spPr/>
        <p:txBody>
          <a:bodyPr>
            <a:normAutofit/>
          </a:bodyPr>
          <a:lstStyle/>
          <a:p>
            <a:r>
              <a:rPr lang="cs-CZ" dirty="0"/>
              <a:t>Tato práva se týkají všech služeb mezi OVM a uživateli</a:t>
            </a:r>
          </a:p>
          <a:p>
            <a:pPr lvl="1"/>
            <a:r>
              <a:rPr lang="cs-CZ" dirty="0"/>
              <a:t>Dopad to má prakticky na všechny agendové informační systémy především v oblasti příjmu podání nebo žádosti a na poskytnutí informace o změně údajů vedených o své osobě nebo svých právech a povinnostech</a:t>
            </a:r>
          </a:p>
          <a:p>
            <a:r>
              <a:rPr lang="cs-CZ" dirty="0"/>
              <a:t>Realizace je závislá na významu a počtu použití dané služby</a:t>
            </a:r>
          </a:p>
          <a:p>
            <a:pPr lvl="1"/>
            <a:r>
              <a:rPr lang="cs-CZ" dirty="0"/>
              <a:t>Pro častá podání (1000 a více za měsíc) je nutné to řešit přímo v AIS (plná integrace)</a:t>
            </a:r>
          </a:p>
          <a:p>
            <a:pPr lvl="1"/>
            <a:r>
              <a:rPr lang="cs-CZ" dirty="0"/>
              <a:t>Pro méně častá podání (100 – 1000 za měsíc) pomocí portálového řešení nad více AIS</a:t>
            </a:r>
          </a:p>
          <a:p>
            <a:pPr lvl="1"/>
            <a:r>
              <a:rPr lang="cs-CZ" dirty="0"/>
              <a:t>Pro málo využívaná a jednoduchá podání pomocí zjednodušených formulářů nad více OVM</a:t>
            </a:r>
          </a:p>
        </p:txBody>
      </p:sp>
      <p:sp>
        <p:nvSpPr>
          <p:cNvPr id="4" name="Zástupný symbol pro zápatí 3">
            <a:extLst>
              <a:ext uri="{FF2B5EF4-FFF2-40B4-BE49-F238E27FC236}">
                <a16:creationId xmlns:a16="http://schemas.microsoft.com/office/drawing/2014/main" id="{90D9F53B-7B07-613A-E15D-728FDF8F7FEC}"/>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6BBF9599-BABD-030D-3192-A4764AFC5732}"/>
              </a:ext>
            </a:extLst>
          </p:cNvPr>
          <p:cNvSpPr>
            <a:spLocks noGrp="1"/>
          </p:cNvSpPr>
          <p:nvPr>
            <p:ph type="sldNum" sz="quarter" idx="12"/>
          </p:nvPr>
        </p:nvSpPr>
        <p:spPr/>
        <p:txBody>
          <a:bodyPr/>
          <a:lstStyle/>
          <a:p>
            <a:fld id="{F21F385E-1634-DB44-B85F-E63591247372}" type="slidenum">
              <a:rPr lang="cs-CZ" smtClean="0"/>
              <a:t>6</a:t>
            </a:fld>
            <a:endParaRPr lang="cs-CZ"/>
          </a:p>
        </p:txBody>
      </p:sp>
    </p:spTree>
    <p:extLst>
      <p:ext uri="{BB962C8B-B14F-4D97-AF65-F5344CB8AC3E}">
        <p14:creationId xmlns:p14="http://schemas.microsoft.com/office/powerpoint/2010/main" val="1570479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3AFB8-9203-7424-ABC2-549928183B9A}"/>
              </a:ext>
            </a:extLst>
          </p:cNvPr>
          <p:cNvSpPr>
            <a:spLocks noGrp="1"/>
          </p:cNvSpPr>
          <p:nvPr>
            <p:ph type="title"/>
          </p:nvPr>
        </p:nvSpPr>
        <p:spPr/>
        <p:txBody>
          <a:bodyPr/>
          <a:lstStyle/>
          <a:p>
            <a:r>
              <a:rPr lang="cs-CZ" dirty="0"/>
              <a:t>Design systém </a:t>
            </a:r>
          </a:p>
        </p:txBody>
      </p:sp>
      <p:pic>
        <p:nvPicPr>
          <p:cNvPr id="3" name="Obrázek 2">
            <a:extLst>
              <a:ext uri="{FF2B5EF4-FFF2-40B4-BE49-F238E27FC236}">
                <a16:creationId xmlns:a16="http://schemas.microsoft.com/office/drawing/2014/main" id="{5B437549-C63D-A8F4-31D8-FCD05AD36AF4}"/>
              </a:ext>
            </a:extLst>
          </p:cNvPr>
          <p:cNvPicPr>
            <a:picLocks noChangeAspect="1"/>
          </p:cNvPicPr>
          <p:nvPr/>
        </p:nvPicPr>
        <p:blipFill>
          <a:blip r:embed="rId2"/>
          <a:stretch>
            <a:fillRect/>
          </a:stretch>
        </p:blipFill>
        <p:spPr>
          <a:xfrm>
            <a:off x="6342695" y="2626783"/>
            <a:ext cx="5486731" cy="2981124"/>
          </a:xfrm>
          <a:prstGeom prst="rect">
            <a:avLst/>
          </a:prstGeom>
        </p:spPr>
      </p:pic>
      <p:pic>
        <p:nvPicPr>
          <p:cNvPr id="4" name="Obrázek 3">
            <a:extLst>
              <a:ext uri="{FF2B5EF4-FFF2-40B4-BE49-F238E27FC236}">
                <a16:creationId xmlns:a16="http://schemas.microsoft.com/office/drawing/2014/main" id="{9D84B979-72E8-1B88-80DC-47A998F32B30}"/>
              </a:ext>
            </a:extLst>
          </p:cNvPr>
          <p:cNvPicPr>
            <a:picLocks noChangeAspect="1"/>
          </p:cNvPicPr>
          <p:nvPr/>
        </p:nvPicPr>
        <p:blipFill>
          <a:blip r:embed="rId3"/>
          <a:stretch>
            <a:fillRect/>
          </a:stretch>
        </p:blipFill>
        <p:spPr>
          <a:xfrm>
            <a:off x="539999" y="2196446"/>
            <a:ext cx="4932234" cy="3411461"/>
          </a:xfrm>
          <a:prstGeom prst="rect">
            <a:avLst/>
          </a:prstGeom>
        </p:spPr>
      </p:pic>
      <p:pic>
        <p:nvPicPr>
          <p:cNvPr id="6" name="Obrázek 5">
            <a:extLst>
              <a:ext uri="{FF2B5EF4-FFF2-40B4-BE49-F238E27FC236}">
                <a16:creationId xmlns:a16="http://schemas.microsoft.com/office/drawing/2014/main" id="{F5980DB7-E8C9-77B7-09FF-216F9737E2BC}"/>
              </a:ext>
            </a:extLst>
          </p:cNvPr>
          <p:cNvPicPr>
            <a:picLocks noChangeAspect="1"/>
          </p:cNvPicPr>
          <p:nvPr/>
        </p:nvPicPr>
        <p:blipFill>
          <a:blip r:embed="rId4"/>
          <a:stretch>
            <a:fillRect/>
          </a:stretch>
        </p:blipFill>
        <p:spPr>
          <a:xfrm>
            <a:off x="5767660" y="737387"/>
            <a:ext cx="5242674" cy="1502900"/>
          </a:xfrm>
          <a:prstGeom prst="rect">
            <a:avLst/>
          </a:prstGeom>
        </p:spPr>
      </p:pic>
    </p:spTree>
    <p:extLst>
      <p:ext uri="{BB962C8B-B14F-4D97-AF65-F5344CB8AC3E}">
        <p14:creationId xmlns:p14="http://schemas.microsoft.com/office/powerpoint/2010/main" val="450333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A4A707-5336-162D-FE4E-7EC98251F16A}"/>
              </a:ext>
            </a:extLst>
          </p:cNvPr>
          <p:cNvSpPr>
            <a:spLocks noGrp="1"/>
          </p:cNvSpPr>
          <p:nvPr>
            <p:ph type="title"/>
          </p:nvPr>
        </p:nvSpPr>
        <p:spPr/>
        <p:txBody>
          <a:bodyPr/>
          <a:lstStyle/>
          <a:p>
            <a:r>
              <a:rPr lang="cs-CZ" dirty="0"/>
              <a:t>Základní požadavky na řešení</a:t>
            </a:r>
            <a:br>
              <a:rPr lang="cs-CZ" dirty="0"/>
            </a:br>
            <a:r>
              <a:rPr lang="cs-CZ" sz="4000" dirty="0"/>
              <a:t>Registr zastoupení</a:t>
            </a:r>
            <a:endParaRPr lang="cs-CZ" dirty="0"/>
          </a:p>
        </p:txBody>
      </p:sp>
    </p:spTree>
    <p:extLst>
      <p:ext uri="{BB962C8B-B14F-4D97-AF65-F5344CB8AC3E}">
        <p14:creationId xmlns:p14="http://schemas.microsoft.com/office/powerpoint/2010/main" val="1302354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912A2-8B75-EA41-57FD-520C30C27CA5}"/>
              </a:ext>
            </a:extLst>
          </p:cNvPr>
          <p:cNvSpPr>
            <a:spLocks noGrp="1"/>
          </p:cNvSpPr>
          <p:nvPr>
            <p:ph type="title"/>
          </p:nvPr>
        </p:nvSpPr>
        <p:spPr/>
        <p:txBody>
          <a:bodyPr/>
          <a:lstStyle/>
          <a:p>
            <a:r>
              <a:rPr lang="cs-CZ" dirty="0"/>
              <a:t>Registr zastoupení</a:t>
            </a:r>
          </a:p>
        </p:txBody>
      </p:sp>
      <p:sp>
        <p:nvSpPr>
          <p:cNvPr id="3" name="Zástupný obsah 2">
            <a:extLst>
              <a:ext uri="{FF2B5EF4-FFF2-40B4-BE49-F238E27FC236}">
                <a16:creationId xmlns:a16="http://schemas.microsoft.com/office/drawing/2014/main" id="{6AE3C83A-167B-2ED1-5B39-BDA45FD67F54}"/>
              </a:ext>
            </a:extLst>
          </p:cNvPr>
          <p:cNvSpPr>
            <a:spLocks noGrp="1"/>
          </p:cNvSpPr>
          <p:nvPr>
            <p:ph idx="1"/>
          </p:nvPr>
        </p:nvSpPr>
        <p:spPr/>
        <p:txBody>
          <a:bodyPr/>
          <a:lstStyle/>
          <a:p>
            <a:r>
              <a:rPr lang="cs-CZ" dirty="0"/>
              <a:t>Registr zastoupení sice není přímo v ZoPDS uveden ale plyne z § 6 a § 8, tedy práva na předvyplnění údajů a práva na prokázání právních skutečností</a:t>
            </a:r>
          </a:p>
          <a:p>
            <a:r>
              <a:rPr lang="cs-CZ" dirty="0"/>
              <a:t>Formulář by se měl být schopen zeptat na základě NIA koho může přihlášená osoba zastupovat a následně předvyplnit údaje zastupovaného ze základních registrů v jehož jménu bude podání realizováno.</a:t>
            </a:r>
          </a:p>
          <a:p>
            <a:pPr lvl="1"/>
            <a:r>
              <a:rPr lang="cs-CZ" dirty="0"/>
              <a:t>Dotaz na </a:t>
            </a:r>
            <a:r>
              <a:rPr lang="cs-CZ" dirty="0" err="1"/>
              <a:t>ReZa</a:t>
            </a:r>
            <a:r>
              <a:rPr lang="cs-CZ" dirty="0"/>
              <a:t> na základě identifikace uživatele a typu agendy</a:t>
            </a:r>
          </a:p>
          <a:p>
            <a:pPr lvl="2"/>
            <a:r>
              <a:rPr lang="cs-CZ" dirty="0"/>
              <a:t>Vrátí se seznam, koho může přihlášený uživatel zastupovat</a:t>
            </a:r>
          </a:p>
          <a:p>
            <a:pPr lvl="1"/>
            <a:r>
              <a:rPr lang="cs-CZ" dirty="0"/>
              <a:t>Uživatel vybere ze seznamu, čí pověření uplatňuje a přijímá</a:t>
            </a:r>
          </a:p>
          <a:p>
            <a:pPr lvl="1"/>
            <a:r>
              <a:rPr lang="cs-CZ" dirty="0"/>
              <a:t>Předvyplní se data k vybranému uživateli a doplní se kód pověření</a:t>
            </a:r>
          </a:p>
          <a:p>
            <a:endParaRPr lang="cs-CZ" dirty="0"/>
          </a:p>
        </p:txBody>
      </p:sp>
      <p:sp>
        <p:nvSpPr>
          <p:cNvPr id="4" name="Zástupný symbol pro zápatí 3">
            <a:extLst>
              <a:ext uri="{FF2B5EF4-FFF2-40B4-BE49-F238E27FC236}">
                <a16:creationId xmlns:a16="http://schemas.microsoft.com/office/drawing/2014/main" id="{7E2F6131-D371-BDEE-48C7-8F836BFA1C9C}"/>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C9DC84D9-BD9E-5F32-1EB0-9EA8457659EA}"/>
              </a:ext>
            </a:extLst>
          </p:cNvPr>
          <p:cNvSpPr>
            <a:spLocks noGrp="1"/>
          </p:cNvSpPr>
          <p:nvPr>
            <p:ph type="sldNum" sz="quarter" idx="12"/>
          </p:nvPr>
        </p:nvSpPr>
        <p:spPr/>
        <p:txBody>
          <a:bodyPr/>
          <a:lstStyle/>
          <a:p>
            <a:fld id="{F21F385E-1634-DB44-B85F-E63591247372}" type="slidenum">
              <a:rPr lang="cs-CZ" smtClean="0"/>
              <a:t>62</a:t>
            </a:fld>
            <a:endParaRPr lang="cs-CZ"/>
          </a:p>
        </p:txBody>
      </p:sp>
    </p:spTree>
    <p:extLst>
      <p:ext uri="{BB962C8B-B14F-4D97-AF65-F5344CB8AC3E}">
        <p14:creationId xmlns:p14="http://schemas.microsoft.com/office/powerpoint/2010/main" val="1509093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A7F80A-8906-7DA6-6E97-B0E3515F6248}"/>
              </a:ext>
            </a:extLst>
          </p:cNvPr>
          <p:cNvSpPr>
            <a:spLocks noGrp="1"/>
          </p:cNvSpPr>
          <p:nvPr>
            <p:ph type="title"/>
          </p:nvPr>
        </p:nvSpPr>
        <p:spPr/>
        <p:txBody>
          <a:bodyPr/>
          <a:lstStyle/>
          <a:p>
            <a:r>
              <a:rPr lang="cs-CZ" dirty="0"/>
              <a:t>Registr zastoupení</a:t>
            </a:r>
          </a:p>
        </p:txBody>
      </p:sp>
      <p:sp>
        <p:nvSpPr>
          <p:cNvPr id="3" name="Zástupný obsah 2">
            <a:extLst>
              <a:ext uri="{FF2B5EF4-FFF2-40B4-BE49-F238E27FC236}">
                <a16:creationId xmlns:a16="http://schemas.microsoft.com/office/drawing/2014/main" id="{6C5D99FF-F2B6-B4D4-C3D6-EF5F7F0264A8}"/>
              </a:ext>
            </a:extLst>
          </p:cNvPr>
          <p:cNvSpPr>
            <a:spLocks noGrp="1"/>
          </p:cNvSpPr>
          <p:nvPr>
            <p:ph idx="1"/>
          </p:nvPr>
        </p:nvSpPr>
        <p:spPr/>
        <p:txBody>
          <a:bodyPr>
            <a:normAutofit/>
          </a:bodyPr>
          <a:lstStyle/>
          <a:p>
            <a:r>
              <a:rPr lang="cs-CZ" dirty="0"/>
              <a:t>REZA je funkční a zprovozněny služby v testovacím i provozním prostředí na IZSR i ISSS.</a:t>
            </a:r>
          </a:p>
          <a:p>
            <a:r>
              <a:rPr lang="cs-CZ" dirty="0"/>
              <a:t>Pro vývojáře je k dispozici dokumentace na </a:t>
            </a:r>
            <a:r>
              <a:rPr lang="cs-CZ" dirty="0">
                <a:hlinkClick r:id="rId2"/>
              </a:rPr>
              <a:t>https://reza-ais.egon.gov.cz</a:t>
            </a:r>
            <a:r>
              <a:rPr lang="cs-CZ" dirty="0"/>
              <a:t>  </a:t>
            </a:r>
          </a:p>
          <a:p>
            <a:pPr lvl="1"/>
            <a:endParaRPr lang="cs-CZ" dirty="0"/>
          </a:p>
          <a:p>
            <a:r>
              <a:rPr lang="cs-CZ" dirty="0"/>
              <a:t>V případě potřeby se prosím obraťte na Petra </a:t>
            </a:r>
            <a:r>
              <a:rPr lang="cs-CZ" dirty="0" err="1"/>
              <a:t>Tillera</a:t>
            </a:r>
            <a:endParaRPr lang="cs-CZ" dirty="0"/>
          </a:p>
          <a:p>
            <a:pPr lvl="1"/>
            <a:r>
              <a:rPr lang="cs-CZ" dirty="0" err="1"/>
              <a:t>Petr.tiller@dia.gov.cz</a:t>
            </a:r>
            <a:endParaRPr lang="cs-CZ" dirty="0"/>
          </a:p>
        </p:txBody>
      </p:sp>
      <p:sp>
        <p:nvSpPr>
          <p:cNvPr id="4" name="Zástupný symbol pro zápatí 3">
            <a:extLst>
              <a:ext uri="{FF2B5EF4-FFF2-40B4-BE49-F238E27FC236}">
                <a16:creationId xmlns:a16="http://schemas.microsoft.com/office/drawing/2014/main" id="{AF9235A2-D080-DA8A-27F0-29CD0524947A}"/>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09B67C0C-2BFF-8A22-9DB5-E427FDAFA771}"/>
              </a:ext>
            </a:extLst>
          </p:cNvPr>
          <p:cNvSpPr>
            <a:spLocks noGrp="1"/>
          </p:cNvSpPr>
          <p:nvPr>
            <p:ph type="sldNum" sz="quarter" idx="12"/>
          </p:nvPr>
        </p:nvSpPr>
        <p:spPr/>
        <p:txBody>
          <a:bodyPr/>
          <a:lstStyle/>
          <a:p>
            <a:fld id="{F21F385E-1634-DB44-B85F-E63591247372}" type="slidenum">
              <a:rPr lang="cs-CZ" smtClean="0"/>
              <a:t>63</a:t>
            </a:fld>
            <a:endParaRPr lang="cs-CZ"/>
          </a:p>
        </p:txBody>
      </p:sp>
    </p:spTree>
    <p:extLst>
      <p:ext uri="{BB962C8B-B14F-4D97-AF65-F5344CB8AC3E}">
        <p14:creationId xmlns:p14="http://schemas.microsoft.com/office/powerpoint/2010/main" val="4046099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28A7DC-F47E-57CE-69FA-341AE67901C5}"/>
              </a:ext>
            </a:extLst>
          </p:cNvPr>
          <p:cNvSpPr>
            <a:spLocks noGrp="1"/>
          </p:cNvSpPr>
          <p:nvPr>
            <p:ph type="title"/>
          </p:nvPr>
        </p:nvSpPr>
        <p:spPr/>
        <p:txBody>
          <a:bodyPr/>
          <a:lstStyle/>
          <a:p>
            <a:r>
              <a:rPr lang="cs-CZ" dirty="0"/>
              <a:t>Aktuální stav zavádění</a:t>
            </a:r>
          </a:p>
        </p:txBody>
      </p:sp>
    </p:spTree>
    <p:extLst>
      <p:ext uri="{BB962C8B-B14F-4D97-AF65-F5344CB8AC3E}">
        <p14:creationId xmlns:p14="http://schemas.microsoft.com/office/powerpoint/2010/main" val="2173395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D552A7-444E-7640-0857-11713BD6D39A}"/>
              </a:ext>
            </a:extLst>
          </p:cNvPr>
          <p:cNvSpPr>
            <a:spLocks noGrp="1"/>
          </p:cNvSpPr>
          <p:nvPr>
            <p:ph type="title"/>
          </p:nvPr>
        </p:nvSpPr>
        <p:spPr/>
        <p:txBody>
          <a:bodyPr/>
          <a:lstStyle/>
          <a:p>
            <a:r>
              <a:rPr lang="cs-CZ" dirty="0"/>
              <a:t>Katalog služeb</a:t>
            </a:r>
          </a:p>
        </p:txBody>
      </p:sp>
      <p:sp>
        <p:nvSpPr>
          <p:cNvPr id="3" name="Zástupný obsah 2">
            <a:extLst>
              <a:ext uri="{FF2B5EF4-FFF2-40B4-BE49-F238E27FC236}">
                <a16:creationId xmlns:a16="http://schemas.microsoft.com/office/drawing/2014/main" id="{82B05AC3-BFAA-D034-7B71-BD79B5328394}"/>
              </a:ext>
            </a:extLst>
          </p:cNvPr>
          <p:cNvSpPr>
            <a:spLocks noGrp="1"/>
          </p:cNvSpPr>
          <p:nvPr>
            <p:ph idx="1"/>
          </p:nvPr>
        </p:nvSpPr>
        <p:spPr/>
        <p:txBody>
          <a:bodyPr/>
          <a:lstStyle/>
          <a:p>
            <a:pPr marL="285750" indent="-285750">
              <a:buFont typeface="Arial" panose="020B0604020202020204" pitchFamily="34" charset="0"/>
              <a:buChar char="•"/>
            </a:pPr>
            <a:r>
              <a:rPr lang="cs-CZ" sz="1800" dirty="0">
                <a:effectLst/>
                <a:latin typeface="Arial" panose="020B0604020202020204" pitchFamily="34" charset="0"/>
                <a:ea typeface="Times New Roman" panose="02020603050405020304" pitchFamily="18" charset="0"/>
              </a:rPr>
              <a:t>ZoPDS akceleroval inventarizaci všech služeb veřejné správy na jednotlivých resortech a jejich popis v Registru práv a povinností. </a:t>
            </a:r>
          </a:p>
          <a:p>
            <a:pPr marL="285750" indent="-285750">
              <a:buFont typeface="Arial" panose="020B0604020202020204" pitchFamily="34" charset="0"/>
              <a:buChar char="•"/>
            </a:pPr>
            <a:r>
              <a:rPr lang="cs-CZ" sz="1800" dirty="0">
                <a:effectLst/>
                <a:latin typeface="Arial" panose="020B0604020202020204" pitchFamily="34" charset="0"/>
                <a:ea typeface="Times New Roman" panose="02020603050405020304" pitchFamily="18" charset="0"/>
              </a:rPr>
              <a:t>Všechna ministerstva garantují dokončení popisů služeb do 1. 2. 2025. </a:t>
            </a:r>
          </a:p>
          <a:p>
            <a:pPr marL="285750" indent="-285750">
              <a:buFont typeface="Arial" panose="020B0604020202020204" pitchFamily="34" charset="0"/>
              <a:buChar char="•"/>
            </a:pPr>
            <a:r>
              <a:rPr lang="cs-CZ" sz="1800" dirty="0">
                <a:effectLst/>
                <a:latin typeface="Arial" panose="020B0604020202020204" pitchFamily="34" charset="0"/>
                <a:ea typeface="Times New Roman" panose="02020603050405020304" pitchFamily="18" charset="0"/>
              </a:rPr>
              <a:t>Protože popisy vytváří i další ústřední orgány státní správy, které mají obecně nižší míru naplněnosti popisů v katalogu, k uvedenému datu by mělo být hotovo cca 90 % evidovaných a popsaných služeb.</a:t>
            </a:r>
          </a:p>
          <a:p>
            <a:pPr marL="285750" indent="-285750">
              <a:buFont typeface="Arial" panose="020B0604020202020204" pitchFamily="34" charset="0"/>
              <a:buChar char="•"/>
            </a:pPr>
            <a:r>
              <a:rPr lang="cs-CZ" sz="1800" dirty="0">
                <a:effectLst/>
                <a:latin typeface="Arial" panose="020B0604020202020204" pitchFamily="34" charset="0"/>
                <a:ea typeface="Times New Roman" panose="02020603050405020304" pitchFamily="18" charset="0"/>
              </a:rPr>
              <a:t>Naplnění katalogu služeb popisy služeb je tak možné vnímat jako méně rizikovou část naplnění ZoPDS, nicméně je zřejmé, že v důsledku nízkého počtu formulářů nebude katalog v mnoha případech obsahovat odkaz na elektronické vyřízení služby.</a:t>
            </a:r>
            <a:endParaRPr lang="cs-CZ" sz="1800" dirty="0">
              <a:effectLst/>
              <a:latin typeface="Times New Roman" panose="02020603050405020304" pitchFamily="18" charset="0"/>
              <a:ea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805F2CCC-DAC4-D7F6-25AA-60ADEAA1D40F}"/>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C40115EE-B5E6-681D-7C56-ED3E4F081759}"/>
              </a:ext>
            </a:extLst>
          </p:cNvPr>
          <p:cNvSpPr>
            <a:spLocks noGrp="1"/>
          </p:cNvSpPr>
          <p:nvPr>
            <p:ph type="sldNum" sz="quarter" idx="12"/>
          </p:nvPr>
        </p:nvSpPr>
        <p:spPr/>
        <p:txBody>
          <a:bodyPr/>
          <a:lstStyle/>
          <a:p>
            <a:fld id="{F21F385E-1634-DB44-B85F-E63591247372}" type="slidenum">
              <a:rPr lang="cs-CZ" smtClean="0"/>
              <a:t>65</a:t>
            </a:fld>
            <a:endParaRPr lang="cs-CZ"/>
          </a:p>
        </p:txBody>
      </p:sp>
    </p:spTree>
    <p:extLst>
      <p:ext uri="{BB962C8B-B14F-4D97-AF65-F5344CB8AC3E}">
        <p14:creationId xmlns:p14="http://schemas.microsoft.com/office/powerpoint/2010/main" val="354568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D99D9C-CE64-0F81-BECA-7F2554925DC6}"/>
              </a:ext>
            </a:extLst>
          </p:cNvPr>
          <p:cNvSpPr>
            <a:spLocks noGrp="1"/>
          </p:cNvSpPr>
          <p:nvPr>
            <p:ph type="title"/>
          </p:nvPr>
        </p:nvSpPr>
        <p:spPr/>
        <p:txBody>
          <a:bodyPr/>
          <a:lstStyle/>
          <a:p>
            <a:r>
              <a:rPr lang="cs-CZ" dirty="0"/>
              <a:t>Implementace na úřadech</a:t>
            </a:r>
          </a:p>
        </p:txBody>
      </p:sp>
      <p:sp>
        <p:nvSpPr>
          <p:cNvPr id="6" name="Zástupný obsah 5">
            <a:extLst>
              <a:ext uri="{FF2B5EF4-FFF2-40B4-BE49-F238E27FC236}">
                <a16:creationId xmlns:a16="http://schemas.microsoft.com/office/drawing/2014/main" id="{D0C35ED0-A403-7EC3-B57E-FACAF3A3B700}"/>
              </a:ext>
            </a:extLst>
          </p:cNvPr>
          <p:cNvSpPr>
            <a:spLocks noGrp="1"/>
          </p:cNvSpPr>
          <p:nvPr>
            <p:ph idx="1"/>
          </p:nvPr>
        </p:nvSpPr>
        <p:spPr/>
        <p:txBody>
          <a:bodyPr/>
          <a:lstStyle/>
          <a:p>
            <a:r>
              <a:rPr lang="cs-CZ" dirty="0"/>
              <a:t>Na jednotlivých resortech probíhá intenzivní příprava na zavedení ZoPDS, budují se samoobslužné portály, připravují se formuláře, ale bohužel kapacitní možnosti úřadů i jejich dodavatelů především v rámci vertikální spolupráce jsou vyčerpané a řada smluv v tuto chvíli ještě není ani podepsaná.</a:t>
            </a:r>
          </a:p>
          <a:p>
            <a:r>
              <a:rPr lang="cs-CZ" dirty="0"/>
              <a:t>V současné době máme zveřejněno zhruba 9 % formulářů, k 1.2.2025 by podle informací získaných z jednotlivých ministerstev měly být již realizováno 35 %. Na mnoha ministerstvech stále probíhají implementace portálových řešení.</a:t>
            </a:r>
          </a:p>
        </p:txBody>
      </p:sp>
      <p:sp>
        <p:nvSpPr>
          <p:cNvPr id="4" name="Zástupný symbol pro zápatí 3">
            <a:extLst>
              <a:ext uri="{FF2B5EF4-FFF2-40B4-BE49-F238E27FC236}">
                <a16:creationId xmlns:a16="http://schemas.microsoft.com/office/drawing/2014/main" id="{DA5E6C0F-1CF8-4AC1-3D3D-2FAA070017B2}"/>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293CC42A-C094-A873-900A-FFF179B50BC2}"/>
              </a:ext>
            </a:extLst>
          </p:cNvPr>
          <p:cNvSpPr>
            <a:spLocks noGrp="1"/>
          </p:cNvSpPr>
          <p:nvPr>
            <p:ph type="sldNum" sz="quarter" idx="12"/>
          </p:nvPr>
        </p:nvSpPr>
        <p:spPr/>
        <p:txBody>
          <a:bodyPr/>
          <a:lstStyle/>
          <a:p>
            <a:fld id="{F21F385E-1634-DB44-B85F-E63591247372}" type="slidenum">
              <a:rPr lang="cs-CZ" smtClean="0"/>
              <a:t>66</a:t>
            </a:fld>
            <a:endParaRPr lang="cs-CZ"/>
          </a:p>
        </p:txBody>
      </p:sp>
    </p:spTree>
    <p:extLst>
      <p:ext uri="{BB962C8B-B14F-4D97-AF65-F5344CB8AC3E}">
        <p14:creationId xmlns:p14="http://schemas.microsoft.com/office/powerpoint/2010/main" val="2210812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A5D44-54D3-D8A0-D21E-28E7F3A7F49C}"/>
              </a:ext>
            </a:extLst>
          </p:cNvPr>
          <p:cNvSpPr>
            <a:spLocks noGrp="1"/>
          </p:cNvSpPr>
          <p:nvPr>
            <p:ph type="title"/>
          </p:nvPr>
        </p:nvSpPr>
        <p:spPr/>
        <p:txBody>
          <a:bodyPr/>
          <a:lstStyle/>
          <a:p>
            <a:r>
              <a:rPr lang="cs-CZ" dirty="0"/>
              <a:t>Procesní nedostatky</a:t>
            </a:r>
          </a:p>
        </p:txBody>
      </p:sp>
      <p:sp>
        <p:nvSpPr>
          <p:cNvPr id="3" name="Zástupný obsah 2">
            <a:extLst>
              <a:ext uri="{FF2B5EF4-FFF2-40B4-BE49-F238E27FC236}">
                <a16:creationId xmlns:a16="http://schemas.microsoft.com/office/drawing/2014/main" id="{DEDDBFE5-65DE-EB36-9610-EDD7E22213A6}"/>
              </a:ext>
            </a:extLst>
          </p:cNvPr>
          <p:cNvSpPr>
            <a:spLocks noGrp="1"/>
          </p:cNvSpPr>
          <p:nvPr>
            <p:ph idx="1"/>
          </p:nvPr>
        </p:nvSpPr>
        <p:spPr>
          <a:xfrm>
            <a:off x="540000" y="1245705"/>
            <a:ext cx="11113200" cy="4724790"/>
          </a:xfrm>
        </p:spPr>
        <p:txBody>
          <a:bodyPr>
            <a:normAutofit fontScale="85000" lnSpcReduction="20000"/>
          </a:bodyPr>
          <a:lstStyle/>
          <a:p>
            <a:r>
              <a:rPr lang="cs-CZ" dirty="0"/>
              <a:t>Vedle samotných formulářů je nutné hodnotit naplnění ZoPDS i z pohledu samotného procesu podání. Pro ilustraci ukázka náhodně vybraného procesu podání:</a:t>
            </a:r>
          </a:p>
          <a:p>
            <a:pPr lvl="1"/>
            <a:r>
              <a:rPr lang="cs-CZ" dirty="0"/>
              <a:t>Uživatel v zastoupení podal přes portál dvě žádosti a využil přiloženou plnou moc.</a:t>
            </a:r>
          </a:p>
          <a:p>
            <a:pPr lvl="1"/>
            <a:r>
              <a:rPr lang="cs-CZ" dirty="0"/>
              <a:t>Portál nevystavil osvědčení o digitálním úkonu ani žádné jiné potvrzení.</a:t>
            </a:r>
          </a:p>
          <a:p>
            <a:pPr lvl="1"/>
            <a:r>
              <a:rPr lang="cs-CZ" dirty="0"/>
              <a:t>Portál hlásil chybu 500, tedy kritickou chybu systému.</a:t>
            </a:r>
          </a:p>
          <a:p>
            <a:pPr lvl="1"/>
            <a:r>
              <a:rPr lang="cs-CZ" dirty="0"/>
              <a:t>Následně portál hlásil, že podání je přijato</a:t>
            </a:r>
          </a:p>
          <a:p>
            <a:pPr lvl="1"/>
            <a:r>
              <a:rPr lang="cs-CZ" dirty="0"/>
              <a:t>Úřad nekontaktoval zastupujícího, ale ozval se přímo zastupovanému.</a:t>
            </a:r>
          </a:p>
          <a:p>
            <a:pPr lvl="1"/>
            <a:r>
              <a:rPr lang="cs-CZ" dirty="0"/>
              <a:t>Uživatel zjistil, že úřad obdržel pouze jednu žádost.</a:t>
            </a:r>
          </a:p>
          <a:p>
            <a:pPr lvl="1"/>
            <a:r>
              <a:rPr lang="cs-CZ" dirty="0"/>
              <a:t>Uživatel se obrátil na technickou podporu úřadu, která chtěla rodné číslo a na jeho základě zjistili, že podání bylo přijato.</a:t>
            </a:r>
          </a:p>
          <a:p>
            <a:pPr lvl="1"/>
            <a:r>
              <a:rPr lang="cs-CZ" dirty="0"/>
              <a:t>Technická podpora úřadu nebyla schopna vystavit osvědčení ani jiné potvrzení.</a:t>
            </a:r>
          </a:p>
          <a:p>
            <a:pPr lvl="1"/>
            <a:r>
              <a:rPr lang="cs-CZ" dirty="0"/>
              <a:t>Technická podpora doporučila uživateli, aby zašel na pobočku s e-mailem, ve kterém potvrzovala příjem podání, a dořešil situaci osobně.</a:t>
            </a:r>
          </a:p>
          <a:p>
            <a:pPr lvl="1"/>
            <a:r>
              <a:rPr lang="cs-CZ" dirty="0"/>
              <a:t>Uživatel na doporučení úředníka učinil podání znovu přímo do datové schránky úřadu k rukám konkrétního úředníka.</a:t>
            </a:r>
          </a:p>
          <a:p>
            <a:endParaRPr lang="cs-CZ" dirty="0"/>
          </a:p>
          <a:p>
            <a:endParaRPr lang="cs-CZ" dirty="0"/>
          </a:p>
        </p:txBody>
      </p:sp>
      <p:sp>
        <p:nvSpPr>
          <p:cNvPr id="4" name="Zástupný symbol pro zápatí 3">
            <a:extLst>
              <a:ext uri="{FF2B5EF4-FFF2-40B4-BE49-F238E27FC236}">
                <a16:creationId xmlns:a16="http://schemas.microsoft.com/office/drawing/2014/main" id="{C09FCADF-BB9C-7D6B-BC46-CFF274317922}"/>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BC4575A7-AB75-2BA6-EA44-ECEEA89FE4C8}"/>
              </a:ext>
            </a:extLst>
          </p:cNvPr>
          <p:cNvSpPr>
            <a:spLocks noGrp="1"/>
          </p:cNvSpPr>
          <p:nvPr>
            <p:ph type="sldNum" sz="quarter" idx="12"/>
          </p:nvPr>
        </p:nvSpPr>
        <p:spPr/>
        <p:txBody>
          <a:bodyPr/>
          <a:lstStyle/>
          <a:p>
            <a:fld id="{F21F385E-1634-DB44-B85F-E63591247372}" type="slidenum">
              <a:rPr lang="cs-CZ" smtClean="0"/>
              <a:t>67</a:t>
            </a:fld>
            <a:endParaRPr lang="cs-CZ"/>
          </a:p>
        </p:txBody>
      </p:sp>
    </p:spTree>
    <p:extLst>
      <p:ext uri="{BB962C8B-B14F-4D97-AF65-F5344CB8AC3E}">
        <p14:creationId xmlns:p14="http://schemas.microsoft.com/office/powerpoint/2010/main" val="1341362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04F3DB-A872-42BA-BE71-E4BF93EF3AEF}"/>
              </a:ext>
            </a:extLst>
          </p:cNvPr>
          <p:cNvSpPr>
            <a:spLocks noGrp="1"/>
          </p:cNvSpPr>
          <p:nvPr>
            <p:ph type="title"/>
          </p:nvPr>
        </p:nvSpPr>
        <p:spPr/>
        <p:txBody>
          <a:bodyPr/>
          <a:lstStyle/>
          <a:p>
            <a:r>
              <a:rPr lang="cs-CZ" dirty="0"/>
              <a:t>Procesní nedostatky</a:t>
            </a:r>
          </a:p>
        </p:txBody>
      </p:sp>
      <p:sp>
        <p:nvSpPr>
          <p:cNvPr id="3" name="Zástupný obsah 2">
            <a:extLst>
              <a:ext uri="{FF2B5EF4-FFF2-40B4-BE49-F238E27FC236}">
                <a16:creationId xmlns:a16="http://schemas.microsoft.com/office/drawing/2014/main" id="{89E6DABF-1D85-80BD-DAD3-49BD1C1D6247}"/>
              </a:ext>
            </a:extLst>
          </p:cNvPr>
          <p:cNvSpPr>
            <a:spLocks noGrp="1"/>
          </p:cNvSpPr>
          <p:nvPr>
            <p:ph idx="1"/>
          </p:nvPr>
        </p:nvSpPr>
        <p:spPr/>
        <p:txBody>
          <a:bodyPr>
            <a:normAutofit/>
          </a:bodyPr>
          <a:lstStyle/>
          <a:p>
            <a:r>
              <a:rPr lang="cs-CZ" dirty="0"/>
              <a:t>Nevhodné procesy a neplnění povinností vyplývajících ze ZoPDS lze spatřovat v následujícím:</a:t>
            </a:r>
          </a:p>
          <a:p>
            <a:pPr marL="630900" lvl="1" indent="-342900">
              <a:buFont typeface="+mj-lt"/>
              <a:buAutoNum type="arabicPeriod"/>
            </a:pPr>
            <a:r>
              <a:rPr lang="cs-CZ" dirty="0"/>
              <a:t>Není vystavováno osvědčení o digitálním úkonu.</a:t>
            </a:r>
          </a:p>
          <a:p>
            <a:pPr marL="630900" lvl="1" indent="-342900">
              <a:buFont typeface="+mj-lt"/>
              <a:buAutoNum type="arabicPeriod"/>
            </a:pPr>
            <a:r>
              <a:rPr lang="cs-CZ" dirty="0"/>
              <a:t>Není procesně zajištěno, aby podání bylo skutečně vyřízeno.</a:t>
            </a:r>
          </a:p>
          <a:p>
            <a:pPr marL="630900" lvl="1" indent="-342900">
              <a:buFont typeface="+mj-lt"/>
              <a:buAutoNum type="arabicPeriod"/>
            </a:pPr>
            <a:r>
              <a:rPr lang="cs-CZ" dirty="0"/>
              <a:t>Úřad není schopen vystavit potvrzení o osvědčení o digitálním úkonu ani jakékoliv jiné potvrzení přijetí podání.</a:t>
            </a:r>
          </a:p>
          <a:p>
            <a:pPr marL="630900" lvl="1" indent="-342900">
              <a:buFont typeface="+mj-lt"/>
              <a:buAutoNum type="arabicPeriod"/>
            </a:pPr>
            <a:r>
              <a:rPr lang="cs-CZ" dirty="0"/>
              <a:t>Technická podpora situaci nedokázala vyřešit a doporučila uživateli podání vyřešit osobně na pobočce.</a:t>
            </a:r>
          </a:p>
          <a:p>
            <a:pPr marL="630900" lvl="1" indent="-342900">
              <a:buFont typeface="+mj-lt"/>
              <a:buAutoNum type="arabicPeriod"/>
            </a:pPr>
            <a:r>
              <a:rPr lang="cs-CZ" dirty="0"/>
              <a:t>Úřad požadoval, aby uživatel v rámci jednoho úřadu doručil vytištěné potvrzení z jednoho odboru na jinou pobočku.</a:t>
            </a:r>
          </a:p>
          <a:p>
            <a:endParaRPr lang="cs-CZ" dirty="0"/>
          </a:p>
          <a:p>
            <a:endParaRPr lang="cs-CZ" dirty="0"/>
          </a:p>
        </p:txBody>
      </p:sp>
      <p:sp>
        <p:nvSpPr>
          <p:cNvPr id="4" name="Zástupný symbol pro zápatí 3">
            <a:extLst>
              <a:ext uri="{FF2B5EF4-FFF2-40B4-BE49-F238E27FC236}">
                <a16:creationId xmlns:a16="http://schemas.microsoft.com/office/drawing/2014/main" id="{A026C770-A5DA-9170-6C1C-BEFF216457C7}"/>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C1EDEAF7-BC4E-46EA-0D75-C1FECEF6D78F}"/>
              </a:ext>
            </a:extLst>
          </p:cNvPr>
          <p:cNvSpPr>
            <a:spLocks noGrp="1"/>
          </p:cNvSpPr>
          <p:nvPr>
            <p:ph type="sldNum" sz="quarter" idx="12"/>
          </p:nvPr>
        </p:nvSpPr>
        <p:spPr/>
        <p:txBody>
          <a:bodyPr/>
          <a:lstStyle/>
          <a:p>
            <a:fld id="{F21F385E-1634-DB44-B85F-E63591247372}" type="slidenum">
              <a:rPr lang="cs-CZ" smtClean="0"/>
              <a:t>68</a:t>
            </a:fld>
            <a:endParaRPr lang="cs-CZ"/>
          </a:p>
        </p:txBody>
      </p:sp>
    </p:spTree>
    <p:extLst>
      <p:ext uri="{BB962C8B-B14F-4D97-AF65-F5344CB8AC3E}">
        <p14:creationId xmlns:p14="http://schemas.microsoft.com/office/powerpoint/2010/main" val="3108630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3F318-FDE9-8BD9-6F88-780EF59A2987}"/>
              </a:ext>
            </a:extLst>
          </p:cNvPr>
          <p:cNvSpPr>
            <a:spLocks noGrp="1"/>
          </p:cNvSpPr>
          <p:nvPr>
            <p:ph type="title"/>
          </p:nvPr>
        </p:nvSpPr>
        <p:spPr/>
        <p:txBody>
          <a:bodyPr/>
          <a:lstStyle/>
          <a:p>
            <a:r>
              <a:rPr lang="cs-CZ" dirty="0"/>
              <a:t>Autorizace</a:t>
            </a:r>
          </a:p>
        </p:txBody>
      </p:sp>
      <p:sp>
        <p:nvSpPr>
          <p:cNvPr id="3" name="Zástupný obsah 2">
            <a:extLst>
              <a:ext uri="{FF2B5EF4-FFF2-40B4-BE49-F238E27FC236}">
                <a16:creationId xmlns:a16="http://schemas.microsoft.com/office/drawing/2014/main" id="{78B2F6F2-0CA6-9E72-A81E-72A111B22536}"/>
              </a:ext>
            </a:extLst>
          </p:cNvPr>
          <p:cNvSpPr>
            <a:spLocks noGrp="1"/>
          </p:cNvSpPr>
          <p:nvPr>
            <p:ph idx="1"/>
          </p:nvPr>
        </p:nvSpPr>
        <p:spPr/>
        <p:txBody>
          <a:bodyPr/>
          <a:lstStyle/>
          <a:p>
            <a:r>
              <a:rPr lang="cs-CZ" dirty="0"/>
              <a:t>Jednou z povinných funkcí ZoPDS je autorizace digitálního úkonu uživatelem služby a zpětné prokázání projevu vůle uživatele služby učinit digitální úkon, které má jednak zvýšit právní jistotu, ale také zvýšit bezpečnost provedení úkonu. V případě provedení úkonu je uživateli prezentován výsledný obsah úkonu a uživatel potvrdí projev vůle učinit úkon a tím zároveň potvrdí, že je stále přihlášen (v případě implementace autorizace přes NIA).</a:t>
            </a:r>
          </a:p>
          <a:p>
            <a:r>
              <a:rPr lang="cs-CZ" dirty="0"/>
              <a:t>Bohužel řada úřadů tuto část neimplementuje nebo jí implementuje bez autorizace s využitím elektronické identifikace. Pokud nebude autorizace jako potvrzení projevu vůle implementována, hrozí bezpečnostní rizika zejména u implementace v přenesené působnosti.</a:t>
            </a:r>
          </a:p>
          <a:p>
            <a:endParaRPr lang="cs-CZ" dirty="0"/>
          </a:p>
          <a:p>
            <a:endParaRPr lang="cs-CZ" dirty="0"/>
          </a:p>
        </p:txBody>
      </p:sp>
      <p:sp>
        <p:nvSpPr>
          <p:cNvPr id="4" name="Zástupný symbol pro zápatí 3">
            <a:extLst>
              <a:ext uri="{FF2B5EF4-FFF2-40B4-BE49-F238E27FC236}">
                <a16:creationId xmlns:a16="http://schemas.microsoft.com/office/drawing/2014/main" id="{E9E294BE-C396-E01D-61D0-194C9765ED94}"/>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4E48ECC3-39FE-548F-C7E9-9E3BC6C84A4C}"/>
              </a:ext>
            </a:extLst>
          </p:cNvPr>
          <p:cNvSpPr>
            <a:spLocks noGrp="1"/>
          </p:cNvSpPr>
          <p:nvPr>
            <p:ph type="sldNum" sz="quarter" idx="12"/>
          </p:nvPr>
        </p:nvSpPr>
        <p:spPr/>
        <p:txBody>
          <a:bodyPr/>
          <a:lstStyle/>
          <a:p>
            <a:fld id="{F21F385E-1634-DB44-B85F-E63591247372}" type="slidenum">
              <a:rPr lang="cs-CZ" smtClean="0"/>
              <a:t>69</a:t>
            </a:fld>
            <a:endParaRPr lang="cs-CZ"/>
          </a:p>
        </p:txBody>
      </p:sp>
    </p:spTree>
    <p:extLst>
      <p:ext uri="{BB962C8B-B14F-4D97-AF65-F5344CB8AC3E}">
        <p14:creationId xmlns:p14="http://schemas.microsoft.com/office/powerpoint/2010/main" val="222973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4B4B4-0459-54C9-4175-E3BC9DCB1D6E}"/>
              </a:ext>
            </a:extLst>
          </p:cNvPr>
          <p:cNvSpPr>
            <a:spLocks noGrp="1"/>
          </p:cNvSpPr>
          <p:nvPr>
            <p:ph type="title"/>
          </p:nvPr>
        </p:nvSpPr>
        <p:spPr/>
        <p:txBody>
          <a:bodyPr>
            <a:normAutofit/>
          </a:bodyPr>
          <a:lstStyle/>
          <a:p>
            <a:pPr marL="342900" indent="-342900"/>
            <a:r>
              <a:rPr lang="cs-CZ"/>
              <a:t>Zveřejňovat elektronické formuláře je zákonná povinnost OVM</a:t>
            </a:r>
          </a:p>
        </p:txBody>
      </p:sp>
    </p:spTree>
    <p:extLst>
      <p:ext uri="{BB962C8B-B14F-4D97-AF65-F5344CB8AC3E}">
        <p14:creationId xmlns:p14="http://schemas.microsoft.com/office/powerpoint/2010/main" val="2541527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38BFD-DCAD-1C96-B525-5FF06E02BF98}"/>
              </a:ext>
            </a:extLst>
          </p:cNvPr>
          <p:cNvSpPr>
            <a:spLocks noGrp="1"/>
          </p:cNvSpPr>
          <p:nvPr>
            <p:ph type="title"/>
          </p:nvPr>
        </p:nvSpPr>
        <p:spPr/>
        <p:txBody>
          <a:bodyPr/>
          <a:lstStyle/>
          <a:p>
            <a:r>
              <a:rPr lang="cs-CZ" dirty="0"/>
              <a:t>Autorizace</a:t>
            </a:r>
          </a:p>
        </p:txBody>
      </p:sp>
      <p:sp>
        <p:nvSpPr>
          <p:cNvPr id="3" name="Zástupný obsah 2">
            <a:extLst>
              <a:ext uri="{FF2B5EF4-FFF2-40B4-BE49-F238E27FC236}">
                <a16:creationId xmlns:a16="http://schemas.microsoft.com/office/drawing/2014/main" id="{0BFB21E2-3020-DFFB-94BC-66C0FC1767F3}"/>
              </a:ext>
            </a:extLst>
          </p:cNvPr>
          <p:cNvSpPr>
            <a:spLocks noGrp="1"/>
          </p:cNvSpPr>
          <p:nvPr>
            <p:ph idx="1"/>
          </p:nvPr>
        </p:nvSpPr>
        <p:spPr/>
        <p:txBody>
          <a:bodyPr>
            <a:normAutofit/>
          </a:bodyPr>
          <a:lstStyle/>
          <a:p>
            <a:r>
              <a:rPr lang="cs-CZ" dirty="0"/>
              <a:t>Máme přes 7 000 organizací, které mohou používat NIA jako </a:t>
            </a:r>
            <a:r>
              <a:rPr lang="cs-CZ" dirty="0" err="1"/>
              <a:t>Service</a:t>
            </a:r>
            <a:r>
              <a:rPr lang="cs-CZ" dirty="0"/>
              <a:t> Provider. Pokud nebude autorizace jako potvrzení projevu vůle implementovaná s využitím NIA, stačí aby byl prolomen jediný portál třeba i malé obce a na základě single-sign-on a s pomocí fikce podpisu dle § 8 </a:t>
            </a:r>
            <a:r>
              <a:rPr lang="cs-CZ" dirty="0" err="1"/>
              <a:t>ZoISVS</a:t>
            </a:r>
            <a:r>
              <a:rPr lang="cs-CZ" dirty="0"/>
              <a:t> se mohou tvořit podání, které klient nikdy neviděl, ani nevytvořil, ale budou se tvářit naprosto legálně.</a:t>
            </a:r>
          </a:p>
          <a:p>
            <a:r>
              <a:rPr lang="cs-CZ" dirty="0"/>
              <a:t>Pokud útočník díky únosu spojení (session </a:t>
            </a:r>
            <a:r>
              <a:rPr lang="cs-CZ" dirty="0" err="1"/>
              <a:t>hijacking</a:t>
            </a:r>
            <a:r>
              <a:rPr lang="cs-CZ" dirty="0"/>
              <a:t>) nabourá nedostatečně zabezpečený portál (např. malé obce), kde si uživatel vyřizuje např. samosprávné služby, může útočník díky single-sign-on jednoduše přejít na libovolný portál ohlašovatele a realizovat další služby (např. převod vozidla, získání dotací, platby za sociální služby atd.).</a:t>
            </a:r>
          </a:p>
          <a:p>
            <a:r>
              <a:rPr lang="cs-CZ" dirty="0"/>
              <a:t>Obdobná situace je pokud se uživatel přihlásil a pak odešel. Do vypršení session může bez autorizace každý, kdo se k zařízení dostane učinit podání, protože tam nebude potvrzení projevu vůle – autorizace.</a:t>
            </a:r>
          </a:p>
          <a:p>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4D47619F-E66B-C8AD-D020-1B2B8AB70C2C}"/>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BD824FAE-E8E7-C4E4-8B04-D685CAB114B9}"/>
              </a:ext>
            </a:extLst>
          </p:cNvPr>
          <p:cNvSpPr>
            <a:spLocks noGrp="1"/>
          </p:cNvSpPr>
          <p:nvPr>
            <p:ph type="sldNum" sz="quarter" idx="12"/>
          </p:nvPr>
        </p:nvSpPr>
        <p:spPr/>
        <p:txBody>
          <a:bodyPr/>
          <a:lstStyle/>
          <a:p>
            <a:fld id="{F21F385E-1634-DB44-B85F-E63591247372}" type="slidenum">
              <a:rPr lang="cs-CZ" smtClean="0"/>
              <a:t>70</a:t>
            </a:fld>
            <a:endParaRPr lang="cs-CZ"/>
          </a:p>
        </p:txBody>
      </p:sp>
    </p:spTree>
    <p:extLst>
      <p:ext uri="{BB962C8B-B14F-4D97-AF65-F5344CB8AC3E}">
        <p14:creationId xmlns:p14="http://schemas.microsoft.com/office/powerpoint/2010/main" val="300181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FF73-2A03-B25F-CC4A-D259AB574EC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3B4A6C-36F1-9FDE-4D7F-515514BA43B1}"/>
              </a:ext>
            </a:extLst>
          </p:cNvPr>
          <p:cNvSpPr>
            <a:spLocks noGrp="1"/>
          </p:cNvSpPr>
          <p:nvPr>
            <p:ph type="title"/>
          </p:nvPr>
        </p:nvSpPr>
        <p:spPr/>
        <p:txBody>
          <a:bodyPr/>
          <a:lstStyle/>
          <a:p>
            <a:r>
              <a:rPr lang="cs-CZ"/>
              <a:t>Autorizace úkonu v elektronickém bankovnictví_</a:t>
            </a:r>
          </a:p>
        </p:txBody>
      </p:sp>
      <p:sp>
        <p:nvSpPr>
          <p:cNvPr id="3" name="Zástupný obsah 2">
            <a:extLst>
              <a:ext uri="{FF2B5EF4-FFF2-40B4-BE49-F238E27FC236}">
                <a16:creationId xmlns:a16="http://schemas.microsoft.com/office/drawing/2014/main" id="{A5073769-6E05-953F-A56D-02E752271E1C}"/>
              </a:ext>
            </a:extLst>
          </p:cNvPr>
          <p:cNvSpPr>
            <a:spLocks noGrp="1"/>
          </p:cNvSpPr>
          <p:nvPr>
            <p:ph idx="1"/>
          </p:nvPr>
        </p:nvSpPr>
        <p:spPr/>
        <p:txBody>
          <a:bodyPr/>
          <a:lstStyle/>
          <a:p>
            <a:pPr marL="342900" indent="-342900">
              <a:buFont typeface="+mj-lt"/>
              <a:buAutoNum type="arabicPeriod"/>
            </a:pPr>
            <a:r>
              <a:rPr lang="cs-CZ"/>
              <a:t>Po vyplnění platby nebo požadované změny se objeví tlačítko „Odeslat“</a:t>
            </a:r>
          </a:p>
          <a:p>
            <a:pPr marL="342900" indent="-342900">
              <a:buFont typeface="+mj-lt"/>
              <a:buAutoNum type="arabicPeriod"/>
            </a:pPr>
            <a:r>
              <a:rPr lang="cs-CZ"/>
              <a:t>Následuje „Kontrola údajů“ (podepisující musí vidět co potvrzuje)</a:t>
            </a:r>
          </a:p>
          <a:p>
            <a:pPr marL="342900" indent="-342900">
              <a:buFont typeface="+mj-lt"/>
              <a:buAutoNum type="arabicPeriod"/>
            </a:pPr>
            <a:r>
              <a:rPr lang="cs-CZ"/>
              <a:t>Pak je „Potvrzení platby“ (zadání PIN pro platby nebo jiný typ potvrzení)</a:t>
            </a:r>
          </a:p>
        </p:txBody>
      </p:sp>
      <p:sp>
        <p:nvSpPr>
          <p:cNvPr id="4" name="Zástupný symbol pro zápatí 3">
            <a:extLst>
              <a:ext uri="{FF2B5EF4-FFF2-40B4-BE49-F238E27FC236}">
                <a16:creationId xmlns:a16="http://schemas.microsoft.com/office/drawing/2014/main" id="{7D4D8DC6-C431-2CB7-30D8-B89616DCD558}"/>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0284CA2C-E6DA-87ED-0CC3-138D9B5248F6}"/>
              </a:ext>
            </a:extLst>
          </p:cNvPr>
          <p:cNvSpPr>
            <a:spLocks noGrp="1"/>
          </p:cNvSpPr>
          <p:nvPr>
            <p:ph type="sldNum" sz="quarter" idx="12"/>
          </p:nvPr>
        </p:nvSpPr>
        <p:spPr/>
        <p:txBody>
          <a:bodyPr/>
          <a:lstStyle/>
          <a:p>
            <a:fld id="{F21F385E-1634-DB44-B85F-E63591247372}" type="slidenum">
              <a:rPr lang="cs-CZ" smtClean="0"/>
              <a:t>71</a:t>
            </a:fld>
            <a:endParaRPr lang="cs-CZ"/>
          </a:p>
        </p:txBody>
      </p:sp>
      <p:pic>
        <p:nvPicPr>
          <p:cNvPr id="1028" name="Picture 4">
            <a:extLst>
              <a:ext uri="{FF2B5EF4-FFF2-40B4-BE49-F238E27FC236}">
                <a16:creationId xmlns:a16="http://schemas.microsoft.com/office/drawing/2014/main" id="{71A945E3-C1C2-6EB2-2B7C-AD34D193C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446" y="3362959"/>
            <a:ext cx="2476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iffeisen Bank International Logo, symbol, meaning, history, PNG, brand">
            <a:extLst>
              <a:ext uri="{FF2B5EF4-FFF2-40B4-BE49-F238E27FC236}">
                <a16:creationId xmlns:a16="http://schemas.microsoft.com/office/drawing/2014/main" id="{AFA76265-03F0-0841-F3BC-2F4231F45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480" y="3454099"/>
            <a:ext cx="3843179" cy="21617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Česká spořitelna – Wikipedie">
            <a:extLst>
              <a:ext uri="{FF2B5EF4-FFF2-40B4-BE49-F238E27FC236}">
                <a16:creationId xmlns:a16="http://schemas.microsoft.com/office/drawing/2014/main" id="{C7626180-F22C-949F-3730-1EA8230B5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00" y="3880628"/>
            <a:ext cx="3139440" cy="15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38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D5ABF9-7787-BC86-D6EE-A50248CE5339}"/>
              </a:ext>
            </a:extLst>
          </p:cNvPr>
          <p:cNvSpPr>
            <a:spLocks noGrp="1"/>
          </p:cNvSpPr>
          <p:nvPr>
            <p:ph type="title"/>
          </p:nvPr>
        </p:nvSpPr>
        <p:spPr/>
        <p:txBody>
          <a:bodyPr/>
          <a:lstStyle/>
          <a:p>
            <a:r>
              <a:rPr lang="cs-CZ" dirty="0"/>
              <a:t>Závěr</a:t>
            </a:r>
          </a:p>
        </p:txBody>
      </p:sp>
    </p:spTree>
    <p:extLst>
      <p:ext uri="{BB962C8B-B14F-4D97-AF65-F5344CB8AC3E}">
        <p14:creationId xmlns:p14="http://schemas.microsoft.com/office/powerpoint/2010/main" val="3053306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A84E5-A810-CC58-B371-C3CB54CC2DB3}"/>
              </a:ext>
            </a:extLst>
          </p:cNvPr>
          <p:cNvSpPr>
            <a:spLocks noGrp="1"/>
          </p:cNvSpPr>
          <p:nvPr>
            <p:ph type="title"/>
          </p:nvPr>
        </p:nvSpPr>
        <p:spPr/>
        <p:txBody>
          <a:bodyPr/>
          <a:lstStyle/>
          <a:p>
            <a:r>
              <a:rPr lang="cs-CZ" dirty="0"/>
              <a:t>Závěr</a:t>
            </a:r>
          </a:p>
        </p:txBody>
      </p:sp>
      <p:sp>
        <p:nvSpPr>
          <p:cNvPr id="3" name="Zástupný obsah 2">
            <a:extLst>
              <a:ext uri="{FF2B5EF4-FFF2-40B4-BE49-F238E27FC236}">
                <a16:creationId xmlns:a16="http://schemas.microsoft.com/office/drawing/2014/main" id="{5915DBEA-FE7D-771F-3EAD-0E2250A3A19A}"/>
              </a:ext>
            </a:extLst>
          </p:cNvPr>
          <p:cNvSpPr>
            <a:spLocks noGrp="1"/>
          </p:cNvSpPr>
          <p:nvPr>
            <p:ph idx="1"/>
          </p:nvPr>
        </p:nvSpPr>
        <p:spPr/>
        <p:txBody>
          <a:bodyPr>
            <a:normAutofit fontScale="92500" lnSpcReduction="20000"/>
          </a:bodyPr>
          <a:lstStyle/>
          <a:p>
            <a:r>
              <a:rPr lang="cs-CZ" dirty="0"/>
              <a:t>Uživatel má právo na digitální službu</a:t>
            </a:r>
          </a:p>
          <a:p>
            <a:r>
              <a:rPr lang="cs-CZ" dirty="0"/>
              <a:t>Pokud se uživatel ztotožní, můžeme využít sdílené údaje</a:t>
            </a:r>
          </a:p>
          <a:p>
            <a:r>
              <a:rPr lang="cs-CZ" dirty="0"/>
              <a:t>Digitalizace má svá pravidla a ta je nutné dodržovat:</a:t>
            </a:r>
          </a:p>
          <a:p>
            <a:pPr lvl="1"/>
            <a:r>
              <a:rPr lang="cs-CZ" dirty="0"/>
              <a:t>Integrita – že dokument nemohl být změněn</a:t>
            </a:r>
          </a:p>
          <a:p>
            <a:pPr lvl="2"/>
            <a:r>
              <a:rPr lang="cs-CZ" dirty="0"/>
              <a:t>Pečeť a časové razítko</a:t>
            </a:r>
          </a:p>
          <a:p>
            <a:pPr lvl="1"/>
            <a:r>
              <a:rPr lang="cs-CZ" dirty="0"/>
              <a:t>Neodmítnutí příjmu – že příjemce nemůže popřít, že dokument přijal</a:t>
            </a:r>
          </a:p>
          <a:p>
            <a:pPr lvl="2"/>
            <a:r>
              <a:rPr lang="cs-CZ" dirty="0"/>
              <a:t>Osvědčení o digitálním úkonu</a:t>
            </a:r>
          </a:p>
          <a:p>
            <a:pPr lvl="1"/>
            <a:r>
              <a:rPr lang="cs-CZ" dirty="0"/>
              <a:t>Neodmítnutí původu – že původce nemůže popřít, že dokument podal</a:t>
            </a:r>
          </a:p>
          <a:p>
            <a:pPr lvl="2"/>
            <a:r>
              <a:rPr lang="cs-CZ" dirty="0"/>
              <a:t>Autorizace</a:t>
            </a:r>
          </a:p>
          <a:p>
            <a:r>
              <a:rPr lang="cs-CZ" dirty="0"/>
              <a:t>Sdílené údaje respektive jejich využití je klíčem ke zjednodušení služeb</a:t>
            </a:r>
          </a:p>
        </p:txBody>
      </p:sp>
      <p:sp>
        <p:nvSpPr>
          <p:cNvPr id="4" name="Zástupný symbol pro zápatí 3">
            <a:extLst>
              <a:ext uri="{FF2B5EF4-FFF2-40B4-BE49-F238E27FC236}">
                <a16:creationId xmlns:a16="http://schemas.microsoft.com/office/drawing/2014/main" id="{A81C6BA7-77B5-340D-81F6-46A66A1F6734}"/>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CC64CB17-C1FA-00B5-4C08-134959B671F6}"/>
              </a:ext>
            </a:extLst>
          </p:cNvPr>
          <p:cNvSpPr>
            <a:spLocks noGrp="1"/>
          </p:cNvSpPr>
          <p:nvPr>
            <p:ph type="sldNum" sz="quarter" idx="12"/>
          </p:nvPr>
        </p:nvSpPr>
        <p:spPr/>
        <p:txBody>
          <a:bodyPr/>
          <a:lstStyle/>
          <a:p>
            <a:fld id="{F21F385E-1634-DB44-B85F-E63591247372}" type="slidenum">
              <a:rPr lang="cs-CZ" smtClean="0"/>
              <a:t>73</a:t>
            </a:fld>
            <a:endParaRPr lang="cs-CZ"/>
          </a:p>
        </p:txBody>
      </p:sp>
    </p:spTree>
    <p:extLst>
      <p:ext uri="{BB962C8B-B14F-4D97-AF65-F5344CB8AC3E}">
        <p14:creationId xmlns:p14="http://schemas.microsoft.com/office/powerpoint/2010/main" val="1961370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743AC-987B-A256-4E82-FD24AE60D8F1}"/>
              </a:ext>
            </a:extLst>
          </p:cNvPr>
          <p:cNvSpPr>
            <a:spLocks noGrp="1"/>
          </p:cNvSpPr>
          <p:nvPr>
            <p:ph type="title"/>
          </p:nvPr>
        </p:nvSpPr>
        <p:spPr/>
        <p:txBody>
          <a:bodyPr/>
          <a:lstStyle/>
          <a:p>
            <a:r>
              <a:rPr lang="cs-CZ" dirty="0"/>
              <a:t>Děkujeme za pozornost</a:t>
            </a:r>
          </a:p>
        </p:txBody>
      </p:sp>
      <p:sp>
        <p:nvSpPr>
          <p:cNvPr id="3" name="Zástupný symbol pro zápatí 2">
            <a:extLst>
              <a:ext uri="{FF2B5EF4-FFF2-40B4-BE49-F238E27FC236}">
                <a16:creationId xmlns:a16="http://schemas.microsoft.com/office/drawing/2014/main" id="{DAA9AD03-C1DE-5A05-D6B6-1272E268403F}"/>
              </a:ext>
            </a:extLst>
          </p:cNvPr>
          <p:cNvSpPr>
            <a:spLocks noGrp="1"/>
          </p:cNvSpPr>
          <p:nvPr>
            <p:ph type="ftr" sz="quarter" idx="10"/>
          </p:nvPr>
        </p:nvSpPr>
        <p:spPr/>
        <p:txBody>
          <a:bodyPr/>
          <a:lstStyle/>
          <a:p>
            <a:r>
              <a:rPr lang="cs-CZ">
                <a:solidFill>
                  <a:schemeClr val="bg1"/>
                </a:solidFill>
              </a:rPr>
              <a:t>DIA.</a:t>
            </a:r>
            <a:r>
              <a:rPr lang="cs-CZ">
                <a:solidFill>
                  <a:srgbClr val="46AD48"/>
                </a:solidFill>
              </a:rPr>
              <a:t>GOV.CZ</a:t>
            </a:r>
          </a:p>
        </p:txBody>
      </p:sp>
      <p:sp>
        <p:nvSpPr>
          <p:cNvPr id="4" name="Podnadpis 3">
            <a:extLst>
              <a:ext uri="{FF2B5EF4-FFF2-40B4-BE49-F238E27FC236}">
                <a16:creationId xmlns:a16="http://schemas.microsoft.com/office/drawing/2014/main" id="{72D239FB-82A0-7A31-F6A5-4CBC49EE3AEB}"/>
              </a:ext>
            </a:extLst>
          </p:cNvPr>
          <p:cNvSpPr>
            <a:spLocks noGrp="1"/>
          </p:cNvSpPr>
          <p:nvPr>
            <p:ph type="subTitle" idx="1"/>
          </p:nvPr>
        </p:nvSpPr>
        <p:spPr/>
        <p:txBody>
          <a:bodyPr/>
          <a:lstStyle/>
          <a:p>
            <a:r>
              <a:rPr lang="cs-CZ" dirty="0"/>
              <a:t>Prostor pro dotazy</a:t>
            </a:r>
          </a:p>
        </p:txBody>
      </p:sp>
      <p:sp>
        <p:nvSpPr>
          <p:cNvPr id="5" name="Zástupný text 4">
            <a:extLst>
              <a:ext uri="{FF2B5EF4-FFF2-40B4-BE49-F238E27FC236}">
                <a16:creationId xmlns:a16="http://schemas.microsoft.com/office/drawing/2014/main" id="{F108E485-5C17-FFA4-1D47-A311364EBEB9}"/>
              </a:ext>
            </a:extLst>
          </p:cNvPr>
          <p:cNvSpPr>
            <a:spLocks noGrp="1"/>
          </p:cNvSpPr>
          <p:nvPr>
            <p:ph type="body" sz="quarter" idx="11"/>
          </p:nvPr>
        </p:nvSpPr>
        <p:spPr/>
        <p:txBody>
          <a:bodyPr/>
          <a:lstStyle/>
          <a:p>
            <a:r>
              <a:rPr lang="cs-CZ" sz="2000" dirty="0"/>
              <a:t>TOMAS SEDIVEC_</a:t>
            </a:r>
          </a:p>
          <a:p>
            <a:r>
              <a:rPr lang="cs-CZ" dirty="0">
                <a:hlinkClick r:id="rId2"/>
              </a:rPr>
              <a:t>Jan.petr@dia.gov.cz</a:t>
            </a:r>
            <a:endParaRPr lang="cs-CZ" dirty="0"/>
          </a:p>
          <a:p>
            <a:endParaRPr lang="cs-CZ" sz="1050" dirty="0"/>
          </a:p>
          <a:p>
            <a:r>
              <a:rPr lang="cs-CZ" sz="2000" dirty="0"/>
              <a:t>JAN PETR_</a:t>
            </a:r>
          </a:p>
          <a:p>
            <a:r>
              <a:rPr lang="cs-CZ" dirty="0">
                <a:hlinkClick r:id="rId2"/>
              </a:rPr>
              <a:t>Jan.petr@dia.gov.cz</a:t>
            </a:r>
            <a:endParaRPr lang="cs-CZ" dirty="0"/>
          </a:p>
          <a:p>
            <a:endParaRPr lang="cs-CZ" dirty="0"/>
          </a:p>
          <a:p>
            <a:endParaRPr lang="cs-CZ" dirty="0"/>
          </a:p>
        </p:txBody>
      </p:sp>
    </p:spTree>
    <p:extLst>
      <p:ext uri="{BB962C8B-B14F-4D97-AF65-F5344CB8AC3E}">
        <p14:creationId xmlns:p14="http://schemas.microsoft.com/office/powerpoint/2010/main" val="296415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438E10-4E8D-45CA-C054-EA53195A9325}"/>
              </a:ext>
            </a:extLst>
          </p:cNvPr>
          <p:cNvSpPr>
            <a:spLocks noGrp="1"/>
          </p:cNvSpPr>
          <p:nvPr>
            <p:ph type="title"/>
          </p:nvPr>
        </p:nvSpPr>
        <p:spPr/>
        <p:txBody>
          <a:bodyPr>
            <a:normAutofit/>
          </a:bodyPr>
          <a:lstStyle/>
          <a:p>
            <a:r>
              <a:rPr lang="cs-CZ" dirty="0"/>
              <a:t>Právo činit digitální úkon</a:t>
            </a:r>
          </a:p>
        </p:txBody>
      </p:sp>
      <p:sp>
        <p:nvSpPr>
          <p:cNvPr id="5" name="Zástupný obsah 4">
            <a:extLst>
              <a:ext uri="{FF2B5EF4-FFF2-40B4-BE49-F238E27FC236}">
                <a16:creationId xmlns:a16="http://schemas.microsoft.com/office/drawing/2014/main" id="{778DC21A-6B7F-5564-6BB9-74204F63DB25}"/>
              </a:ext>
            </a:extLst>
          </p:cNvPr>
          <p:cNvSpPr>
            <a:spLocks noGrp="1"/>
          </p:cNvSpPr>
          <p:nvPr>
            <p:ph sz="quarter" idx="4"/>
          </p:nvPr>
        </p:nvSpPr>
        <p:spPr>
          <a:xfrm>
            <a:off x="540000" y="1980000"/>
            <a:ext cx="11113200" cy="3960000"/>
          </a:xfrm>
        </p:spPr>
        <p:txBody>
          <a:bodyPr>
            <a:normAutofit/>
          </a:bodyPr>
          <a:lstStyle/>
          <a:p>
            <a:r>
              <a:rPr lang="cs-CZ" sz="2800" b="1" dirty="0"/>
              <a:t>§ 3 </a:t>
            </a:r>
            <a:r>
              <a:rPr lang="cs-CZ" sz="2800" dirty="0"/>
              <a:t>Uživatel služby má právo využívat digitální službu a </a:t>
            </a:r>
            <a:r>
              <a:rPr lang="cs-CZ" sz="2800" b="1" dirty="0"/>
              <a:t>OVM má povinnost poskytovat digitální službu.</a:t>
            </a:r>
            <a:endParaRPr lang="cs-CZ" sz="2800" b="1" dirty="0">
              <a:solidFill>
                <a:srgbClr val="FF0000"/>
              </a:solidFill>
            </a:endParaRPr>
          </a:p>
          <a:p>
            <a:r>
              <a:rPr lang="cs-CZ" sz="2800" dirty="0"/>
              <a:t>§ 4 OVM zveřejňují prostřednictvím Agentury odkazy na </a:t>
            </a:r>
            <a:r>
              <a:rPr lang="cs-CZ" sz="2800" b="1" dirty="0"/>
              <a:t>elektronické formuláře</a:t>
            </a:r>
            <a:r>
              <a:rPr lang="cs-CZ" sz="2800" dirty="0"/>
              <a:t>, které po prokázání totožnosti uživatele služby s využitím elektronické identifikace zajistí automatizované doplnění údajů nezbytných pro poskytnutí digitální služby vedených v ZR nebo AIS (portálová řešení)</a:t>
            </a:r>
          </a:p>
          <a:p>
            <a:endParaRPr lang="cs-CZ" dirty="0"/>
          </a:p>
        </p:txBody>
      </p:sp>
      <p:sp>
        <p:nvSpPr>
          <p:cNvPr id="6" name="Zástupný symbol pro zápatí 5">
            <a:extLst>
              <a:ext uri="{FF2B5EF4-FFF2-40B4-BE49-F238E27FC236}">
                <a16:creationId xmlns:a16="http://schemas.microsoft.com/office/drawing/2014/main" id="{DD2E369A-4F82-8A64-008B-E2B2CEB843B2}"/>
              </a:ext>
            </a:extLst>
          </p:cNvPr>
          <p:cNvSpPr>
            <a:spLocks noGrp="1"/>
          </p:cNvSpPr>
          <p:nvPr>
            <p:ph type="ftr" sz="quarter" idx="11"/>
          </p:nvPr>
        </p:nvSpPr>
        <p:spPr/>
        <p:txBody>
          <a:bodyPr/>
          <a:lstStyle/>
          <a:p>
            <a:pPr algn="ctr"/>
            <a:r>
              <a:rPr lang="cs-CZ" dirty="0" err="1">
                <a:solidFill>
                  <a:schemeClr val="accent3"/>
                </a:solidFill>
              </a:rPr>
              <a:t>Agentura.</a:t>
            </a:r>
            <a:r>
              <a:rPr lang="cs-CZ" dirty="0" err="1"/>
              <a:t>GOV.CZ</a:t>
            </a:r>
            <a:endParaRPr lang="cs-CZ" dirty="0"/>
          </a:p>
        </p:txBody>
      </p:sp>
      <p:sp>
        <p:nvSpPr>
          <p:cNvPr id="7" name="Zástupný symbol pro číslo snímku 6">
            <a:extLst>
              <a:ext uri="{FF2B5EF4-FFF2-40B4-BE49-F238E27FC236}">
                <a16:creationId xmlns:a16="http://schemas.microsoft.com/office/drawing/2014/main" id="{8614D9AF-0380-34C0-88C9-AC6C915D8694}"/>
              </a:ext>
            </a:extLst>
          </p:cNvPr>
          <p:cNvSpPr>
            <a:spLocks noGrp="1"/>
          </p:cNvSpPr>
          <p:nvPr>
            <p:ph type="sldNum" sz="quarter" idx="12"/>
          </p:nvPr>
        </p:nvSpPr>
        <p:spPr/>
        <p:txBody>
          <a:bodyPr/>
          <a:lstStyle/>
          <a:p>
            <a:fld id="{F21F385E-1634-DB44-B85F-E63591247372}" type="slidenum">
              <a:rPr lang="cs-CZ" smtClean="0"/>
              <a:t>8</a:t>
            </a:fld>
            <a:endParaRPr lang="cs-CZ" dirty="0"/>
          </a:p>
        </p:txBody>
      </p:sp>
    </p:spTree>
    <p:extLst>
      <p:ext uri="{BB962C8B-B14F-4D97-AF65-F5344CB8AC3E}">
        <p14:creationId xmlns:p14="http://schemas.microsoft.com/office/powerpoint/2010/main" val="174449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A0BEF2-B495-16B9-2429-86C391B8E9C1}"/>
              </a:ext>
            </a:extLst>
          </p:cNvPr>
          <p:cNvSpPr>
            <a:spLocks noGrp="1"/>
          </p:cNvSpPr>
          <p:nvPr>
            <p:ph type="title"/>
          </p:nvPr>
        </p:nvSpPr>
        <p:spPr/>
        <p:txBody>
          <a:bodyPr>
            <a:noAutofit/>
          </a:bodyPr>
          <a:lstStyle/>
          <a:p>
            <a:r>
              <a:rPr lang="cs-CZ" sz="2800"/>
              <a:t>Je zveřejňování elektronických formulářů pro OVM povinné?</a:t>
            </a:r>
          </a:p>
        </p:txBody>
      </p:sp>
      <p:sp>
        <p:nvSpPr>
          <p:cNvPr id="3" name="Zástupný obsah 2">
            <a:extLst>
              <a:ext uri="{FF2B5EF4-FFF2-40B4-BE49-F238E27FC236}">
                <a16:creationId xmlns:a16="http://schemas.microsoft.com/office/drawing/2014/main" id="{8079DBE1-9A22-67F9-FF40-340574E79AD4}"/>
              </a:ext>
            </a:extLst>
          </p:cNvPr>
          <p:cNvSpPr>
            <a:spLocks noGrp="1"/>
          </p:cNvSpPr>
          <p:nvPr>
            <p:ph idx="1"/>
          </p:nvPr>
        </p:nvSpPr>
        <p:spPr/>
        <p:txBody>
          <a:bodyPr>
            <a:normAutofit lnSpcReduction="10000"/>
          </a:bodyPr>
          <a:lstStyle/>
          <a:p>
            <a:r>
              <a:rPr lang="cs-CZ"/>
              <a:t>§ 4 odst. 3 ZoPDS: „Orgány veřejné moci zveřejňují prostřednictvím Agentury elektronické formuláře“. </a:t>
            </a:r>
            <a:r>
              <a:rPr lang="cs-CZ" b="1" u="sng"/>
              <a:t>Zákon zde ukládá povinnost OVM zveřejňovat prostřednictvím DIA elektronické formuláře</a:t>
            </a:r>
            <a:r>
              <a:rPr lang="cs-CZ"/>
              <a:t>. Takto se na ustanovení dívá i komentářová literatura (jak komentář nakladatelství C.H. Beck tak </a:t>
            </a:r>
            <a:r>
              <a:rPr lang="cs-CZ" err="1"/>
              <a:t>Leges</a:t>
            </a:r>
            <a:r>
              <a:rPr lang="cs-CZ"/>
              <a:t>).</a:t>
            </a:r>
          </a:p>
          <a:p>
            <a:r>
              <a:rPr lang="cs-CZ"/>
              <a:t>Povinnost zveřejňovat formuláře nadto vyplývá i ze zák. o zákl. registrech, který vyžaduje, aby „formuláře v elektronické podobě pro podání a jiné úkony“ byly součástí ohlášení agendy [srov. § 54 odst. 1 písm. e) zák. o zákl. registrech]. Zák. o zákl. registrech také stanovuje výjimky, za kterých formuláře součástí ohlášení agendy být nemusí. Z toho naopak vyplývá, že ve všech ostatních případech již formuláře součástí ohlášení musí být. Je zde také stanovena povinnost předložit formuláře ve formátu, vlastnostech a struktuře, kterou DIA zveřejní způsobem umožňujícím dálkový přístup.</a:t>
            </a:r>
          </a:p>
          <a:p>
            <a:r>
              <a:rPr lang="cs-CZ"/>
              <a:t>Povinnost OVM zveřejňovat formuláře konstatuje i DIA v implementačním doporučení k § 4: „Splnění povinnosti zveřejnit elektronický formulář se zajistí uvedením přesného odkazu ve formátu URL do detailního popisu služby v Katalogu služeb veřejné správy.“</a:t>
            </a:r>
          </a:p>
          <a:p>
            <a:endParaRPr lang="cs-CZ"/>
          </a:p>
        </p:txBody>
      </p:sp>
      <p:sp>
        <p:nvSpPr>
          <p:cNvPr id="4" name="Zástupný symbol pro zápatí 3">
            <a:extLst>
              <a:ext uri="{FF2B5EF4-FFF2-40B4-BE49-F238E27FC236}">
                <a16:creationId xmlns:a16="http://schemas.microsoft.com/office/drawing/2014/main" id="{5BE333EB-DFC6-3B92-C2A8-28250B12393E}"/>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2B5D3E7E-D8E6-7847-D5F6-8AA86474CDDD}"/>
              </a:ext>
            </a:extLst>
          </p:cNvPr>
          <p:cNvSpPr>
            <a:spLocks noGrp="1"/>
          </p:cNvSpPr>
          <p:nvPr>
            <p:ph type="sldNum" sz="quarter" idx="12"/>
          </p:nvPr>
        </p:nvSpPr>
        <p:spPr/>
        <p:txBody>
          <a:bodyPr/>
          <a:lstStyle/>
          <a:p>
            <a:fld id="{F21F385E-1634-DB44-B85F-E63591247372}" type="slidenum">
              <a:rPr lang="cs-CZ" smtClean="0"/>
              <a:t>9</a:t>
            </a:fld>
            <a:endParaRPr lang="cs-CZ"/>
          </a:p>
        </p:txBody>
      </p:sp>
    </p:spTree>
    <p:extLst>
      <p:ext uri="{BB962C8B-B14F-4D97-AF65-F5344CB8AC3E}">
        <p14:creationId xmlns:p14="http://schemas.microsoft.com/office/powerpoint/2010/main" val="3083263000"/>
      </p:ext>
    </p:extLst>
  </p:cSld>
  <p:clrMapOvr>
    <a:masterClrMapping/>
  </p:clrMapOvr>
</p:sld>
</file>

<file path=ppt/theme/theme1.xml><?xml version="1.0" encoding="utf-8"?>
<a:theme xmlns:a="http://schemas.openxmlformats.org/drawingml/2006/main" name="DIA_ nadpis a text s odrážkami">
  <a:themeElements>
    <a:clrScheme name="Vlastní 1">
      <a:dk1>
        <a:srgbClr val="000000"/>
      </a:dk1>
      <a:lt1>
        <a:srgbClr val="FFFFFF"/>
      </a:lt1>
      <a:dk2>
        <a:srgbClr val="2E2C2B"/>
      </a:dk2>
      <a:lt2>
        <a:srgbClr val="DCDCDC"/>
      </a:lt2>
      <a:accent1>
        <a:srgbClr val="368537"/>
      </a:accent1>
      <a:accent2>
        <a:srgbClr val="35398E"/>
      </a:accent2>
      <a:accent3>
        <a:srgbClr val="2E2C2B"/>
      </a:accent3>
      <a:accent4>
        <a:srgbClr val="BDBCBC"/>
      </a:accent4>
      <a:accent5>
        <a:srgbClr val="C52A3A"/>
      </a:accent5>
      <a:accent6>
        <a:srgbClr val="757575"/>
      </a:accent6>
      <a:hlink>
        <a:srgbClr val="45AC48"/>
      </a:hlink>
      <a:folHlink>
        <a:srgbClr val="353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lgn="l">
          <a:defRPr sz="1800" dirty="0" smtClean="0">
            <a:solidFill>
              <a:srgbClr val="2E2D2C"/>
            </a:solidFill>
          </a:defRPr>
        </a:defPPr>
      </a:lstStyle>
    </a:txDef>
  </a:objectDefaults>
  <a:extraClrSchemeLst/>
  <a:extLst>
    <a:ext uri="{05A4C25C-085E-4340-85A3-A5531E510DB2}">
      <thm15:themeFamily xmlns:thm15="http://schemas.microsoft.com/office/thememl/2012/main" name="Prezentace3" id="{BE708AF8-05F3-634E-9F7B-2588D644F313}" vid="{8AE40BDA-163F-A14A-B1A0-4A4B9572C5E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EDC0FAECAFE148AD396C865B9B5E28" ma:contentTypeVersion="14" ma:contentTypeDescription="Vytvoří nový dokument" ma:contentTypeScope="" ma:versionID="9b62056f06575568a3caafd1bf42c8d3">
  <xsd:schema xmlns:xsd="http://www.w3.org/2001/XMLSchema" xmlns:xs="http://www.w3.org/2001/XMLSchema" xmlns:p="http://schemas.microsoft.com/office/2006/metadata/properties" xmlns:ns2="0f7720ff-53f2-424f-bdbf-9f2258d7a7d5" xmlns:ns3="60eff747-50e2-4621-8df6-458c8151a505" targetNamespace="http://schemas.microsoft.com/office/2006/metadata/properties" ma:root="true" ma:fieldsID="45ac5b00c8578d9f3c38570d7426c830" ns2:_="" ns3:_="">
    <xsd:import namespace="0f7720ff-53f2-424f-bdbf-9f2258d7a7d5"/>
    <xsd:import namespace="60eff747-50e2-4621-8df6-458c8151a5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720ff-53f2-424f-bdbf-9f2258d7a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d2a44d23-90f1-4afd-aa8c-0d6faad4ae9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eff747-50e2-4621-8df6-458c8151a505"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TaxCatchAll" ma:index="17" nillable="true" ma:displayName="Taxonomy Catch All Column" ma:hidden="true" ma:list="{558e03cf-6a6f-48c3-ad9a-368505d3ce36}" ma:internalName="TaxCatchAll" ma:showField="CatchAllData" ma:web="60eff747-50e2-4621-8df6-458c8151a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7720ff-53f2-424f-bdbf-9f2258d7a7d5">
      <Terms xmlns="http://schemas.microsoft.com/office/infopath/2007/PartnerControls"/>
    </lcf76f155ced4ddcb4097134ff3c332f>
    <TaxCatchAll xmlns="60eff747-50e2-4621-8df6-458c8151a505" xsi:nil="true"/>
  </documentManagement>
</p:properties>
</file>

<file path=customXml/itemProps1.xml><?xml version="1.0" encoding="utf-8"?>
<ds:datastoreItem xmlns:ds="http://schemas.openxmlformats.org/officeDocument/2006/customXml" ds:itemID="{4D96002A-D7A0-491E-9A2C-D65F71B096CC}">
  <ds:schemaRefs>
    <ds:schemaRef ds:uri="0f7720ff-53f2-424f-bdbf-9f2258d7a7d5"/>
    <ds:schemaRef ds:uri="60eff747-50e2-4621-8df6-458c8151a5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23D26E-0541-4DA0-A477-5C8C6F0940A7}">
  <ds:schemaRefs>
    <ds:schemaRef ds:uri="http://schemas.microsoft.com/sharepoint/v3/contenttype/forms"/>
  </ds:schemaRefs>
</ds:datastoreItem>
</file>

<file path=customXml/itemProps3.xml><?xml version="1.0" encoding="utf-8"?>
<ds:datastoreItem xmlns:ds="http://schemas.openxmlformats.org/officeDocument/2006/customXml" ds:itemID="{BFFC4A16-FB80-4302-ABCF-BFA1C75DBE66}">
  <ds:schemaRef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metadata/properties"/>
    <ds:schemaRef ds:uri="http://schemas.microsoft.com/office/2006/documentManagement/types"/>
    <ds:schemaRef ds:uri="60eff747-50e2-4621-8df6-458c8151a505"/>
    <ds:schemaRef ds:uri="0f7720ff-53f2-424f-bdbf-9f2258d7a7d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DIA_ nadpis a text s odrážkami</Template>
  <TotalTime>4033</TotalTime>
  <Words>6061</Words>
  <Application>Microsoft Macintosh PowerPoint</Application>
  <PresentationFormat>Širokoúhlá obrazovka</PresentationFormat>
  <Paragraphs>578</Paragraphs>
  <Slides>74</Slides>
  <Notes>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74</vt:i4>
      </vt:variant>
    </vt:vector>
  </HeadingPairs>
  <TitlesOfParts>
    <vt:vector size="82" baseType="lpstr">
      <vt:lpstr>Aptos Narrow</vt:lpstr>
      <vt:lpstr>Arial</vt:lpstr>
      <vt:lpstr>Azeret Mono</vt:lpstr>
      <vt:lpstr>Azeret Mono Medium</vt:lpstr>
      <vt:lpstr>Helvetica</vt:lpstr>
      <vt:lpstr>Times New Roman</vt:lpstr>
      <vt:lpstr>Wingdings</vt:lpstr>
      <vt:lpstr>DIA_ nadpis a text s odrážkami</vt:lpstr>
      <vt:lpstr>ZOPDS Podzim 2024_</vt:lpstr>
      <vt:lpstr>Agenda</vt:lpstr>
      <vt:lpstr>ZOPDS je změna přístupu k uživatelům, ne několik digitalizovaných služeb</vt:lpstr>
      <vt:lpstr>Jaká jsou základní práva uživatelů</vt:lpstr>
      <vt:lpstr>Čeho se tato práva týkají</vt:lpstr>
      <vt:lpstr>Čeho se tato práva týkají</vt:lpstr>
      <vt:lpstr>Zveřejňovat elektronické formuláře je zákonná povinnost OVM</vt:lpstr>
      <vt:lpstr>Právo činit digitální úkon</vt:lpstr>
      <vt:lpstr>Je zveřejňování elektronických formulářů pro OVM povinné?</vt:lpstr>
      <vt:lpstr>Rozdílová analýza Portálu občana dle ZoPDS</vt:lpstr>
      <vt:lpstr>Portál občana a ZopDS</vt:lpstr>
      <vt:lpstr>Portál občana a ZoPDS</vt:lpstr>
      <vt:lpstr>Vždy je potřeba hledat správný poměr mezi výkonem a cenou</vt:lpstr>
      <vt:lpstr>Implementace řešení se správným poměrem Výkon krát cena</vt:lpstr>
      <vt:lpstr>Orientační náklady na řešení</vt:lpstr>
      <vt:lpstr>ZoPDS proces</vt:lpstr>
      <vt:lpstr>AIS s plnou integrací ZoPDS</vt:lpstr>
      <vt:lpstr>Zjednodušené formuláře – Easyforms</vt:lpstr>
      <vt:lpstr>Zjednodušené formuláře</vt:lpstr>
      <vt:lpstr>postup při identifikaci vhodných služeb pro digitalizaci</vt:lpstr>
      <vt:lpstr>Postup při identifikaci vhodných služeb</vt:lpstr>
      <vt:lpstr>Postup digitalizace služeb</vt:lpstr>
      <vt:lpstr>Digitalizace služeb</vt:lpstr>
      <vt:lpstr>Příklad</vt:lpstr>
      <vt:lpstr>Registr zastoupení</vt:lpstr>
      <vt:lpstr>Převod do PDF, Osvědčení, autorizace, odeslání</vt:lpstr>
      <vt:lpstr>Čeho je potřeba se vyvarovat?</vt:lpstr>
      <vt:lpstr>Postup digitalizace služeb</vt:lpstr>
      <vt:lpstr>ZoPDS proces – formulářový nástroj</vt:lpstr>
      <vt:lpstr>Prezentace aplikace PowerPoint</vt:lpstr>
      <vt:lpstr>Prezentace aplikace PowerPoint</vt:lpstr>
      <vt:lpstr>Prezentace aplikace PowerPoint</vt:lpstr>
      <vt:lpstr>Prezentace aplikace PowerPoint</vt:lpstr>
      <vt:lpstr>Digitalizace  </vt:lpstr>
      <vt:lpstr>Prezentace aplikace PowerPoint</vt:lpstr>
      <vt:lpstr>Prezentace aplikace PowerPoint</vt:lpstr>
      <vt:lpstr>Prezentace aplikace PowerPoint</vt:lpstr>
      <vt:lpstr>Chytrý Formulář</vt:lpstr>
      <vt:lpstr>Co potřebuji pro univerzální formulář</vt:lpstr>
      <vt:lpstr>Co nám to minimálně přinese?</vt:lpstr>
      <vt:lpstr>eGovernment „eShop“ státní správy</vt:lpstr>
      <vt:lpstr>Základní požadavky na řešení Datové Standardy </vt:lpstr>
      <vt:lpstr>Datové standardy</vt:lpstr>
      <vt:lpstr>Standardy – elektronický formulář</vt:lpstr>
      <vt:lpstr>Standardy – elektronický formulář</vt:lpstr>
      <vt:lpstr>Standardy – elektronický formulář</vt:lpstr>
      <vt:lpstr>Standardy – Osvědčení o digitálním úkonu</vt:lpstr>
      <vt:lpstr>Standardy – Osvědčení o digitálním úkonu</vt:lpstr>
      <vt:lpstr>Základní požadavky na řešení Doručení pomocí datové schránky portálu</vt:lpstr>
      <vt:lpstr>Přenesená působnost – ekonomická nutnost</vt:lpstr>
      <vt:lpstr>Přenesená působnost</vt:lpstr>
      <vt:lpstr>Doručení pomocí datové schránky Portálu</vt:lpstr>
      <vt:lpstr>Doručení pomocí datové schránky</vt:lpstr>
      <vt:lpstr>Doručení pomocí datové schránky portálu (stanovisko MVČR)</vt:lpstr>
      <vt:lpstr>Doručení pomocí datové schránky portálu</vt:lpstr>
      <vt:lpstr>Uplatnění fikce podpisu</vt:lpstr>
      <vt:lpstr>Základní požadavky na řešení Přenesená působnost</vt:lpstr>
      <vt:lpstr>Přenesená působnost</vt:lpstr>
      <vt:lpstr>Design system</vt:lpstr>
      <vt:lpstr>Design systém </vt:lpstr>
      <vt:lpstr>Základní požadavky na řešení Registr zastoupení</vt:lpstr>
      <vt:lpstr>Registr zastoupení</vt:lpstr>
      <vt:lpstr>Registr zastoupení</vt:lpstr>
      <vt:lpstr>Aktuální stav zavádění</vt:lpstr>
      <vt:lpstr>Katalog služeb</vt:lpstr>
      <vt:lpstr>Implementace na úřadech</vt:lpstr>
      <vt:lpstr>Procesní nedostatky</vt:lpstr>
      <vt:lpstr>Procesní nedostatky</vt:lpstr>
      <vt:lpstr>Autorizace</vt:lpstr>
      <vt:lpstr>Autorizace</vt:lpstr>
      <vt:lpstr>Autorizace úkonu v elektronickém bankovnictví_</vt:lpstr>
      <vt:lpstr>Závěr</vt:lpstr>
      <vt:lpstr>Závěr</vt:lpstr>
      <vt:lpstr>Děkujeme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Výchozí šablona pro prezentace</dc:subject>
  <dc:creator>Petr Jan</dc:creator>
  <cp:keywords>PPT prezentace šablona DIA PowerPoint</cp:keywords>
  <dc:description/>
  <cp:lastModifiedBy>Petr Jan</cp:lastModifiedBy>
  <cp:revision>89</cp:revision>
  <dcterms:created xsi:type="dcterms:W3CDTF">2024-07-26T06:48:46Z</dcterms:created>
  <dcterms:modified xsi:type="dcterms:W3CDTF">2024-10-29T15:12:35Z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0x0101005EEDC0FAECAFE148AD396C865B9B5E28</vt:lpwstr>
  </property>
  <property fmtid="{D5CDD505-2E9C-101B-9397-08002B2CF9AE}" pid="3" name="MSIP_Label_defa4170-0d19-0005-0004-bc88714345d2_Enabled">
    <vt:lpwstr>true</vt:lpwstr>
  </property>
  <property fmtid="{D5CDD505-2E9C-101B-9397-08002B2CF9AE}" pid="4" name="MSIP_Label_defa4170-0d19-0005-0004-bc88714345d2_SetDate">
    <vt:lpwstr>2024-05-30T05:59:10Z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5b6b85cd-44ef-4d66-86d4-603dd2160780</vt:lpwstr>
  </property>
  <property fmtid="{D5CDD505-2E9C-101B-9397-08002B2CF9AE}" pid="8" name="MSIP_Label_defa4170-0d19-0005-0004-bc88714345d2_ActionId">
    <vt:lpwstr>a2d8e465-2e67-489c-bf05-fd17198c7476</vt:lpwstr>
  </property>
  <property fmtid="{D5CDD505-2E9C-101B-9397-08002B2CF9AE}" pid="9" name="MSIP_Label_defa4170-0d19-0005-0004-bc88714345d2_ContentBits">
    <vt:lpwstr>0</vt:lpwstr>
  </property>
  <property fmtid="{D5CDD505-2E9C-101B-9397-08002B2CF9AE}" pid="10" name="MediaServiceImageTags">
    <vt:lpwstr/>
  </property>
</Properties>
</file>