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sldIdLst>
    <p:sldId id="256" r:id="rId5"/>
    <p:sldId id="269" r:id="rId6"/>
    <p:sldId id="275" r:id="rId7"/>
    <p:sldId id="281" r:id="rId8"/>
    <p:sldId id="270" r:id="rId9"/>
    <p:sldId id="271" r:id="rId10"/>
    <p:sldId id="272" r:id="rId11"/>
    <p:sldId id="282" r:id="rId12"/>
    <p:sldId id="283" r:id="rId13"/>
    <p:sldId id="284" r:id="rId14"/>
    <p:sldId id="274" r:id="rId15"/>
    <p:sldId id="277" r:id="rId16"/>
    <p:sldId id="273" r:id="rId17"/>
    <p:sldId id="278" r:id="rId18"/>
    <p:sldId id="279" r:id="rId19"/>
    <p:sldId id="280" r:id="rId20"/>
    <p:sldId id="276" r:id="rId21"/>
    <p:sldId id="268" r:id="rId2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ří Valášek" initials="JV" lastIdx="1" clrIdx="0"/>
  <p:cmAuthor id="2" name="PEKU" initials="P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000000"/>
    <a:srgbClr val="FFFFFF"/>
    <a:srgbClr val="FF9393"/>
    <a:srgbClr val="00A9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50000" autoAdjust="0"/>
  </p:normalViewPr>
  <p:slideViewPr>
    <p:cSldViewPr>
      <p:cViewPr varScale="1">
        <p:scale>
          <a:sx n="115" d="100"/>
          <a:sy n="115" d="100"/>
        </p:scale>
        <p:origin x="14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416E4B-5671-403B-B91E-16698A050570}" type="datetimeFigureOut">
              <a:rPr lang="cs-CZ" smtClean="0"/>
              <a:t>01.03.2021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180BF2-CA21-4D5B-9E8A-0EF4925B073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3038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2844" y="1428736"/>
            <a:ext cx="7772400" cy="1470025"/>
          </a:xfrm>
        </p:spPr>
        <p:txBody>
          <a:bodyPr/>
          <a:lstStyle>
            <a:lvl1pPr algn="l">
              <a:defRPr>
                <a:solidFill>
                  <a:srgbClr val="00A9E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44" y="3857628"/>
            <a:ext cx="6400800" cy="1752600"/>
          </a:xfrm>
        </p:spPr>
        <p:txBody>
          <a:bodyPr>
            <a:normAutofit/>
          </a:bodyPr>
          <a:lstStyle>
            <a:lvl1pPr marL="0" indent="0" algn="l"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42844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01.03.2021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85720" y="1600200"/>
            <a:ext cx="8401080" cy="452596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85720" y="1285860"/>
            <a:ext cx="6191280" cy="484030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01.03.2021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4282" y="4357694"/>
            <a:ext cx="7772400" cy="1362075"/>
          </a:xfrm>
        </p:spPr>
        <p:txBody>
          <a:bodyPr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4282" y="285749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14282" y="157161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01.03.2021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4282" y="150335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14282" y="214311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214282" y="6324591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01.03.2021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01.03.2021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01.03.2021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4282" y="1142984"/>
            <a:ext cx="3294065" cy="1285884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28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14282" y="2500306"/>
            <a:ext cx="3251231" cy="362585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01.03.2021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01.03.2021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velkybubli_CJ_1502_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1522"/>
            <a:ext cx="9144000" cy="6854956"/>
          </a:xfrm>
          <a:prstGeom prst="rect">
            <a:avLst/>
          </a:prstGeom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4282" y="157161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14282" y="63579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01.03.2021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lang="cs-CZ" sz="3600" kern="1200" dirty="0">
          <a:solidFill>
            <a:srgbClr val="00A9E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61910" y="1751744"/>
            <a:ext cx="8173572" cy="3126209"/>
          </a:xfrm>
        </p:spPr>
        <p:txBody>
          <a:bodyPr/>
          <a:lstStyle/>
          <a:p>
            <a:pPr algn="ctr"/>
            <a:r>
              <a:rPr lang="cs-CZ" sz="3490" b="1" dirty="0"/>
              <a:t>Globální architektury</a:t>
            </a:r>
            <a:r>
              <a:rPr lang="cs-CZ" b="1" dirty="0"/>
              <a:t/>
            </a:r>
            <a:br>
              <a:rPr lang="cs-CZ" b="1" dirty="0"/>
            </a:br>
            <a:r>
              <a:rPr lang="cs-CZ" dirty="0"/>
              <a:t> </a:t>
            </a:r>
            <a:endParaRPr lang="cs-CZ" sz="20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804248" y="5836542"/>
            <a:ext cx="2016224" cy="432048"/>
          </a:xfrm>
        </p:spPr>
        <p:txBody>
          <a:bodyPr>
            <a:noAutofit/>
          </a:bodyPr>
          <a:lstStyle/>
          <a:p>
            <a:r>
              <a:rPr lang="cs-CZ" sz="1600" dirty="0" smtClean="0">
                <a:solidFill>
                  <a:schemeClr val="tx1"/>
                </a:solidFill>
              </a:rPr>
              <a:t>1. 3. </a:t>
            </a:r>
            <a:r>
              <a:rPr lang="cs-CZ" sz="1600" dirty="0">
                <a:solidFill>
                  <a:schemeClr val="tx1"/>
                </a:solidFill>
              </a:rPr>
              <a:t>2021, Praha</a:t>
            </a:r>
          </a:p>
        </p:txBody>
      </p:sp>
      <p:sp>
        <p:nvSpPr>
          <p:cNvPr id="4" name="Podnadpis 2"/>
          <p:cNvSpPr txBox="1">
            <a:spLocks/>
          </p:cNvSpPr>
          <p:nvPr/>
        </p:nvSpPr>
        <p:spPr>
          <a:xfrm>
            <a:off x="539552" y="5301208"/>
            <a:ext cx="5472608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dirty="0">
                <a:solidFill>
                  <a:schemeClr val="tx1"/>
                </a:solidFill>
              </a:rPr>
              <a:t>RNDr. Petr Tiller, Ing. Jakub Malina</a:t>
            </a:r>
          </a:p>
          <a:p>
            <a:r>
              <a:rPr lang="cs-CZ" sz="1600" dirty="0">
                <a:solidFill>
                  <a:schemeClr val="tx1"/>
                </a:solidFill>
              </a:rPr>
              <a:t>Odbor Hlavního Architekta</a:t>
            </a:r>
          </a:p>
          <a:p>
            <a:r>
              <a:rPr lang="cs-CZ" sz="1600" dirty="0">
                <a:solidFill>
                  <a:schemeClr val="tx1"/>
                </a:solidFill>
              </a:rPr>
              <a:t>Ministerstvo vnitra ČR</a:t>
            </a:r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F0E2C-27B6-44AB-8ACC-E047AD178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Zveřejnění údajů ve VDF</a:t>
            </a:r>
          </a:p>
        </p:txBody>
      </p:sp>
      <p:pic>
        <p:nvPicPr>
          <p:cNvPr id="4" name="image8.png">
            <a:extLst>
              <a:ext uri="{FF2B5EF4-FFF2-40B4-BE49-F238E27FC236}">
                <a16:creationId xmlns:a16="http://schemas.microsoft.com/office/drawing/2014/main" id="{6010C9FF-528D-4588-BA04-86791E4240CE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24390" y="1340768"/>
            <a:ext cx="7895220" cy="4895869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028581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0E0409-268C-4876-87B1-47F2F6480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Schéma výměny údajů</a:t>
            </a:r>
          </a:p>
        </p:txBody>
      </p:sp>
      <p:pic>
        <p:nvPicPr>
          <p:cNvPr id="4" name="picture">
            <a:extLst>
              <a:ext uri="{FF2B5EF4-FFF2-40B4-BE49-F238E27FC236}">
                <a16:creationId xmlns:a16="http://schemas.microsoft.com/office/drawing/2014/main" id="{8233257A-FFD8-4B4B-ABDB-485F1C37111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268760"/>
            <a:ext cx="6480720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84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72A7AE3-97A1-47C8-9216-5BFB71D94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GA Propojeného datového fondu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DD3BEF5-6C01-44CD-9400-07BACA87EB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Řeší oblast sdílení údajů registrovaných v Registru práv a povinností </a:t>
            </a:r>
          </a:p>
          <a:p>
            <a:r>
              <a:rPr lang="cs-CZ" dirty="0"/>
              <a:t>Jde o řízený přístup s oprávněním</a:t>
            </a:r>
          </a:p>
          <a:p>
            <a:pPr lvl="1"/>
            <a:r>
              <a:rPr lang="cs-CZ" dirty="0"/>
              <a:t>Byť některé údaje jsou “veřejné“ v rámci veřejné správy</a:t>
            </a:r>
          </a:p>
          <a:p>
            <a:r>
              <a:rPr lang="cs-CZ" dirty="0"/>
              <a:t>Definuje požadované vlastnosti a procesy na referenčním rozhraní veřejné správy 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0446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D5C0332-C20E-4164-AA18-6DBCA149D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GA PPDF</a:t>
            </a:r>
          </a:p>
        </p:txBody>
      </p:sp>
      <p:pic>
        <p:nvPicPr>
          <p:cNvPr id="4" name="picture">
            <a:extLst>
              <a:ext uri="{FF2B5EF4-FFF2-40B4-BE49-F238E27FC236}">
                <a16:creationId xmlns:a16="http://schemas.microsoft.com/office/drawing/2014/main" id="{7BD0A564-0459-49E8-A552-F41F843E752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584528"/>
            <a:ext cx="8424936" cy="368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4710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D8DA512-710F-40BF-91EA-F45CF32F1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je v GA PPDF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35DC9EB-0702-42F9-9ED2-CF8D399D3D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/>
              <a:t>Operační pravidla</a:t>
            </a:r>
          </a:p>
          <a:p>
            <a:r>
              <a:rPr lang="cs-CZ" dirty="0"/>
              <a:t>Popis propojeného datového fondu</a:t>
            </a:r>
          </a:p>
          <a:p>
            <a:pPr lvl="1"/>
            <a:r>
              <a:rPr lang="cs-CZ" dirty="0"/>
              <a:t>Architektura</a:t>
            </a:r>
          </a:p>
          <a:p>
            <a:pPr lvl="1"/>
            <a:r>
              <a:rPr lang="cs-CZ" dirty="0"/>
              <a:t>Komponenty</a:t>
            </a:r>
          </a:p>
          <a:p>
            <a:r>
              <a:rPr lang="cs-CZ" dirty="0"/>
              <a:t>Normalizace propojeného datového fondu</a:t>
            </a:r>
          </a:p>
          <a:p>
            <a:r>
              <a:rPr lang="cs-CZ" dirty="0"/>
              <a:t>Normalizace ztvárnění (prezentace údajů)</a:t>
            </a:r>
          </a:p>
          <a:p>
            <a:r>
              <a:rPr lang="cs-CZ" dirty="0"/>
              <a:t>Povinné doplňkové procesy</a:t>
            </a:r>
          </a:p>
          <a:p>
            <a:r>
              <a:rPr lang="cs-CZ" dirty="0"/>
              <a:t>Interoperabilita </a:t>
            </a:r>
          </a:p>
          <a:p>
            <a:r>
              <a:rPr lang="cs-CZ" dirty="0"/>
              <a:t>Dostupnost</a:t>
            </a:r>
          </a:p>
          <a:p>
            <a:r>
              <a:rPr lang="cs-CZ" dirty="0"/>
              <a:t>Zajištění konzistence dat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849744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7F540E-30ED-4FF1-ACAC-96CF5D333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Zajímavé části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DFB0CBB-018C-4550-B924-578B5419FF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/>
              <a:t>Přímá x Nepřímá vazba</a:t>
            </a:r>
          </a:p>
          <a:p>
            <a:pPr lvl="1"/>
            <a:r>
              <a:rPr lang="cs-CZ" dirty="0"/>
              <a:t>Přímá vazba : AIS komunikují přímo mezi sebou </a:t>
            </a:r>
            <a:r>
              <a:rPr lang="cs-CZ" b="1" dirty="0"/>
              <a:t>není povoleno bez doplňkové nepřímé vazby</a:t>
            </a:r>
            <a:endParaRPr lang="cs-CZ" dirty="0"/>
          </a:p>
          <a:p>
            <a:pPr lvl="1"/>
            <a:r>
              <a:rPr lang="cs-CZ" dirty="0"/>
              <a:t>Nepřímá vazba : Prostřednictví referenčního rozhraní</a:t>
            </a:r>
          </a:p>
          <a:p>
            <a:r>
              <a:rPr lang="cs-CZ" dirty="0"/>
              <a:t>Názvem údaje je jeho kód v RPP (např. 101-1-1), slovní název je pouze popisem</a:t>
            </a:r>
          </a:p>
          <a:p>
            <a:r>
              <a:rPr lang="cs-CZ" dirty="0"/>
              <a:t>U každého údaje je naprosto jasné kde vzniká a která agenda ho poskytuje do PPDF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779642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792D902-7A29-401C-B835-38B6E778E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Zajímavé části pokračování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0C5AD3C-4ED7-450B-9DF7-36944E6D13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/>
              <a:t>Zavedení pojmu virtuálního referenčního údaje - vznikají odvozením, sloučením či jinou úpravou již existujících referenčních údajů </a:t>
            </a:r>
          </a:p>
          <a:p>
            <a:pPr lvl="1"/>
            <a:r>
              <a:rPr lang="cs-CZ" dirty="0"/>
              <a:t>Věk</a:t>
            </a:r>
          </a:p>
          <a:p>
            <a:pPr lvl="1"/>
            <a:r>
              <a:rPr lang="cs-CZ" dirty="0"/>
              <a:t>Početní dní do konce platnosti dokladu</a:t>
            </a:r>
          </a:p>
          <a:p>
            <a:pPr lvl="1"/>
            <a:r>
              <a:rPr lang="cs-CZ" dirty="0"/>
              <a:t>Bydliště v dané obci</a:t>
            </a:r>
          </a:p>
          <a:p>
            <a:r>
              <a:rPr lang="cs-CZ" dirty="0"/>
              <a:t>Zavedení pojmu indikátor</a:t>
            </a:r>
          </a:p>
          <a:p>
            <a:pPr lvl="1"/>
            <a:r>
              <a:rPr lang="cs-CZ" b="1" dirty="0"/>
              <a:t>Nový referenční údaj, který musí být definován v zákoně</a:t>
            </a:r>
          </a:p>
          <a:p>
            <a:pPr lvl="1"/>
            <a:r>
              <a:rPr lang="cs-CZ" dirty="0"/>
              <a:t>Indikuje výskyt údaje, který je </a:t>
            </a:r>
            <a:r>
              <a:rPr lang="cs-CZ" b="1" dirty="0"/>
              <a:t>řídce zastoupen</a:t>
            </a:r>
            <a:r>
              <a:rPr lang="cs-CZ" dirty="0"/>
              <a:t> v publikujícím AIS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186401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CB4DA6C-4A3F-4689-A444-F99364A710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Základní pravda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b="1" dirty="0"/>
              <a:t>BEZ PUBLIKÁTORŮ PROPOJENÝ DATOVÝ FOND NEEXISTUJE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490871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772816"/>
            <a:ext cx="7886110" cy="41044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cs-CZ" sz="4600" dirty="0"/>
          </a:p>
          <a:p>
            <a:pPr marL="0" indent="0" algn="ctr">
              <a:buNone/>
            </a:pPr>
            <a:r>
              <a:rPr lang="cs-CZ" sz="4600" dirty="0" smtClean="0">
                <a:solidFill>
                  <a:schemeClr val="accent1"/>
                </a:solidFill>
              </a:rPr>
              <a:t>Děkujeme </a:t>
            </a:r>
            <a:r>
              <a:rPr lang="cs-CZ" sz="4600" dirty="0">
                <a:solidFill>
                  <a:schemeClr val="accent1"/>
                </a:solidFill>
              </a:rPr>
              <a:t>za pozornost</a:t>
            </a:r>
          </a:p>
          <a:p>
            <a:pPr marL="0" indent="0" algn="r">
              <a:buNone/>
            </a:pPr>
            <a:endParaRPr lang="cs-CZ" sz="4600" dirty="0"/>
          </a:p>
          <a:p>
            <a:pPr marL="0" indent="0" algn="ctr">
              <a:buNone/>
            </a:pPr>
            <a:endParaRPr lang="cs-CZ" dirty="0"/>
          </a:p>
          <a:p>
            <a:pPr marL="0" indent="0">
              <a:buNone/>
            </a:pPr>
            <a:endParaRPr lang="cs-CZ" sz="1300" b="1" dirty="0"/>
          </a:p>
          <a:p>
            <a:pPr marL="0" indent="0">
              <a:buNone/>
            </a:pPr>
            <a:endParaRPr lang="cs-CZ" sz="1300" b="1" dirty="0"/>
          </a:p>
          <a:p>
            <a:pPr marL="0" indent="0">
              <a:buNone/>
            </a:pPr>
            <a:endParaRPr lang="cs-CZ" sz="1300" b="1" dirty="0"/>
          </a:p>
          <a:p>
            <a:pPr marL="0" indent="0">
              <a:buNone/>
            </a:pPr>
            <a:endParaRPr lang="cs-CZ" sz="1300" b="1" dirty="0"/>
          </a:p>
          <a:p>
            <a:pPr marL="0" indent="0">
              <a:buNone/>
            </a:pPr>
            <a:endParaRPr lang="cs-CZ" sz="1300" b="1" dirty="0"/>
          </a:p>
          <a:p>
            <a:pPr marL="0" indent="0">
              <a:buNone/>
            </a:pPr>
            <a:endParaRPr lang="cs-CZ" sz="1300" b="1" dirty="0"/>
          </a:p>
        </p:txBody>
      </p:sp>
    </p:spTree>
    <p:extLst>
      <p:ext uri="{BB962C8B-B14F-4D97-AF65-F5344CB8AC3E}">
        <p14:creationId xmlns:p14="http://schemas.microsoft.com/office/powerpoint/2010/main" val="2291577245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AAAE99-43C1-41AF-A621-F13B82E1B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Globální architektura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A7EB144-DF3A-4021-9229-2F7DC57830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Strategický dokument popisující danou oblast a pravidla činnosti</a:t>
            </a:r>
          </a:p>
          <a:p>
            <a:r>
              <a:rPr lang="cs-CZ" dirty="0"/>
              <a:t>Definuje závazný strategický rámec</a:t>
            </a:r>
          </a:p>
          <a:p>
            <a:r>
              <a:rPr lang="cs-CZ" dirty="0"/>
              <a:t>Nemusí odpovídat současnému stavu legislativy a dotčené oblasti</a:t>
            </a:r>
          </a:p>
          <a:p>
            <a:endParaRPr lang="cs-CZ" dirty="0"/>
          </a:p>
          <a:p>
            <a:pPr lvl="1"/>
            <a:r>
              <a:rPr lang="cs-CZ" sz="2200" dirty="0"/>
              <a:t>Globální architektura Propojeného datového fondu (PPDF)</a:t>
            </a:r>
          </a:p>
          <a:p>
            <a:pPr lvl="1"/>
            <a:r>
              <a:rPr lang="cs-CZ" sz="2200" dirty="0"/>
              <a:t>Globální architektura Veřejného datového fondu (VDF)</a:t>
            </a:r>
          </a:p>
          <a:p>
            <a:pPr lvl="1"/>
            <a:r>
              <a:rPr lang="cs-CZ" sz="2200" dirty="0"/>
              <a:t>Globální architektura obslužných kanálů (OK)</a:t>
            </a:r>
          </a:p>
        </p:txBody>
      </p:sp>
    </p:spTree>
    <p:extLst>
      <p:ext uri="{BB962C8B-B14F-4D97-AF65-F5344CB8AC3E}">
        <p14:creationId xmlns:p14="http://schemas.microsoft.com/office/powerpoint/2010/main" val="3804449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3393481-63E0-47BE-B214-9AF2323E4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Pozice Globální architektury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5858532-487D-429D-A372-9A15FDF4A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Prochází schválením dotčených správců a následně připomínkovým </a:t>
            </a:r>
            <a:r>
              <a:rPr lang="cs-CZ" dirty="0" smtClean="0"/>
              <a:t>řízením dalšíc</a:t>
            </a:r>
            <a:r>
              <a:rPr lang="cs-CZ" dirty="0" smtClean="0"/>
              <a:t>h zainteresovaných jako nelegislativní dokument v režii OHA</a:t>
            </a:r>
            <a:endParaRPr lang="cs-CZ" dirty="0"/>
          </a:p>
          <a:p>
            <a:r>
              <a:rPr lang="cs-CZ" dirty="0"/>
              <a:t>Po </a:t>
            </a:r>
            <a:r>
              <a:rPr lang="cs-CZ" dirty="0" smtClean="0"/>
              <a:t>schválení se důležité informace, cíle a principy stanou součástí NAP, samotná GA bude přílohou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1065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DC8B5-0A7A-41A7-BE56-CEA3ACDB5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Data ve veřejné správě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006746-1C2D-4906-BA74-190D3EE1D1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dirty="0"/>
              <a:t>Bez dat není eGovernment!</a:t>
            </a:r>
          </a:p>
        </p:txBody>
      </p:sp>
    </p:spTree>
    <p:extLst>
      <p:ext uri="{BB962C8B-B14F-4D97-AF65-F5344CB8AC3E}">
        <p14:creationId xmlns:p14="http://schemas.microsoft.com/office/powerpoint/2010/main" val="2192515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51BEED-0199-4DA9-8368-3177D541E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Údaje ve veřejné správě</a:t>
            </a:r>
          </a:p>
        </p:txBody>
      </p:sp>
      <p:pic>
        <p:nvPicPr>
          <p:cNvPr id="4" name="image5.png">
            <a:extLst>
              <a:ext uri="{FF2B5EF4-FFF2-40B4-BE49-F238E27FC236}">
                <a16:creationId xmlns:a16="http://schemas.microsoft.com/office/drawing/2014/main" id="{6FBFE730-6C4D-45BB-B7BB-FC56B4B2136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03622" y="2204864"/>
            <a:ext cx="8336756" cy="3225676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612217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DA88EC-D7D3-40C6-A0B7-4CD977424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5776" y="274638"/>
            <a:ext cx="6131024" cy="1143000"/>
          </a:xfrm>
        </p:spPr>
        <p:txBody>
          <a:bodyPr/>
          <a:lstStyle/>
          <a:p>
            <a:r>
              <a:rPr lang="cs-CZ" dirty="0"/>
              <a:t>Přístup k údajům veřejné správy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DDE39E5-7136-466D-A642-FEBC7DB7E1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b="1" dirty="0"/>
              <a:t>PPDF</a:t>
            </a:r>
            <a:r>
              <a:rPr lang="cs-CZ" dirty="0"/>
              <a:t> slouží ke sdílení údajů v PPDF mezi jednotlivými OVM a ke zpřístupnění těchto údajů jednotlivým SPUÚ pro výkon jejich agend</a:t>
            </a:r>
          </a:p>
          <a:p>
            <a:pPr lvl="1"/>
            <a:r>
              <a:rPr lang="cs-CZ" dirty="0"/>
              <a:t>na základě definovaných oprávnění pro čtení nebo pro zápis</a:t>
            </a:r>
          </a:p>
          <a:p>
            <a:r>
              <a:rPr lang="cs-CZ" b="1" dirty="0"/>
              <a:t>VDF</a:t>
            </a:r>
            <a:r>
              <a:rPr lang="cs-CZ" dirty="0"/>
              <a:t> slouží k výměně údajů ve VDF mezi jednotlivými OVM a ke zpřístupnění těchto údajů jednotlivým SPUÚ.</a:t>
            </a:r>
          </a:p>
          <a:p>
            <a:pPr lvl="1"/>
            <a:r>
              <a:rPr lang="cs-CZ" dirty="0"/>
              <a:t>Jedná se o čtení údajů bez omezení přístupu.</a:t>
            </a:r>
          </a:p>
          <a:p>
            <a:r>
              <a:rPr lang="cs-CZ" b="1" dirty="0"/>
              <a:t>Řízený přístup </a:t>
            </a:r>
            <a:r>
              <a:rPr lang="cs-CZ" dirty="0"/>
              <a:t>slouží k přístupu k neveřejným neregistrovaným i registrovaným údajům kýmkoliv ke čtení na základě definovaných oprávnění.</a:t>
            </a:r>
          </a:p>
          <a:p>
            <a:r>
              <a:rPr lang="cs-CZ" b="1" dirty="0"/>
              <a:t>Otevřený přístup </a:t>
            </a:r>
            <a:r>
              <a:rPr lang="cs-CZ" dirty="0"/>
              <a:t>slouží ke zpřístupnění veřejných údajů pro čtení komukoliv, a to bez omezení přístupu.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22727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5082430-2B28-4D93-A0A1-340DF63B3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Celkový pohled</a:t>
            </a:r>
          </a:p>
        </p:txBody>
      </p:sp>
      <p:pic>
        <p:nvPicPr>
          <p:cNvPr id="4" name="image9.png">
            <a:extLst>
              <a:ext uri="{FF2B5EF4-FFF2-40B4-BE49-F238E27FC236}">
                <a16:creationId xmlns:a16="http://schemas.microsoft.com/office/drawing/2014/main" id="{C83F6DE7-EE44-4CFA-BAAB-9E6F72CF2AA6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259632" y="1052736"/>
            <a:ext cx="7056784" cy="5256584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189041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FAA0A-2F37-448E-9BCC-87D7F6C4D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Veřejný datový fond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0A068-F758-4970-A2CC-6776BAC11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Definován v Informační koncepci ČR (IKČR)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cs-CZ" sz="1800" i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“Veřejný datový fond tvořený publikovanými veřejnými údaji veřejné správy je základní metodou pro sdílení veřejných informací mezi veřejnoprávními subjekty navzájem i pro sdílení veřejných údajů mezi veřejnoprávní a soukromoprávní sférou v ČR. Veřejný datový fond se od pouhé publikace automatizovaně čitelných Open Dat posune též k publikaci právně závazných, platných a pravidelně aktualizovaných datových sad s jasně definovanou zodpovědností OVS za takové sady.”</a:t>
            </a:r>
            <a:endParaRPr lang="cs-CZ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cs-CZ" dirty="0"/>
              <a:t>Součástí balíku zákonů DEPO 2 (sněmovní tisk č. 756).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1300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65897-6649-4465-B9B9-B1FA7E35A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Principy VDF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144169-D644-4CA9-9314-CA9E61A933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●"/>
            </a:pPr>
            <a:r>
              <a:rPr lang="cs-CZ" sz="1800" u="none" strike="noStrike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P1 (distribuovanost) - VDF pouze zastřešuje a popisuje skutečné datové zdroje poskytující údaje a stanovuje pravidla poskytování a čerpání údajů, ale neprovádí žádné fyzické přesuny dat ani nevynucuje jejich centralizaci.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●"/>
            </a:pPr>
            <a:r>
              <a:rPr lang="cs-CZ" sz="1800" u="none" strike="noStrike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P2 (garance) - pro OVM a SPUÚ čerpající údaje z VDF je garantována technická dostupnost a formální správnost (věcná správnost, úplnost, platnost a pravidelná aktualizace) těchto údajů.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●"/>
            </a:pPr>
            <a:r>
              <a:rPr lang="cs-CZ" sz="1800" u="none" strike="noStrike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P3 (otevřená data) - údaje přístupné z VDF jsou v totožné podobě zpřístupněny také prostřednictvím otevřeného přístupu bez výjimky jako otevřená data  dle § 3 odst. 11 zákona č. 106/1999 Sb. o svobodném přístupu k informacím.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●"/>
            </a:pPr>
            <a:r>
              <a:rPr lang="cs-CZ" sz="1800" u="none" strike="noStrike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P4 (interoperabilita) - údaje jsou z VDF zpřístupněny v podobě, která zajišťuje schopnost různých programových vybavení vzájemně si poskytovat služby a efektivně spolupracovat.</a:t>
            </a:r>
          </a:p>
        </p:txBody>
      </p:sp>
    </p:spTree>
    <p:extLst>
      <p:ext uri="{BB962C8B-B14F-4D97-AF65-F5344CB8AC3E}">
        <p14:creationId xmlns:p14="http://schemas.microsoft.com/office/powerpoint/2010/main" val="256382992"/>
      </p:ext>
    </p:extLst>
  </p:cSld>
  <p:clrMapOvr>
    <a:masterClrMapping/>
  </p:clrMapOvr>
</p:sld>
</file>

<file path=ppt/theme/theme1.xml><?xml version="1.0" encoding="utf-8"?>
<a:theme xmlns:a="http://schemas.openxmlformats.org/drawingml/2006/main" name="MV_sablona1_2007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4E3A0E2EB86C94B99A5C16DDFBEB809" ma:contentTypeVersion="0" ma:contentTypeDescription="Vytvoří nový dokument" ma:contentTypeScope="" ma:versionID="833257d298931c051a4ff9c84bfc074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ecb93c72f33e94aa0d8973920a8bbe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4C5B2BF-E6B0-4F2D-9A6E-BA8D5EE846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3F2CD8C-1F57-4021-ADA7-82EA95C20947}">
  <ds:schemaRefs>
    <ds:schemaRef ds:uri="http://www.w3.org/XML/1998/namespace"/>
    <ds:schemaRef ds:uri="http://purl.org/dc/elements/1.1/"/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A4AEA0F0-7E36-4E46-8B5B-A383D1CE9D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MV_sablona1_2007</Template>
  <TotalTime>5604</TotalTime>
  <Words>655</Words>
  <Application>Microsoft Office PowerPoint</Application>
  <PresentationFormat>Předvádění na obrazovce (4:3)</PresentationFormat>
  <Paragraphs>83</Paragraphs>
  <Slides>18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1" baseType="lpstr">
      <vt:lpstr>Arial</vt:lpstr>
      <vt:lpstr>Calibri</vt:lpstr>
      <vt:lpstr>MV_sablona1_2007</vt:lpstr>
      <vt:lpstr>Globální architektury  </vt:lpstr>
      <vt:lpstr>Globální architektura</vt:lpstr>
      <vt:lpstr>Pozice Globální architektury</vt:lpstr>
      <vt:lpstr>Data ve veřejné správě</vt:lpstr>
      <vt:lpstr>Údaje ve veřejné správě</vt:lpstr>
      <vt:lpstr>Přístup k údajům veřejné správy</vt:lpstr>
      <vt:lpstr>Celkový pohled</vt:lpstr>
      <vt:lpstr>Veřejný datový fond</vt:lpstr>
      <vt:lpstr>Principy VDF</vt:lpstr>
      <vt:lpstr>Zveřejnění údajů ve VDF</vt:lpstr>
      <vt:lpstr>Schéma výměny údajů</vt:lpstr>
      <vt:lpstr>GA Propojeného datového fondu</vt:lpstr>
      <vt:lpstr>GA PPDF</vt:lpstr>
      <vt:lpstr>Co je v GA PPDF</vt:lpstr>
      <vt:lpstr>Zajímavé části</vt:lpstr>
      <vt:lpstr>Zajímavé části pokračování</vt:lpstr>
      <vt:lpstr>Prezentace aplikace PowerPoint</vt:lpstr>
      <vt:lpstr> </vt:lpstr>
    </vt:vector>
  </TitlesOfParts>
  <Company>MV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Návaznost projektu na architekturu eGovernmentu z pohledu OHA</dc:title>
  <dc:creator>Tomáš Šedivec</dc:creator>
  <cp:lastModifiedBy>Tomáš Šedivec</cp:lastModifiedBy>
  <cp:revision>242</cp:revision>
  <dcterms:created xsi:type="dcterms:W3CDTF">2016-11-24T12:36:26Z</dcterms:created>
  <dcterms:modified xsi:type="dcterms:W3CDTF">2021-03-01T11:08:22Z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0x010100F4E3A0E2EB86C94B99A5C16DDFBEB809</vt:lpwstr>
  </property>
</Properties>
</file>