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bookmarkIdSeed="15">
  <p:sldMasterIdLst>
    <p:sldMasterId id="2147483648" r:id="rId1"/>
  </p:sldMasterIdLst>
  <p:notesMasterIdLst>
    <p:notesMasterId r:id="rId14"/>
  </p:notesMasterIdLst>
  <p:sldIdLst>
    <p:sldId id="256" r:id="rId2"/>
    <p:sldId id="346" r:id="rId3"/>
    <p:sldId id="336" r:id="rId4"/>
    <p:sldId id="337" r:id="rId5"/>
    <p:sldId id="339" r:id="rId6"/>
    <p:sldId id="340" r:id="rId7"/>
    <p:sldId id="341" r:id="rId8"/>
    <p:sldId id="344" r:id="rId9"/>
    <p:sldId id="343" r:id="rId10"/>
    <p:sldId id="342" r:id="rId11"/>
    <p:sldId id="345" r:id="rId12"/>
    <p:sldId id="335" r:id="rId13"/>
  </p:sldIdLst>
  <p:sldSz cx="9144000" cy="6858000" type="screen4x3"/>
  <p:notesSz cx="6797675" cy="9926638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83" userDrawn="1">
          <p15:clr>
            <a:srgbClr val="A4A3A4"/>
          </p15:clr>
        </p15:guide>
        <p15:guide id="2" pos="285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EB4E3"/>
    <a:srgbClr val="BFBFBF"/>
    <a:srgbClr val="B3A2C7"/>
    <a:srgbClr val="FAC090"/>
    <a:srgbClr val="4F81BD"/>
    <a:srgbClr val="FF9799"/>
    <a:srgbClr val="FF7C80"/>
    <a:srgbClr val="C0504D"/>
    <a:srgbClr val="00A9E2"/>
    <a:srgbClr val="E6E6E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573" autoAdjust="0"/>
    <p:restoredTop sz="86388" autoAdjust="0"/>
  </p:normalViewPr>
  <p:slideViewPr>
    <p:cSldViewPr snapToGrid="0">
      <p:cViewPr varScale="1">
        <p:scale>
          <a:sx n="71" d="100"/>
          <a:sy n="71" d="100"/>
        </p:scale>
        <p:origin x="581" y="48"/>
      </p:cViewPr>
      <p:guideLst>
        <p:guide orient="horz" pos="2183"/>
        <p:guide pos="2857"/>
      </p:guideLst>
    </p:cSldViewPr>
  </p:slideViewPr>
  <p:outlineViewPr>
    <p:cViewPr>
      <p:scale>
        <a:sx n="33" d="100"/>
        <a:sy n="33" d="100"/>
      </p:scale>
      <p:origin x="0" y="-1282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-3009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987CB96-F76A-41EB-B769-B1C29945C83E}" type="datetimeFigureOut">
              <a:rPr lang="en-GB" smtClean="0"/>
              <a:t>01/03/2021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66813" y="1241425"/>
            <a:ext cx="4464050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1A1EA20-1AB4-4356-89C0-EEE7FB79604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100541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A1EA20-1AB4-4356-89C0-EEE7FB79604A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710515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42844" y="1428736"/>
            <a:ext cx="7772400" cy="1470025"/>
          </a:xfrm>
        </p:spPr>
        <p:txBody>
          <a:bodyPr/>
          <a:lstStyle>
            <a:lvl1pPr algn="l">
              <a:defRPr>
                <a:solidFill>
                  <a:srgbClr val="00A9E2"/>
                </a:solidFill>
              </a:defRPr>
            </a:lvl1pPr>
          </a:lstStyle>
          <a:p>
            <a:r>
              <a:rPr lang="cs-CZ" smtClean="0"/>
              <a:t>Kliknutím lze upravit styl.</a:t>
            </a: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42844" y="3857628"/>
            <a:ext cx="6400800" cy="1752600"/>
          </a:xfrm>
        </p:spPr>
        <p:txBody>
          <a:bodyPr>
            <a:normAutofit/>
          </a:bodyPr>
          <a:lstStyle>
            <a:lvl1pPr marL="0" indent="0" algn="l">
              <a:buNone/>
              <a:defRPr lang="cs-CZ" sz="3200" kern="1200" dirty="0" smtClean="0">
                <a:solidFill>
                  <a:srgbClr val="00A9E2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můžete upravit styl předlohy.</a:t>
            </a:r>
            <a:endParaRPr lang="cs-CZ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>
          <a:xfrm>
            <a:off x="142844" y="6357958"/>
            <a:ext cx="1595645" cy="365125"/>
          </a:xfrm>
        </p:spPr>
        <p:txBody>
          <a:bodyPr/>
          <a:lstStyle/>
          <a:p>
            <a:r>
              <a:rPr lang="cs-CZ" smtClean="0"/>
              <a:t>15.05.2019</a:t>
            </a:r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dirty="0" smtClean="0"/>
              <a:t>Informační koncepce OVS nově, OHA MV ČR</a:t>
            </a:r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3F0DB-9040-4F31-8D2D-42639AAB2BE5}" type="slidenum">
              <a:rPr lang="cs-CZ" smtClean="0"/>
              <a:pPr/>
              <a:t>‹#›</a:t>
            </a:fld>
            <a:endParaRPr lang="cs-CZ"/>
          </a:p>
        </p:txBody>
      </p:sp>
      <p:pic>
        <p:nvPicPr>
          <p:cNvPr id="7" name="Obrázek 7"/>
          <p:cNvPicPr/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45949" y="-508111"/>
            <a:ext cx="3257550" cy="230251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857488" y="274638"/>
            <a:ext cx="5829312" cy="1143000"/>
          </a:xfrm>
        </p:spPr>
        <p:txBody>
          <a:bodyPr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lang="cs-CZ" sz="3200" kern="1200" dirty="0" smtClean="0">
                <a:solidFill>
                  <a:srgbClr val="00A9E2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cs-CZ" smtClean="0"/>
              <a:t>Kliknutím lze upravit styl.</a:t>
            </a:r>
            <a:endParaRPr lang="cs-CZ" dirty="0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285720" y="1600200"/>
            <a:ext cx="8401080" cy="4525963"/>
          </a:xfrm>
        </p:spPr>
        <p:txBody>
          <a:bodyPr vert="eaVert"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>
          <a:xfrm>
            <a:off x="214282" y="6357958"/>
            <a:ext cx="2133600" cy="365125"/>
          </a:xfrm>
        </p:spPr>
        <p:txBody>
          <a:bodyPr/>
          <a:lstStyle/>
          <a:p>
            <a:r>
              <a:rPr lang="cs-CZ" smtClean="0"/>
              <a:t>15.05.2019</a:t>
            </a:r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dirty="0" smtClean="0"/>
              <a:t>Informační koncepce OVS nově, OHA MV ČR</a:t>
            </a:r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3F0DB-9040-4F31-8D2D-42639AAB2BE5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 lang="cs-CZ" sz="3200" kern="1200" dirty="0" smtClean="0">
                <a:solidFill>
                  <a:srgbClr val="00A9E2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cs-CZ" smtClean="0"/>
              <a:t>Kliknutím lze upravit styl.</a:t>
            </a:r>
            <a:endParaRPr lang="cs-CZ" dirty="0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285720" y="1285860"/>
            <a:ext cx="6191280" cy="4840303"/>
          </a:xfrm>
        </p:spPr>
        <p:txBody>
          <a:bodyPr vert="eaVert"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>
          <a:xfrm>
            <a:off x="214282" y="6357958"/>
            <a:ext cx="2133600" cy="365125"/>
          </a:xfrm>
        </p:spPr>
        <p:txBody>
          <a:bodyPr/>
          <a:lstStyle/>
          <a:p>
            <a:r>
              <a:rPr lang="cs-CZ" smtClean="0"/>
              <a:t>15.05.2019</a:t>
            </a:r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dirty="0" smtClean="0"/>
              <a:t>Informační koncepce OVS nově, OHA MV ČR</a:t>
            </a:r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3F0DB-9040-4F31-8D2D-42639AAB2BE5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857488" y="274638"/>
            <a:ext cx="5829312" cy="1143000"/>
          </a:xfrm>
        </p:spPr>
        <p:txBody>
          <a:bodyPr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lang="cs-CZ" sz="3200" kern="1200" dirty="0" smtClean="0">
                <a:solidFill>
                  <a:srgbClr val="00A9E2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cs-CZ" smtClean="0"/>
              <a:t>Kliknutím lze upravit styl.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214282" y="1600200"/>
            <a:ext cx="8472518" cy="4525963"/>
          </a:xfrm>
        </p:spPr>
        <p:txBody>
          <a:bodyPr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>
          <a:xfrm>
            <a:off x="214282" y="6357958"/>
            <a:ext cx="1524207" cy="365125"/>
          </a:xfrm>
        </p:spPr>
        <p:txBody>
          <a:bodyPr/>
          <a:lstStyle/>
          <a:p>
            <a:r>
              <a:rPr lang="cs-CZ" smtClean="0"/>
              <a:t>15.05.2019</a:t>
            </a:r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dirty="0" smtClean="0"/>
              <a:t>Informační koncepce OVS nově, OHA MV ČR</a:t>
            </a:r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3F0DB-9040-4F31-8D2D-42639AAB2BE5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14282" y="4357694"/>
            <a:ext cx="7772400" cy="1362075"/>
          </a:xfrm>
        </p:spPr>
        <p:txBody>
          <a:bodyPr anchor="t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lang="cs-CZ" sz="3200" kern="1200" dirty="0" smtClean="0">
                <a:solidFill>
                  <a:srgbClr val="00A9E2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cs-CZ" smtClean="0"/>
              <a:t>Kliknutím lze upravit styl.</a:t>
            </a:r>
            <a:endParaRPr lang="cs-CZ" dirty="0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214282" y="2857496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>
          <a:xfrm>
            <a:off x="214282" y="6357958"/>
            <a:ext cx="1061362" cy="365125"/>
          </a:xfrm>
        </p:spPr>
        <p:txBody>
          <a:bodyPr/>
          <a:lstStyle/>
          <a:p>
            <a:r>
              <a:rPr lang="cs-CZ" smtClean="0"/>
              <a:t>15.05.2019</a:t>
            </a:r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>
          <a:xfrm>
            <a:off x="2788355" y="6356350"/>
            <a:ext cx="3522133" cy="365125"/>
          </a:xfrm>
        </p:spPr>
        <p:txBody>
          <a:bodyPr/>
          <a:lstStyle/>
          <a:p>
            <a:r>
              <a:rPr lang="cs-CZ" dirty="0" smtClean="0"/>
              <a:t>Informační koncepce OVS nově, OHA MV ČR</a:t>
            </a:r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>
          <a:xfrm>
            <a:off x="8128000" y="6356350"/>
            <a:ext cx="558800" cy="365125"/>
          </a:xfrm>
        </p:spPr>
        <p:txBody>
          <a:bodyPr/>
          <a:lstStyle/>
          <a:p>
            <a:fld id="{9F03F0DB-9040-4F31-8D2D-42639AAB2BE5}" type="slidenum">
              <a:rPr lang="cs-CZ" smtClean="0"/>
              <a:pPr/>
              <a:t>‹#›</a:t>
            </a:fld>
            <a:endParaRPr lang="cs-CZ"/>
          </a:p>
        </p:txBody>
      </p:sp>
      <p:pic>
        <p:nvPicPr>
          <p:cNvPr id="7" name="Obrázek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8222" y="140181"/>
            <a:ext cx="6750755" cy="4785677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857488" y="274638"/>
            <a:ext cx="5829312" cy="1143000"/>
          </a:xfrm>
        </p:spPr>
        <p:txBody>
          <a:bodyPr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lang="cs-CZ" sz="3200" kern="1200" dirty="0" smtClean="0">
                <a:solidFill>
                  <a:srgbClr val="00A9E2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cs-CZ" smtClean="0"/>
              <a:t>Kliknutím lze upravit styl.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214282" y="157161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>
          <a:xfrm>
            <a:off x="214282" y="6357958"/>
            <a:ext cx="1524207" cy="365125"/>
          </a:xfrm>
        </p:spPr>
        <p:txBody>
          <a:bodyPr/>
          <a:lstStyle/>
          <a:p>
            <a:r>
              <a:rPr lang="cs-CZ" smtClean="0"/>
              <a:t>15.05.2019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dirty="0" smtClean="0"/>
              <a:t>Informační koncepce OVS nově, OHA MV ČR</a:t>
            </a:r>
            <a:endParaRPr lang="cs-CZ" dirty="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3F0DB-9040-4F31-8D2D-42639AAB2BE5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857488" y="274638"/>
            <a:ext cx="5829312" cy="1143000"/>
          </a:xfrm>
        </p:spPr>
        <p:txBody>
          <a:bodyPr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lang="cs-CZ" sz="3200" kern="1200" dirty="0" smtClean="0">
                <a:solidFill>
                  <a:srgbClr val="00A9E2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cs-CZ" smtClean="0"/>
              <a:t>Kliknutím lze upravit styl.</a:t>
            </a:r>
            <a:endParaRPr lang="cs-CZ" dirty="0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214282" y="1503354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214282" y="2143116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 dirty="0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 dirty="0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>
          <a:xfrm>
            <a:off x="214282" y="6324591"/>
            <a:ext cx="2133600" cy="365125"/>
          </a:xfrm>
        </p:spPr>
        <p:txBody>
          <a:bodyPr/>
          <a:lstStyle/>
          <a:p>
            <a:r>
              <a:rPr lang="cs-CZ" smtClean="0"/>
              <a:t>15.05.2019</a:t>
            </a:r>
            <a:endParaRPr lang="cs-CZ" dirty="0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dirty="0" smtClean="0"/>
              <a:t>Informační koncepce OVS nově, OHA MV ČR</a:t>
            </a:r>
            <a:endParaRPr lang="cs-CZ" dirty="0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3F0DB-9040-4F31-8D2D-42639AAB2BE5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857488" y="274638"/>
            <a:ext cx="5829312" cy="1143000"/>
          </a:xfrm>
        </p:spPr>
        <p:txBody>
          <a:bodyPr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lang="cs-CZ" sz="3200" kern="1200" dirty="0" smtClean="0">
                <a:solidFill>
                  <a:srgbClr val="00A9E2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cs-CZ" smtClean="0"/>
              <a:t>Kliknutím lze upravit styl.</a:t>
            </a:r>
            <a:endParaRPr lang="cs-CZ" dirty="0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>
          <a:xfrm>
            <a:off x="214282" y="6357958"/>
            <a:ext cx="1524207" cy="365125"/>
          </a:xfrm>
        </p:spPr>
        <p:txBody>
          <a:bodyPr/>
          <a:lstStyle/>
          <a:p>
            <a:r>
              <a:rPr lang="cs-CZ" smtClean="0"/>
              <a:t>15.05.2019</a:t>
            </a:r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dirty="0" smtClean="0"/>
              <a:t>Informační koncepce OVS nově, OHA MV ČR</a:t>
            </a:r>
            <a:endParaRPr lang="cs-CZ" dirty="0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3F0DB-9040-4F31-8D2D-42639AAB2BE5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>
          <a:xfrm>
            <a:off x="214282" y="6357958"/>
            <a:ext cx="2133600" cy="365125"/>
          </a:xfrm>
        </p:spPr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cs-CZ" smtClean="0"/>
              <a:t>15.05.2019</a:t>
            </a:r>
            <a:endParaRPr lang="cs-CZ" dirty="0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dirty="0" smtClean="0"/>
              <a:t>Informační koncepce OVS nově, OHA MV ČR</a:t>
            </a: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3F0DB-9040-4F31-8D2D-42639AAB2BE5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14282" y="1142984"/>
            <a:ext cx="3294065" cy="1285884"/>
          </a:xfrm>
        </p:spPr>
        <p:txBody>
          <a:bodyPr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lang="cs-CZ" sz="2800" kern="1200" dirty="0" smtClean="0">
                <a:solidFill>
                  <a:srgbClr val="00A9E2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cs-CZ" smtClean="0"/>
              <a:t>Kliknutím lze upravit styl.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214282" y="2500306"/>
            <a:ext cx="3251231" cy="362585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>
          <a:xfrm>
            <a:off x="214282" y="6357958"/>
            <a:ext cx="2133600" cy="365125"/>
          </a:xfrm>
        </p:spPr>
        <p:txBody>
          <a:bodyPr/>
          <a:lstStyle/>
          <a:p>
            <a:r>
              <a:rPr lang="cs-CZ" smtClean="0"/>
              <a:t>15.05.2019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dirty="0" smtClean="0"/>
              <a:t>Informační koncepce OVS nově, OHA MV ČR</a:t>
            </a:r>
            <a:endParaRPr lang="cs-CZ" dirty="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3F0DB-9040-4F31-8D2D-42639AAB2BE5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 dirty="0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smtClean="0"/>
              <a:t>Kliknutím na ikonu přidáte obrázek.</a:t>
            </a:r>
            <a:endParaRPr lang="cs-CZ" dirty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>
          <a:xfrm>
            <a:off x="214282" y="6357958"/>
            <a:ext cx="2133600" cy="365125"/>
          </a:xfrm>
        </p:spPr>
        <p:txBody>
          <a:bodyPr/>
          <a:lstStyle/>
          <a:p>
            <a:r>
              <a:rPr lang="cs-CZ" smtClean="0"/>
              <a:t>15.05.2019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dirty="0" smtClean="0"/>
              <a:t>Informační koncepce OVS nově, OHA MV ČR</a:t>
            </a:r>
            <a:endParaRPr lang="cs-CZ" dirty="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3F0DB-9040-4F31-8D2D-42639AAB2BE5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Obrázek 8" descr="velkybubli_CJ_1502_1.jp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0" y="1522"/>
            <a:ext cx="9144000" cy="6854956"/>
          </a:xfrm>
          <a:prstGeom prst="rect">
            <a:avLst/>
          </a:prstGeom>
        </p:spPr>
      </p:pic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2857488" y="274638"/>
            <a:ext cx="5829312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cs-CZ" dirty="0" smtClean="0"/>
              <a:t>Klepnutím lze upravit styl předlohy nadpisů.</a:t>
            </a:r>
            <a:endParaRPr lang="cs-CZ" dirty="0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214282" y="1571612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dirty="0" smtClean="0"/>
              <a:t>Klepnutím lze upravit styly předlohy textu.</a:t>
            </a:r>
          </a:p>
          <a:p>
            <a:pPr lvl="1"/>
            <a:r>
              <a:rPr lang="cs-CZ" dirty="0" smtClean="0"/>
              <a:t>Druhá úroveň</a:t>
            </a:r>
          </a:p>
          <a:p>
            <a:pPr lvl="2"/>
            <a:r>
              <a:rPr lang="cs-CZ" dirty="0" smtClean="0"/>
              <a:t>Třetí úroveň</a:t>
            </a:r>
          </a:p>
          <a:p>
            <a:pPr lvl="3"/>
            <a:r>
              <a:rPr lang="cs-CZ" dirty="0" smtClean="0"/>
              <a:t>Čtvrtá úroveň</a:t>
            </a:r>
          </a:p>
          <a:p>
            <a:pPr lvl="4"/>
            <a:r>
              <a:rPr lang="cs-CZ" dirty="0" smtClean="0"/>
              <a:t>Pátá úroveň</a:t>
            </a:r>
            <a:endParaRPr lang="cs-CZ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214282" y="6357958"/>
            <a:ext cx="152420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cs-CZ" smtClean="0"/>
              <a:t>15.05.2019</a:t>
            </a:r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2427111" y="6356350"/>
            <a:ext cx="426155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cs-CZ" dirty="0" smtClean="0"/>
              <a:t>Informační koncepce OVS nově, OHA MV ČR</a:t>
            </a:r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7377287" y="6356350"/>
            <a:ext cx="13095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03F0DB-9040-4F31-8D2D-42639AAB2BE5}" type="slidenum">
              <a:rPr lang="cs-CZ" smtClean="0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hf hdr="0"/>
  <p:txStyles>
    <p:titleStyle>
      <a:lvl1pPr algn="l" defTabSz="914400" rtl="0" eaLnBrk="1" latinLnBrk="0" hangingPunct="1">
        <a:spcBef>
          <a:spcPct val="0"/>
        </a:spcBef>
        <a:buNone/>
        <a:defRPr lang="cs-CZ" sz="3600" kern="1200" dirty="0">
          <a:solidFill>
            <a:srgbClr val="00A9E2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411292" y="1431677"/>
            <a:ext cx="8389596" cy="1470025"/>
          </a:xfrm>
        </p:spPr>
        <p:txBody>
          <a:bodyPr/>
          <a:lstStyle/>
          <a:p>
            <a:r>
              <a:rPr lang="cs-CZ" b="1" dirty="0" smtClean="0"/>
              <a:t>Globální architektura </a:t>
            </a:r>
            <a:br>
              <a:rPr lang="cs-CZ" b="1" dirty="0" smtClean="0"/>
            </a:br>
            <a:r>
              <a:rPr lang="cs-CZ" b="1" dirty="0" smtClean="0"/>
              <a:t>obslužných kanálů eGovernmentu</a:t>
            </a:r>
            <a:endParaRPr lang="cs-CZ" dirty="0"/>
          </a:p>
        </p:txBody>
      </p:sp>
      <p:sp>
        <p:nvSpPr>
          <p:cNvPr id="7" name="Podnadpis 2"/>
          <p:cNvSpPr txBox="1">
            <a:spLocks/>
          </p:cNvSpPr>
          <p:nvPr/>
        </p:nvSpPr>
        <p:spPr>
          <a:xfrm>
            <a:off x="142844" y="2670585"/>
            <a:ext cx="3907634" cy="46223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lang="cs-CZ" sz="3200" kern="1200" dirty="0" smtClean="0">
                <a:solidFill>
                  <a:srgbClr val="00A9E2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ct val="0"/>
              </a:spcBef>
            </a:pPr>
            <a:endParaRPr lang="cs-CZ" sz="1800" dirty="0">
              <a:latin typeface="+mn-lt"/>
              <a:ea typeface="Times New Roman" panose="02020603050405020304" pitchFamily="18" charset="0"/>
            </a:endParaRPr>
          </a:p>
        </p:txBody>
      </p:sp>
      <p:sp>
        <p:nvSpPr>
          <p:cNvPr id="8" name="Podnadpis 2"/>
          <p:cNvSpPr txBox="1">
            <a:spLocks/>
          </p:cNvSpPr>
          <p:nvPr/>
        </p:nvSpPr>
        <p:spPr>
          <a:xfrm>
            <a:off x="5562132" y="5046985"/>
            <a:ext cx="3907634" cy="136395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lang="cs-CZ" sz="3200" kern="1200" dirty="0" smtClean="0">
                <a:solidFill>
                  <a:srgbClr val="00A9E2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ct val="0"/>
              </a:spcBef>
            </a:pPr>
            <a:r>
              <a:rPr lang="cs-CZ" sz="1800" b="1" dirty="0" smtClean="0">
                <a:latin typeface="+mn-lt"/>
                <a:ea typeface="Times New Roman" panose="02020603050405020304" pitchFamily="18" charset="0"/>
              </a:rPr>
              <a:t>Ing. Pavel Hrabě, PhD.</a:t>
            </a:r>
            <a:r>
              <a:rPr lang="cs-CZ" sz="1800" dirty="0" smtClean="0">
                <a:latin typeface="+mn-lt"/>
                <a:ea typeface="Times New Roman" panose="02020603050405020304" pitchFamily="18" charset="0"/>
              </a:rPr>
              <a:t/>
            </a:r>
            <a:br>
              <a:rPr lang="cs-CZ" sz="1800" dirty="0" smtClean="0">
                <a:latin typeface="+mn-lt"/>
                <a:ea typeface="Times New Roman" panose="02020603050405020304" pitchFamily="18" charset="0"/>
              </a:rPr>
            </a:br>
            <a:r>
              <a:rPr lang="cs-CZ" sz="1800" dirty="0" smtClean="0">
                <a:latin typeface="+mn-lt"/>
                <a:ea typeface="Times New Roman" panose="02020603050405020304" pitchFamily="18" charset="0"/>
              </a:rPr>
              <a:t>Externí poradce</a:t>
            </a:r>
          </a:p>
          <a:p>
            <a:pPr>
              <a:spcBef>
                <a:spcPct val="0"/>
              </a:spcBef>
            </a:pPr>
            <a:r>
              <a:rPr lang="cs-CZ" sz="1800" dirty="0" smtClean="0">
                <a:latin typeface="+mn-lt"/>
                <a:ea typeface="Times New Roman" panose="02020603050405020304" pitchFamily="18" charset="0"/>
              </a:rPr>
              <a:t>Odbor hlavního architekta </a:t>
            </a:r>
            <a:r>
              <a:rPr lang="cs-CZ" sz="1800" dirty="0" err="1" smtClean="0">
                <a:latin typeface="+mn-lt"/>
                <a:ea typeface="Times New Roman" panose="02020603050405020304" pitchFamily="18" charset="0"/>
              </a:rPr>
              <a:t>eGOV</a:t>
            </a:r>
            <a:r>
              <a:rPr lang="cs-CZ" sz="1800" dirty="0" smtClean="0">
                <a:latin typeface="+mn-lt"/>
                <a:ea typeface="Times New Roman" panose="02020603050405020304" pitchFamily="18" charset="0"/>
              </a:rPr>
              <a:t/>
            </a:r>
            <a:br>
              <a:rPr lang="cs-CZ" sz="1800" dirty="0" smtClean="0">
                <a:latin typeface="+mn-lt"/>
                <a:ea typeface="Times New Roman" panose="02020603050405020304" pitchFamily="18" charset="0"/>
              </a:rPr>
            </a:br>
            <a:r>
              <a:rPr lang="cs-CZ" sz="1800" dirty="0" smtClean="0">
                <a:latin typeface="+mn-lt"/>
                <a:ea typeface="Times New Roman" panose="02020603050405020304" pitchFamily="18" charset="0"/>
              </a:rPr>
              <a:t>MV ČR</a:t>
            </a:r>
            <a:endParaRPr lang="cs-CZ" sz="1800" dirty="0">
              <a:latin typeface="+mn-lt"/>
              <a:ea typeface="Times New Roman" panose="02020603050405020304" pitchFamily="18" charset="0"/>
            </a:endParaRPr>
          </a:p>
        </p:txBody>
      </p:sp>
      <p:sp>
        <p:nvSpPr>
          <p:cNvPr id="5" name="Podnadpis 2"/>
          <p:cNvSpPr txBox="1">
            <a:spLocks/>
          </p:cNvSpPr>
          <p:nvPr/>
        </p:nvSpPr>
        <p:spPr>
          <a:xfrm>
            <a:off x="411292" y="5944451"/>
            <a:ext cx="3907634" cy="35474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lang="cs-CZ" sz="3200" kern="1200" dirty="0" smtClean="0">
                <a:solidFill>
                  <a:srgbClr val="00A9E2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ct val="0"/>
              </a:spcBef>
            </a:pPr>
            <a:r>
              <a:rPr lang="cs-CZ" sz="1800" dirty="0" smtClean="0">
                <a:latin typeface="+mn-lt"/>
                <a:ea typeface="Times New Roman" panose="02020603050405020304" pitchFamily="18" charset="0"/>
              </a:rPr>
              <a:t>OHA, </a:t>
            </a:r>
            <a:r>
              <a:rPr lang="cs-CZ" sz="1800" dirty="0" smtClean="0">
                <a:latin typeface="+mn-lt"/>
                <a:ea typeface="Times New Roman" panose="02020603050405020304" pitchFamily="18" charset="0"/>
              </a:rPr>
              <a:t>1. 3. 2021</a:t>
            </a:r>
            <a:endParaRPr lang="cs-CZ" sz="1800" dirty="0">
              <a:latin typeface="+mn-lt"/>
              <a:ea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Co nás zejména zajímá?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214282" y="1600200"/>
            <a:ext cx="8472518" cy="4756150"/>
          </a:xfrm>
        </p:spPr>
        <p:txBody>
          <a:bodyPr>
            <a:noAutofit/>
          </a:bodyPr>
          <a:lstStyle/>
          <a:p>
            <a:r>
              <a:rPr lang="cs-CZ" sz="1900" dirty="0" smtClean="0"/>
              <a:t>Pravidla federace centrálních univerzálních kanálů (OVS, </a:t>
            </a:r>
            <a:r>
              <a:rPr lang="cs-CZ" sz="1900" dirty="0" err="1" smtClean="0"/>
              <a:t>CzP</a:t>
            </a:r>
            <a:r>
              <a:rPr lang="cs-CZ" sz="1900" dirty="0" smtClean="0"/>
              <a:t> a Call-centrum) s </a:t>
            </a:r>
            <a:r>
              <a:rPr lang="cs-CZ" sz="1900" dirty="0" err="1" smtClean="0"/>
              <a:t>agendovými</a:t>
            </a:r>
            <a:r>
              <a:rPr lang="cs-CZ" sz="1900" dirty="0" smtClean="0"/>
              <a:t> a místními</a:t>
            </a:r>
          </a:p>
          <a:p>
            <a:r>
              <a:rPr lang="cs-CZ" sz="1900" dirty="0" smtClean="0"/>
              <a:t>„Prodej služeb“ – státní </a:t>
            </a:r>
            <a:r>
              <a:rPr lang="cs-CZ" sz="1900" dirty="0" err="1" smtClean="0"/>
              <a:t>eShop</a:t>
            </a:r>
            <a:r>
              <a:rPr lang="cs-CZ" sz="1900" dirty="0" smtClean="0"/>
              <a:t> / </a:t>
            </a:r>
            <a:r>
              <a:rPr lang="cs-CZ" sz="1900" dirty="0" err="1" smtClean="0"/>
              <a:t>eMall</a:t>
            </a:r>
            <a:r>
              <a:rPr lang="cs-CZ" sz="1900" dirty="0" smtClean="0"/>
              <a:t> veřejné správy nad Katalogem služeb</a:t>
            </a:r>
          </a:p>
          <a:p>
            <a:r>
              <a:rPr lang="cs-CZ" sz="1900" dirty="0" smtClean="0"/>
              <a:t>Zastupování PO a FO jinými fyzickými osobami s </a:t>
            </a:r>
            <a:r>
              <a:rPr lang="cs-CZ" sz="1900" dirty="0" err="1" smtClean="0"/>
              <a:t>eID</a:t>
            </a:r>
            <a:endParaRPr lang="cs-CZ" sz="1900" dirty="0" smtClean="0"/>
          </a:p>
          <a:p>
            <a:r>
              <a:rPr lang="cs-CZ" sz="1900" dirty="0" smtClean="0"/>
              <a:t>Řešení „kolektivních úkonů“</a:t>
            </a:r>
          </a:p>
          <a:p>
            <a:r>
              <a:rPr lang="cs-CZ" sz="1900" dirty="0" smtClean="0"/>
              <a:t>Podpora a péče o klienty (když zrovna nepodávají ….)</a:t>
            </a:r>
          </a:p>
          <a:p>
            <a:r>
              <a:rPr lang="cs-CZ" sz="1900" dirty="0" smtClean="0"/>
              <a:t>Jednotná znalostní a informační báze - CRM</a:t>
            </a:r>
          </a:p>
          <a:p>
            <a:r>
              <a:rPr lang="cs-CZ" sz="1900" dirty="0" smtClean="0"/>
              <a:t>Jedné sdílené nástroje OK – zastupování, platby, agregační služby, …</a:t>
            </a:r>
          </a:p>
          <a:p>
            <a:r>
              <a:rPr lang="cs-CZ" sz="1900" dirty="0" smtClean="0"/>
              <a:t> Využití sdílených služeb eGovernmentu (NIA, PPDF, VDF, …) pro Front-Endy</a:t>
            </a:r>
          </a:p>
          <a:p>
            <a:r>
              <a:rPr lang="cs-CZ" sz="1900" dirty="0" smtClean="0"/>
              <a:t>Naplnění ÚEP (on-line samoobsluha) v ostatních kanálech</a:t>
            </a:r>
          </a:p>
          <a:p>
            <a:r>
              <a:rPr lang="cs-CZ" sz="1900" dirty="0" smtClean="0"/>
              <a:t>Segmentace klientů</a:t>
            </a:r>
          </a:p>
          <a:p>
            <a:r>
              <a:rPr lang="cs-CZ" sz="1900" dirty="0" smtClean="0"/>
              <a:t>… a další</a:t>
            </a:r>
            <a:endParaRPr lang="cs-CZ" sz="1900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smtClean="0"/>
              <a:t>15.05.2019</a:t>
            </a:r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Informační koncepce OVS nově, OHA MV ČR</a:t>
            </a:r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3F0DB-9040-4F31-8D2D-42639AAB2BE5}" type="slidenum">
              <a:rPr lang="cs-CZ" smtClean="0"/>
              <a:pPr/>
              <a:t>10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88397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Co máme, nabízíme a potřebujeme, hledáme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sz="2800" dirty="0" smtClean="0"/>
              <a:t>Máme silnou celkovou vizi</a:t>
            </a:r>
          </a:p>
          <a:p>
            <a:r>
              <a:rPr lang="cs-CZ" sz="2800" dirty="0" smtClean="0"/>
              <a:t>Máme osnovu dokumentu a pár částí kapitol</a:t>
            </a:r>
          </a:p>
          <a:p>
            <a:r>
              <a:rPr lang="cs-CZ" sz="2800" dirty="0" smtClean="0"/>
              <a:t>Nabízíme spolupráci </a:t>
            </a:r>
          </a:p>
          <a:p>
            <a:r>
              <a:rPr lang="cs-CZ" sz="2800" dirty="0" smtClean="0"/>
              <a:t>Potřebujeme alespoň oponenturu</a:t>
            </a:r>
          </a:p>
          <a:p>
            <a:r>
              <a:rPr lang="cs-CZ" sz="2800" dirty="0" smtClean="0"/>
              <a:t>Hledáme dobré i špatné příklady</a:t>
            </a:r>
            <a:endParaRPr lang="cs-CZ" sz="2800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smtClean="0"/>
              <a:t>15.05.2019</a:t>
            </a:r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Informační koncepce OVS nově, OHA MV ČR</a:t>
            </a:r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3F0DB-9040-4F31-8D2D-42639AAB2BE5}" type="slidenum">
              <a:rPr lang="cs-CZ" smtClean="0"/>
              <a:pPr/>
              <a:t>11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56736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ázek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1288" y="-456088"/>
            <a:ext cx="6750755" cy="4785677"/>
          </a:xfrm>
          <a:prstGeom prst="rect">
            <a:avLst/>
          </a:prstGeom>
        </p:spPr>
      </p:pic>
      <p:sp>
        <p:nvSpPr>
          <p:cNvPr id="6" name="Zástupný symbol pro datum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smtClean="0"/>
              <a:t>15.05.2019</a:t>
            </a:r>
            <a:endParaRPr lang="cs-CZ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dirty="0" smtClean="0"/>
              <a:t>Informační koncepce OVS nově, OHA MV ČR</a:t>
            </a:r>
            <a:endParaRPr lang="cs-C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3F0DB-9040-4F31-8D2D-42639AAB2BE5}" type="slidenum">
              <a:rPr lang="cs-CZ" smtClean="0"/>
              <a:pPr/>
              <a:t>12</a:t>
            </a:fld>
            <a:endParaRPr lang="cs-CZ"/>
          </a:p>
        </p:txBody>
      </p:sp>
      <p:sp>
        <p:nvSpPr>
          <p:cNvPr id="30723" name="Zástupný symbol pro obsah 2"/>
          <p:cNvSpPr>
            <a:spLocks noGrp="1"/>
          </p:cNvSpPr>
          <p:nvPr>
            <p:ph idx="4294967295"/>
          </p:nvPr>
        </p:nvSpPr>
        <p:spPr>
          <a:xfrm>
            <a:off x="1394460" y="2644140"/>
            <a:ext cx="7079615" cy="3370898"/>
          </a:xfrm>
        </p:spPr>
        <p:txBody>
          <a:bodyPr>
            <a:normAutofit/>
          </a:bodyPr>
          <a:lstStyle/>
          <a:p>
            <a:pPr marL="0" indent="0">
              <a:buFont typeface="Arial" panose="020B0604020202020204" pitchFamily="34" charset="0"/>
              <a:buNone/>
            </a:pPr>
            <a:endParaRPr lang="cs-CZ" altLang="cs-CZ" dirty="0" smtClean="0">
              <a:ea typeface="ＭＳ Ｐゴシック" panose="020B0600070205080204" pitchFamily="34" charset="-128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cs-CZ" altLang="cs-CZ" dirty="0" smtClean="0">
              <a:ea typeface="ＭＳ Ｐゴシック" panose="020B0600070205080204" pitchFamily="34" charset="-128"/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cs-CZ" altLang="cs-CZ" i="1" dirty="0" smtClean="0">
                <a:ea typeface="ＭＳ Ｐゴシック" panose="020B0600070205080204" pitchFamily="34" charset="-128"/>
              </a:rPr>
              <a:t>	Děkujeme za pozornost…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cs-CZ" altLang="cs-CZ" i="1" dirty="0" smtClean="0">
              <a:ea typeface="ＭＳ Ｐゴシック" panose="020B0600070205080204" pitchFamily="34" charset="-128"/>
            </a:endParaRPr>
          </a:p>
          <a:p>
            <a:pPr marL="0" indent="0">
              <a:buNone/>
            </a:pPr>
            <a:r>
              <a:rPr lang="cs-CZ" altLang="cs-CZ" dirty="0" smtClean="0">
                <a:ea typeface="ＭＳ Ｐゴシック" panose="020B0600070205080204" pitchFamily="34" charset="-128"/>
              </a:rPr>
              <a:t>oha@mvcr.cz			tým OHA</a:t>
            </a:r>
            <a:r>
              <a:rPr lang="cs-CZ" altLang="cs-CZ" i="1" dirty="0" smtClean="0">
                <a:ea typeface="ＭＳ Ｐゴシック" panose="020B0600070205080204" pitchFamily="34" charset="-128"/>
              </a:rPr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35915064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427112" y="274638"/>
            <a:ext cx="6259688" cy="1143000"/>
          </a:xfrm>
        </p:spPr>
        <p:txBody>
          <a:bodyPr/>
          <a:lstStyle/>
          <a:p>
            <a:r>
              <a:rPr lang="cs-CZ" sz="2800" dirty="0"/>
              <a:t>P</a:t>
            </a:r>
            <a:r>
              <a:rPr lang="cs-CZ" sz="2800" dirty="0" smtClean="0"/>
              <a:t>roč architektura obslužných kanálů?</a:t>
            </a:r>
            <a:endParaRPr lang="cs-CZ" sz="28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225040" y="1600200"/>
            <a:ext cx="8472518" cy="4525963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110000"/>
              </a:lnSpc>
            </a:pPr>
            <a:r>
              <a:rPr lang="cs-CZ" sz="2800" dirty="0" smtClean="0"/>
              <a:t>Protože dříve jsme se zabývali zejména základními pilíři eGovernmentu,</a:t>
            </a:r>
          </a:p>
          <a:p>
            <a:pPr>
              <a:lnSpc>
                <a:spcPct val="110000"/>
              </a:lnSpc>
            </a:pPr>
            <a:r>
              <a:rPr lang="cs-CZ" sz="2800" dirty="0" smtClean="0"/>
              <a:t>protože se stupňuje tlak na skutečně užitečné a příjemné služby pro klienty,</a:t>
            </a:r>
          </a:p>
          <a:p>
            <a:pPr>
              <a:lnSpc>
                <a:spcPct val="110000"/>
              </a:lnSpc>
            </a:pPr>
            <a:r>
              <a:rPr lang="cs-CZ" sz="2800" dirty="0" smtClean="0"/>
              <a:t>protože klient vnímá VS jako jednu (jednotnou),</a:t>
            </a:r>
          </a:p>
          <a:p>
            <a:pPr>
              <a:lnSpc>
                <a:spcPct val="110000"/>
              </a:lnSpc>
            </a:pPr>
            <a:r>
              <a:rPr lang="cs-CZ" sz="2800" dirty="0" smtClean="0"/>
              <a:t>protože kanály mají mnoho společného a je potřeba je koordinovat a </a:t>
            </a:r>
            <a:r>
              <a:rPr lang="cs-CZ" sz="2800" smtClean="0"/>
              <a:t>funkce neduplikovat,</a:t>
            </a:r>
            <a:endParaRPr lang="cs-CZ" sz="2800" dirty="0" smtClean="0"/>
          </a:p>
          <a:p>
            <a:pPr>
              <a:lnSpc>
                <a:spcPct val="110000"/>
              </a:lnSpc>
            </a:pPr>
            <a:r>
              <a:rPr lang="cs-CZ" sz="2800" dirty="0" smtClean="0"/>
              <a:t>protože máme Katalog služeb a musíme je začít dobře „prodávat“,</a:t>
            </a:r>
          </a:p>
          <a:p>
            <a:pPr>
              <a:lnSpc>
                <a:spcPct val="110000"/>
              </a:lnSpc>
            </a:pPr>
            <a:r>
              <a:rPr lang="cs-CZ" sz="2800" dirty="0" smtClean="0"/>
              <a:t>protože …</a:t>
            </a:r>
            <a:endParaRPr lang="cs-CZ" sz="2800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smtClean="0"/>
              <a:t>15.05.2019</a:t>
            </a:r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Informační koncepce OVS nově, OHA MV ČR</a:t>
            </a:r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3F0DB-9040-4F31-8D2D-42639AAB2BE5}" type="slidenum">
              <a:rPr lang="cs-CZ" smtClean="0"/>
              <a:pPr/>
              <a:t>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31613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Obrázek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37003" y="2156739"/>
            <a:ext cx="5352381" cy="3333333"/>
          </a:xfrm>
          <a:prstGeom prst="rect">
            <a:avLst/>
          </a:prstGeom>
        </p:spPr>
      </p:pic>
      <p:pic>
        <p:nvPicPr>
          <p:cNvPr id="10" name="Obrázek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9320" y="2126771"/>
            <a:ext cx="8376381" cy="3338285"/>
          </a:xfrm>
          <a:prstGeom prst="rect">
            <a:avLst/>
          </a:prstGeom>
        </p:spPr>
      </p:pic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840019" y="274638"/>
            <a:ext cx="5846781" cy="1143000"/>
          </a:xfrm>
        </p:spPr>
        <p:txBody>
          <a:bodyPr/>
          <a:lstStyle/>
          <a:p>
            <a:r>
              <a:rPr lang="cs-CZ" dirty="0" smtClean="0"/>
              <a:t>Kde se berou obslužné kanály?</a:t>
            </a:r>
            <a:br>
              <a:rPr lang="cs-CZ" dirty="0" smtClean="0"/>
            </a:br>
            <a:r>
              <a:rPr lang="cs-CZ" dirty="0" smtClean="0"/>
              <a:t> - Byznys pohled.</a:t>
            </a:r>
            <a:endParaRPr lang="cs-CZ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smtClean="0"/>
              <a:t>15.05.2019</a:t>
            </a:r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Informační koncepce OVS nově, OHA MV ČR</a:t>
            </a:r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3F0DB-9040-4F31-8D2D-42639AAB2BE5}" type="slidenum">
              <a:rPr lang="cs-CZ" smtClean="0"/>
              <a:pPr/>
              <a:t>3</a:t>
            </a:fld>
            <a:endParaRPr lang="cs-CZ"/>
          </a:p>
        </p:txBody>
      </p:sp>
      <p:sp>
        <p:nvSpPr>
          <p:cNvPr id="8" name="Zaoblený obdélník 7"/>
          <p:cNvSpPr/>
          <p:nvPr/>
        </p:nvSpPr>
        <p:spPr>
          <a:xfrm>
            <a:off x="203784" y="1983249"/>
            <a:ext cx="2335280" cy="3625327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638996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ázek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74619" y="1413230"/>
            <a:ext cx="6409366" cy="5126128"/>
          </a:xfrm>
          <a:prstGeom prst="rect">
            <a:avLst/>
          </a:prstGeom>
        </p:spPr>
      </p:pic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721685" y="274638"/>
            <a:ext cx="5965115" cy="1143000"/>
          </a:xfrm>
        </p:spPr>
        <p:txBody>
          <a:bodyPr/>
          <a:lstStyle/>
          <a:p>
            <a:r>
              <a:rPr lang="cs-CZ" dirty="0" smtClean="0"/>
              <a:t>Kde se berou obslužné kanály?</a:t>
            </a:r>
            <a:br>
              <a:rPr lang="cs-CZ" dirty="0" smtClean="0"/>
            </a:br>
            <a:r>
              <a:rPr lang="cs-CZ" dirty="0" smtClean="0"/>
              <a:t>- Aplikační pohled.</a:t>
            </a:r>
            <a:endParaRPr lang="cs-CZ" dirty="0"/>
          </a:p>
        </p:txBody>
      </p:sp>
      <p:pic>
        <p:nvPicPr>
          <p:cNvPr id="7" name="Zástupný symbol pro obsah 6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14313" y="2208348"/>
            <a:ext cx="8472487" cy="3309666"/>
          </a:xfrm>
          <a:prstGeom prst="rect">
            <a:avLst/>
          </a:prstGeom>
        </p:spPr>
      </p:pic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smtClean="0"/>
              <a:t>15.05.2019</a:t>
            </a:r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Informační koncepce OVS nově, OHA MV ČR</a:t>
            </a:r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3F0DB-9040-4F31-8D2D-42639AAB2BE5}" type="slidenum">
              <a:rPr lang="cs-CZ" smtClean="0"/>
              <a:pPr/>
              <a:t>4</a:t>
            </a:fld>
            <a:endParaRPr lang="cs-CZ"/>
          </a:p>
        </p:txBody>
      </p:sp>
      <p:sp>
        <p:nvSpPr>
          <p:cNvPr id="8" name="Zaoblený obdélník 7"/>
          <p:cNvSpPr/>
          <p:nvPr/>
        </p:nvSpPr>
        <p:spPr>
          <a:xfrm>
            <a:off x="214282" y="2130014"/>
            <a:ext cx="2643206" cy="3625327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250652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Jaké máme kanály?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214282" y="1417638"/>
            <a:ext cx="8472518" cy="51520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cs-CZ" sz="2400" dirty="0" smtClean="0"/>
              <a:t>Nejprve jsme uvažovali pouze kanály pro podání/doručení.</a:t>
            </a:r>
            <a:endParaRPr lang="cs-CZ" sz="2400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smtClean="0"/>
              <a:t>15.05.2019</a:t>
            </a:r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Informační koncepce OVS nově, OHA MV ČR</a:t>
            </a:r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3F0DB-9040-4F31-8D2D-42639AAB2BE5}" type="slidenum">
              <a:rPr lang="cs-CZ" smtClean="0"/>
              <a:pPr/>
              <a:t>5</a:t>
            </a:fld>
            <a:endParaRPr lang="cs-CZ"/>
          </a:p>
        </p:txBody>
      </p:sp>
      <p:pic>
        <p:nvPicPr>
          <p:cNvPr id="8" name="Obrázek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831" y="2115403"/>
            <a:ext cx="7571429" cy="41190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5424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269865" y="193638"/>
            <a:ext cx="6798832" cy="763793"/>
          </a:xfrm>
        </p:spPr>
        <p:txBody>
          <a:bodyPr/>
          <a:lstStyle/>
          <a:p>
            <a:r>
              <a:rPr lang="cs-CZ" sz="2800" dirty="0" smtClean="0"/>
              <a:t>Pohled města na obslužné kanály – 1 …</a:t>
            </a:r>
            <a:endParaRPr lang="cs-CZ" sz="2800" dirty="0"/>
          </a:p>
        </p:txBody>
      </p:sp>
      <p:pic>
        <p:nvPicPr>
          <p:cNvPr id="7" name="Zástupný symbol pro obsah 6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75950" y="1691753"/>
            <a:ext cx="6942857" cy="4342857"/>
          </a:xfrm>
          <a:prstGeom prst="rect">
            <a:avLst/>
          </a:prstGeom>
        </p:spPr>
      </p:pic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smtClean="0"/>
              <a:t>15.05.2019</a:t>
            </a:r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Informační koncepce OVS nově, OHA MV ČR</a:t>
            </a:r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3F0DB-9040-4F31-8D2D-42639AAB2BE5}" type="slidenum">
              <a:rPr lang="cs-CZ" smtClean="0"/>
              <a:pPr/>
              <a:t>6</a:t>
            </a:fld>
            <a:endParaRPr lang="cs-CZ"/>
          </a:p>
        </p:txBody>
      </p:sp>
      <p:sp>
        <p:nvSpPr>
          <p:cNvPr id="8" name="Zástupný symbol pro obsah 2"/>
          <p:cNvSpPr txBox="1">
            <a:spLocks/>
          </p:cNvSpPr>
          <p:nvPr/>
        </p:nvSpPr>
        <p:spPr>
          <a:xfrm>
            <a:off x="214282" y="1066990"/>
            <a:ext cx="8472518" cy="5152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cs-CZ" sz="2400" dirty="0" smtClean="0"/>
              <a:t>…je mnohem pestřejší:</a:t>
            </a:r>
            <a:endParaRPr lang="cs-CZ" sz="2400" dirty="0"/>
          </a:p>
        </p:txBody>
      </p:sp>
    </p:spTree>
    <p:extLst>
      <p:ext uri="{BB962C8B-B14F-4D97-AF65-F5344CB8AC3E}">
        <p14:creationId xmlns:p14="http://schemas.microsoft.com/office/powerpoint/2010/main" val="1765946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3F0DB-9040-4F31-8D2D-42639AAB2BE5}" type="slidenum">
              <a:rPr lang="cs-CZ" smtClean="0"/>
              <a:pPr/>
              <a:t>7</a:t>
            </a:fld>
            <a:endParaRPr lang="cs-CZ"/>
          </a:p>
        </p:txBody>
      </p:sp>
      <p:pic>
        <p:nvPicPr>
          <p:cNvPr id="8" name="Zástupný symbol pro obsah 7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23196" y="974487"/>
            <a:ext cx="6443830" cy="5781561"/>
          </a:xfrm>
          <a:prstGeom prst="rect">
            <a:avLst/>
          </a:prstGeom>
        </p:spPr>
      </p:pic>
      <p:sp>
        <p:nvSpPr>
          <p:cNvPr id="10" name="Nadpis 1"/>
          <p:cNvSpPr>
            <a:spLocks noGrp="1"/>
          </p:cNvSpPr>
          <p:nvPr>
            <p:ph type="title"/>
          </p:nvPr>
        </p:nvSpPr>
        <p:spPr>
          <a:xfrm>
            <a:off x="2269865" y="193638"/>
            <a:ext cx="6798832" cy="763793"/>
          </a:xfrm>
        </p:spPr>
        <p:txBody>
          <a:bodyPr/>
          <a:lstStyle/>
          <a:p>
            <a:r>
              <a:rPr lang="cs-CZ" sz="2800" dirty="0" smtClean="0"/>
              <a:t>Pohled města na obslužné kanály - 2</a:t>
            </a:r>
            <a:endParaRPr lang="cs-CZ" sz="2800" dirty="0"/>
          </a:p>
        </p:txBody>
      </p:sp>
    </p:spTree>
    <p:extLst>
      <p:ext uri="{BB962C8B-B14F-4D97-AF65-F5344CB8AC3E}">
        <p14:creationId xmlns:p14="http://schemas.microsoft.com/office/powerpoint/2010/main" val="1758467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Pohled ÚSÚ … </a:t>
            </a:r>
            <a:endParaRPr lang="cs-CZ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smtClean="0"/>
              <a:t>15.05.2019</a:t>
            </a:r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Informační koncepce OVS nově, OHA MV ČR</a:t>
            </a:r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3F0DB-9040-4F31-8D2D-42639AAB2BE5}" type="slidenum">
              <a:rPr lang="cs-CZ" smtClean="0"/>
              <a:pPr/>
              <a:t>8</a:t>
            </a:fld>
            <a:endParaRPr lang="cs-CZ"/>
          </a:p>
        </p:txBody>
      </p:sp>
      <p:pic>
        <p:nvPicPr>
          <p:cNvPr id="7" name="Zástupný symbol pro obsah 6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4312" y="2114458"/>
            <a:ext cx="8472487" cy="3029869"/>
          </a:xfrm>
          <a:prstGeom prst="rect">
            <a:avLst/>
          </a:prstGeom>
        </p:spPr>
      </p:pic>
      <p:sp>
        <p:nvSpPr>
          <p:cNvPr id="8" name="Zástupný symbol pro obsah 2"/>
          <p:cNvSpPr txBox="1">
            <a:spLocks/>
          </p:cNvSpPr>
          <p:nvPr/>
        </p:nvSpPr>
        <p:spPr>
          <a:xfrm>
            <a:off x="214282" y="1417638"/>
            <a:ext cx="8472518" cy="5152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cs-CZ" sz="2400" dirty="0" smtClean="0"/>
              <a:t>… je také velmi komplexní:</a:t>
            </a:r>
            <a:endParaRPr lang="cs-CZ" sz="2400" dirty="0"/>
          </a:p>
        </p:txBody>
      </p:sp>
      <p:sp>
        <p:nvSpPr>
          <p:cNvPr id="9" name="Zástupný symbol pro obsah 2"/>
          <p:cNvSpPr txBox="1">
            <a:spLocks/>
          </p:cNvSpPr>
          <p:nvPr/>
        </p:nvSpPr>
        <p:spPr>
          <a:xfrm>
            <a:off x="214282" y="5205238"/>
            <a:ext cx="8472518" cy="5152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cs-CZ" sz="2400" dirty="0" smtClean="0"/>
              <a:t>=&gt; je potřeba pomoci sdílenými službami a standardy.</a:t>
            </a:r>
            <a:endParaRPr lang="cs-CZ" sz="2400" dirty="0"/>
          </a:p>
        </p:txBody>
      </p:sp>
    </p:spTree>
    <p:extLst>
      <p:ext uri="{BB962C8B-B14F-4D97-AF65-F5344CB8AC3E}">
        <p14:creationId xmlns:p14="http://schemas.microsoft.com/office/powerpoint/2010/main" val="2576159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Rozměry obslužných kanálů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>
              <a:lnSpc>
                <a:spcPct val="110000"/>
              </a:lnSpc>
            </a:pPr>
            <a:r>
              <a:rPr lang="cs-CZ" dirty="0" smtClean="0"/>
              <a:t>Komunikační média x podací/doručovací kanály x úplná obsluha</a:t>
            </a:r>
          </a:p>
          <a:p>
            <a:pPr>
              <a:lnSpc>
                <a:spcPct val="110000"/>
              </a:lnSpc>
            </a:pPr>
            <a:r>
              <a:rPr lang="cs-CZ" dirty="0" smtClean="0"/>
              <a:t>Kanály univerzální x agendové x územní x (speciální, například „vestavěné“)</a:t>
            </a:r>
          </a:p>
          <a:p>
            <a:pPr>
              <a:lnSpc>
                <a:spcPct val="110000"/>
              </a:lnSpc>
            </a:pPr>
            <a:r>
              <a:rPr lang="cs-CZ" dirty="0" smtClean="0"/>
              <a:t>Listinné x osobní x elektronické (On-line x off-line x API)</a:t>
            </a:r>
          </a:p>
          <a:p>
            <a:pPr>
              <a:lnSpc>
                <a:spcPct val="110000"/>
              </a:lnSpc>
            </a:pPr>
            <a:r>
              <a:rPr lang="cs-CZ" dirty="0" smtClean="0"/>
              <a:t>Samoobslužné x asistované</a:t>
            </a:r>
          </a:p>
          <a:p>
            <a:pPr>
              <a:lnSpc>
                <a:spcPct val="110000"/>
              </a:lnSpc>
            </a:pPr>
            <a:r>
              <a:rPr lang="cs-CZ" dirty="0" smtClean="0"/>
              <a:t>Individuální x hromadné (plošné)</a:t>
            </a:r>
          </a:p>
          <a:p>
            <a:pPr>
              <a:lnSpc>
                <a:spcPct val="110000"/>
              </a:lnSpc>
            </a:pPr>
            <a:r>
              <a:rPr lang="cs-CZ" dirty="0"/>
              <a:t>N</a:t>
            </a:r>
            <a:r>
              <a:rPr lang="cs-CZ" dirty="0" smtClean="0"/>
              <a:t>emateriální x materializované výstupy</a:t>
            </a:r>
          </a:p>
          <a:p>
            <a:pPr>
              <a:lnSpc>
                <a:spcPct val="110000"/>
              </a:lnSpc>
            </a:pPr>
            <a:r>
              <a:rPr lang="cs-CZ" dirty="0" smtClean="0"/>
              <a:t>Obsluha přímo veřejnou správou x obsluha partnery</a:t>
            </a:r>
          </a:p>
          <a:p>
            <a:pPr>
              <a:lnSpc>
                <a:spcPct val="110000"/>
              </a:lnSpc>
            </a:pPr>
            <a:r>
              <a:rPr lang="cs-CZ" dirty="0" smtClean="0"/>
              <a:t>Veřejné služby správní x věcné</a:t>
            </a:r>
          </a:p>
          <a:p>
            <a:pPr>
              <a:lnSpc>
                <a:spcPct val="110000"/>
              </a:lnSpc>
            </a:pPr>
            <a:r>
              <a:rPr lang="cs-CZ" dirty="0" smtClean="0"/>
              <a:t>Kanály pro klienty x pro úředníky</a:t>
            </a:r>
          </a:p>
          <a:p>
            <a:pPr>
              <a:lnSpc>
                <a:spcPct val="110000"/>
              </a:lnSpc>
            </a:pPr>
            <a:r>
              <a:rPr lang="cs-CZ" dirty="0" smtClean="0"/>
              <a:t>… a další</a:t>
            </a:r>
            <a:endParaRPr lang="cs-CZ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smtClean="0"/>
              <a:t>15.05.2019</a:t>
            </a:r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Informační koncepce OVS nově, OHA MV ČR</a:t>
            </a:r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3F0DB-9040-4F31-8D2D-42639AAB2BE5}" type="slidenum">
              <a:rPr lang="cs-CZ" smtClean="0"/>
              <a:pPr/>
              <a:t>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66947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V_sablona1_2007_nova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V_OHA_PH_2018.potx" id="{D92EB82D-FFE9-4D2C-A649-7D3238CEE5DE}" vid="{832C66E6-22AE-43E7-8999-BE2A2B0AB877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MV_OHA_PH_2018</Template>
  <TotalTime>1231</TotalTime>
  <Words>490</Words>
  <Application>Microsoft Office PowerPoint</Application>
  <PresentationFormat>Předvádění na obrazovce (4:3)</PresentationFormat>
  <Paragraphs>87</Paragraphs>
  <Slides>12</Slides>
  <Notes>1</Notes>
  <HiddenSlides>0</HiddenSlides>
  <MMClips>0</MMClips>
  <ScaleCrop>false</ScaleCrop>
  <HeadingPairs>
    <vt:vector size="6" baseType="variant">
      <vt:variant>
        <vt:lpstr>Použitá písma</vt:lpstr>
      </vt:variant>
      <vt:variant>
        <vt:i4>4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12</vt:i4>
      </vt:variant>
    </vt:vector>
  </HeadingPairs>
  <TitlesOfParts>
    <vt:vector size="17" baseType="lpstr">
      <vt:lpstr>ＭＳ Ｐゴシック</vt:lpstr>
      <vt:lpstr>Arial</vt:lpstr>
      <vt:lpstr>Calibri</vt:lpstr>
      <vt:lpstr>Times New Roman</vt:lpstr>
      <vt:lpstr>MV_sablona1_2007_nova</vt:lpstr>
      <vt:lpstr>Globální architektura  obslužných kanálů eGovernmentu</vt:lpstr>
      <vt:lpstr>Proč architektura obslužných kanálů?</vt:lpstr>
      <vt:lpstr>Kde se berou obslužné kanály?  - Byznys pohled.</vt:lpstr>
      <vt:lpstr>Kde se berou obslužné kanály? - Aplikační pohled.</vt:lpstr>
      <vt:lpstr>Jaké máme kanály?</vt:lpstr>
      <vt:lpstr>Pohled města na obslužné kanály – 1 …</vt:lpstr>
      <vt:lpstr>Pohled města na obslužné kanály - 2</vt:lpstr>
      <vt:lpstr>Pohled ÚSÚ … </vt:lpstr>
      <vt:lpstr>Rozměry obslužných kanálů</vt:lpstr>
      <vt:lpstr>Co nás zejména zajímá?</vt:lpstr>
      <vt:lpstr>Co máme, nabízíme a potřebujeme, hledáme</vt:lpstr>
      <vt:lpstr>Prezentace aplikace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Informační koncepce OVM nově</dc:title>
  <dc:creator>Pavel Hrabě</dc:creator>
  <cp:lastModifiedBy>Pavel Hrabě</cp:lastModifiedBy>
  <cp:revision>79</cp:revision>
  <cp:lastPrinted>2015-12-11T03:33:07Z</cp:lastPrinted>
  <dcterms:created xsi:type="dcterms:W3CDTF">2019-05-14T08:43:05Z</dcterms:created>
  <dcterms:modified xsi:type="dcterms:W3CDTF">2021-03-01T10:59:45Z</dcterms:modified>
</cp:coreProperties>
</file>