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7" r:id="rId2"/>
    <p:sldId id="260" r:id="rId3"/>
    <p:sldId id="259" r:id="rId4"/>
    <p:sldId id="261" r:id="rId5"/>
    <p:sldId id="262" r:id="rId6"/>
    <p:sldId id="263" r:id="rId7"/>
    <p:sldId id="264" r:id="rId8"/>
    <p:sldId id="265" r:id="rId9"/>
    <p:sldId id="266" r:id="rId10"/>
  </p:sldIdLst>
  <p:sldSz cx="12192000" cy="6858000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432" y="108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190459" y="1428737"/>
            <a:ext cx="10363200" cy="1470025"/>
          </a:xfrm>
        </p:spPr>
        <p:txBody>
          <a:bodyPr/>
          <a:lstStyle>
            <a:lvl1pPr algn="l">
              <a:defRPr>
                <a:solidFill>
                  <a:srgbClr val="00A9E2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90459" y="3857628"/>
            <a:ext cx="8534400" cy="1752600"/>
          </a:xfrm>
        </p:spPr>
        <p:txBody>
          <a:bodyPr>
            <a:normAutofit/>
          </a:bodyPr>
          <a:lstStyle>
            <a:lvl1pPr marL="0" indent="0" algn="l"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lze upravit styl předlohy.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19045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918510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380960" y="1600201"/>
            <a:ext cx="11201440" cy="4525963"/>
          </a:xfrm>
        </p:spPr>
        <p:txBody>
          <a:bodyPr vert="eaVer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6404653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>
            <a:lvl1pPr algn="l"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380960" y="1285861"/>
            <a:ext cx="8255040" cy="4840303"/>
          </a:xfrm>
        </p:spPr>
        <p:txBody>
          <a:bodyPr vert="eaVert"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4258568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285709" y="1600201"/>
            <a:ext cx="11296691" cy="4525963"/>
          </a:xfrm>
        </p:spPr>
        <p:txBody>
          <a:bodyPr/>
          <a:lstStyle/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599444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85709" y="4357695"/>
            <a:ext cx="10363200" cy="1362075"/>
          </a:xfrm>
        </p:spPr>
        <p:txBody>
          <a:bodyPr anchor="t"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85709" y="2857496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9623235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285709" y="1571612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58988280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85710" y="1503354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285710" y="2143116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cs-CZ" dirty="0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>
          <a:xfrm>
            <a:off x="285709" y="6324592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 dirty="0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2434175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</p:spPr>
        <p:txBody>
          <a:bodyPr>
            <a:norm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32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3489669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>
            <a:lvl1pPr>
              <a:defRPr>
                <a:latin typeface="Arial" pitchFamily="34" charset="0"/>
                <a:cs typeface="Arial" pitchFamily="34" charset="0"/>
              </a:defRPr>
            </a:lvl1pPr>
          </a:lstStyle>
          <a:p>
            <a:fld id="{7516EB83-090E-473B-B959-92A4B5275361}" type="datetimeFigureOut">
              <a:rPr lang="cs-CZ" smtClean="0"/>
              <a:pPr/>
              <a:t>01.03.2021</a:t>
            </a:fld>
            <a:endParaRPr lang="cs-CZ" dirty="0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78669203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85710" y="1142984"/>
            <a:ext cx="4392087" cy="1285884"/>
          </a:xfrm>
        </p:spPr>
        <p:txBody>
          <a:bodyPr anchor="b">
            <a:noAutofit/>
          </a:bodyPr>
          <a:lstStyle>
            <a:lvl1pPr algn="l" defTabSz="914400" rtl="0" eaLnBrk="1" latinLnBrk="0" hangingPunct="1">
              <a:spcBef>
                <a:spcPct val="0"/>
              </a:spcBef>
              <a:buNone/>
              <a:defRPr lang="cs-CZ" sz="2800" kern="1200" dirty="0" smtClean="0">
                <a:solidFill>
                  <a:srgbClr val="00A9E2"/>
                </a:solidFill>
                <a:latin typeface="Arial" pitchFamily="34" charset="0"/>
                <a:ea typeface="+mj-ea"/>
                <a:cs typeface="Arial" pitchFamily="34" charset="0"/>
              </a:defRPr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/>
              <a:t>Kliknutím lze upravit styly předlohy textu.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85710" y="2500307"/>
            <a:ext cx="4334975" cy="362585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588632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/>
              <a:t>Kliknutím lze upravit styl.</a:t>
            </a:r>
            <a:endParaRPr lang="cs-CZ" dirty="0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cs-CZ"/>
              <a:t>Kliknutím na ikonu přidáte obrázek.</a:t>
            </a:r>
            <a:endParaRPr lang="cs-CZ" dirty="0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>
          <a:xfrm>
            <a:off x="285709" y="6357959"/>
            <a:ext cx="2844800" cy="365125"/>
          </a:xfrm>
        </p:spPr>
        <p:txBody>
          <a:bodyPr/>
          <a:lstStyle/>
          <a:p>
            <a:fld id="{7516EB83-090E-473B-B959-92A4B5275361}" type="datetimeFigureOut">
              <a:rPr lang="cs-CZ" smtClean="0"/>
              <a:pPr/>
              <a:t>01.03.2021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54984353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Obrázek 8" descr="velkybubli_CJ_1502_1.jpg"/>
          <p:cNvPicPr>
            <a:picLocks noChangeAspect="1"/>
          </p:cNvPicPr>
          <p:nvPr/>
        </p:nvPicPr>
        <p:blipFill>
          <a:blip r:embed="rId13" cstate="print"/>
          <a:stretch>
            <a:fillRect/>
          </a:stretch>
        </p:blipFill>
        <p:spPr>
          <a:xfrm>
            <a:off x="0" y="1522"/>
            <a:ext cx="12192000" cy="6854956"/>
          </a:xfrm>
          <a:prstGeom prst="rect">
            <a:avLst/>
          </a:prstGeom>
        </p:spPr>
      </p:pic>
      <p:sp>
        <p:nvSpPr>
          <p:cNvPr id="2" name="Zástupný symbol pro nadpis 1"/>
          <p:cNvSpPr>
            <a:spLocks noGrp="1"/>
          </p:cNvSpPr>
          <p:nvPr>
            <p:ph type="title"/>
          </p:nvPr>
        </p:nvSpPr>
        <p:spPr>
          <a:xfrm>
            <a:off x="3809984" y="274638"/>
            <a:ext cx="7772416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cs-CZ" dirty="0"/>
              <a:t>Klepnutím lze upravit styl předlohy nadpisů.</a:t>
            </a:r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285709" y="1571612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dirty="0"/>
              <a:t>Klepnutím lze upravit styly předlohy textu.</a:t>
            </a:r>
          </a:p>
          <a:p>
            <a:pPr lvl="1"/>
            <a:r>
              <a:rPr lang="cs-CZ" dirty="0"/>
              <a:t>Druhá úroveň</a:t>
            </a:r>
          </a:p>
          <a:p>
            <a:pPr lvl="2"/>
            <a:r>
              <a:rPr lang="cs-CZ" dirty="0"/>
              <a:t>Třetí úroveň</a:t>
            </a:r>
          </a:p>
          <a:p>
            <a:pPr lvl="3"/>
            <a:r>
              <a:rPr lang="cs-CZ" dirty="0"/>
              <a:t>Čtvrtá úroveň</a:t>
            </a:r>
          </a:p>
          <a:p>
            <a:pPr lvl="4"/>
            <a:r>
              <a:rPr lang="cs-CZ" dirty="0"/>
              <a:t>Pátá úroveň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2"/>
          </p:nvPr>
        </p:nvSpPr>
        <p:spPr>
          <a:xfrm>
            <a:off x="285709" y="6357959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Arial" pitchFamily="34" charset="0"/>
                <a:cs typeface="Arial" pitchFamily="34" charset="0"/>
              </a:defRPr>
            </a:lvl1pPr>
          </a:lstStyle>
          <a:p>
            <a:fld id="{7516EB83-090E-473B-B959-92A4B5275361}" type="datetimeFigureOut">
              <a:rPr lang="cs-CZ" smtClean="0"/>
              <a:pPr/>
              <a:t>01.03.2021</a:t>
            </a:fld>
            <a:endParaRPr lang="cs-CZ" dirty="0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03F0DB-9040-4F31-8D2D-42639AAB2BE5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6562685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spcBef>
          <a:spcPct val="0"/>
        </a:spcBef>
        <a:buNone/>
        <a:defRPr lang="cs-CZ" sz="3600" kern="1200" dirty="0">
          <a:solidFill>
            <a:srgbClr val="00A9E2"/>
          </a:solidFill>
          <a:latin typeface="Arial" pitchFamily="34" charset="0"/>
          <a:ea typeface="+mj-ea"/>
          <a:cs typeface="Arial" pitchFamily="34" charset="0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Arial" pitchFamily="34" charset="0"/>
          <a:ea typeface="+mn-ea"/>
          <a:cs typeface="Arial" pitchFamily="34" charset="0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hyperlink" Target="https://archi.gov.cz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191344" y="5517232"/>
            <a:ext cx="8533612" cy="1152128"/>
          </a:xfr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CS-CZ" sz="2000" dirty="0" smtClean="0"/>
              <a:t>odbor </a:t>
            </a:r>
            <a:r>
              <a:rPr lang="CS-CZ" sz="2000" dirty="0"/>
              <a:t>Hlavního architekta eGovernmentu </a:t>
            </a:r>
          </a:p>
          <a:p>
            <a:r>
              <a:rPr lang="CS-CZ" sz="2000" dirty="0"/>
              <a:t>Ministerstvo </a:t>
            </a:r>
            <a:r>
              <a:rPr lang="CS-CZ" sz="2000" dirty="0"/>
              <a:t>v</a:t>
            </a:r>
            <a:r>
              <a:rPr lang="CS-CZ" sz="2000" dirty="0" smtClean="0"/>
              <a:t>nitra </a:t>
            </a:r>
            <a:r>
              <a:rPr lang="CS-CZ" sz="2000" dirty="0"/>
              <a:t>ČR</a:t>
            </a:r>
          </a:p>
        </p:txBody>
      </p:sp>
      <p:sp>
        <p:nvSpPr>
          <p:cNvPr id="5" name="Obdélník 4"/>
          <p:cNvSpPr/>
          <p:nvPr/>
        </p:nvSpPr>
        <p:spPr>
          <a:xfrm>
            <a:off x="1271464" y="1268760"/>
            <a:ext cx="9649072" cy="27392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cs-CZ" sz="4000" b="1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/>
            </a:r>
            <a:br>
              <a:rPr kumimoji="0" lang="cs-CZ" sz="4000" b="1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</a:br>
            <a:r>
              <a:rPr kumimoji="0" lang="cs-CZ" sz="40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4000" b="0" i="0" u="none" strike="noStrike" kern="1200" cap="none" spc="0" normalizeH="0" baseline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Zasedání</a:t>
            </a:r>
            <a:r>
              <a:rPr kumimoji="0" lang="cs-CZ" sz="4000" b="0" i="0" u="none" strike="noStrike" kern="1200" cap="none" spc="0" normalizeH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4000" b="0" i="0" u="none" strike="noStrike" kern="1200" cap="none" spc="0" normalizeH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pracovní skupiny </a:t>
            </a:r>
            <a:r>
              <a:rPr kumimoji="0" lang="cs-CZ" sz="4000" b="0" i="0" u="none" strike="noStrike" kern="1200" cap="none" spc="0" normalizeH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pro architekturu a </a:t>
            </a:r>
            <a:r>
              <a:rPr kumimoji="0" lang="cs-CZ" sz="4000" b="0" i="0" u="none" strike="noStrike" kern="1200" cap="none" spc="0" normalizeH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řízení ICT</a:t>
            </a:r>
            <a:r>
              <a:rPr kumimoji="0" lang="cs-CZ" sz="36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/>
            </a:r>
            <a:br>
              <a:rPr kumimoji="0" lang="cs-CZ" sz="36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</a:br>
            <a:r>
              <a:rPr kumimoji="0" lang="cs-CZ" sz="36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/>
            </a:r>
            <a:br>
              <a:rPr kumimoji="0" lang="cs-CZ" sz="3600" b="0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</a:br>
            <a:r>
              <a:rPr kumimoji="0" lang="cs-CZ" sz="1600" b="1" i="0" u="none" strike="noStrike" kern="1200" cap="none" spc="0" normalizeH="0" baseline="0" noProof="0" dirty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lang="cs-CZ" sz="1600" b="1" dirty="0">
                <a:solidFill>
                  <a:srgbClr val="00A9E2"/>
                </a:solidFill>
                <a:latin typeface="Arial" pitchFamily="34" charset="0"/>
                <a:cs typeface="Arial" pitchFamily="34" charset="0"/>
              </a:rPr>
              <a:t>z</a:t>
            </a:r>
            <a:r>
              <a:rPr kumimoji="0" lang="cs-CZ" sz="1600" b="1" i="0" u="none" strike="noStrike" kern="1200" cap="none" spc="0" normalizeH="0" baseline="0" noProof="0" dirty="0" err="1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asedání</a:t>
            </a:r>
            <a:r>
              <a:rPr kumimoji="0" lang="cs-CZ" sz="16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 </a:t>
            </a:r>
            <a:r>
              <a:rPr kumimoji="0" lang="cs-CZ" sz="16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n-ea"/>
                <a:cs typeface="Arial" pitchFamily="34" charset="0"/>
              </a:rPr>
              <a:t>1.3.2021</a:t>
            </a:r>
            <a:endParaRPr kumimoji="0" lang="cs-CZ" sz="18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n-ea"/>
              <a:cs typeface="+mn-cs"/>
            </a:endParaRPr>
          </a:p>
        </p:txBody>
      </p:sp>
    </p:spTree>
    <p:extLst>
      <p:ext uri="{BB962C8B-B14F-4D97-AF65-F5344CB8AC3E}">
        <p14:creationId xmlns:p14="http://schemas.microsoft.com/office/powerpoint/2010/main" val="20596930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695796" y="2552324"/>
            <a:ext cx="8811491" cy="1421159"/>
          </a:xfrm>
        </p:spPr>
        <p:txBody>
          <a:bodyPr/>
          <a:lstStyle/>
          <a:p>
            <a:r>
              <a:rPr lang="cs-CZ" b="1" dirty="0"/>
              <a:t>Technický úvod, pravidla videokonference </a:t>
            </a:r>
          </a:p>
        </p:txBody>
      </p:sp>
    </p:spTree>
    <p:extLst>
      <p:ext uri="{BB962C8B-B14F-4D97-AF65-F5344CB8AC3E}">
        <p14:creationId xmlns:p14="http://schemas.microsoft.com/office/powerpoint/2010/main" val="5674182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9768408" y="116632"/>
            <a:ext cx="778408" cy="490066"/>
          </a:xfrm>
        </p:spPr>
        <p:txBody>
          <a:bodyPr/>
          <a:lstStyle/>
          <a:p>
            <a:r>
              <a:rPr lang="cs-CZ" dirty="0"/>
              <a:t> 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idx="1"/>
          </p:nvPr>
        </p:nvSpPr>
        <p:spPr>
          <a:xfrm>
            <a:off x="9768408" y="5733257"/>
            <a:ext cx="442392" cy="392907"/>
          </a:xfrm>
        </p:spPr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cs-CZ" dirty="0"/>
              <a:t> </a:t>
            </a:r>
          </a:p>
        </p:txBody>
      </p:sp>
      <p:sp>
        <p:nvSpPr>
          <p:cNvPr id="7" name="Title 1"/>
          <p:cNvSpPr txBox="1">
            <a:spLocks/>
          </p:cNvSpPr>
          <p:nvPr/>
        </p:nvSpPr>
        <p:spPr>
          <a:xfrm>
            <a:off x="4144862" y="333886"/>
            <a:ext cx="6345009" cy="601144"/>
          </a:xfrm>
          <a:prstGeom prst="rect">
            <a:avLst/>
          </a:prstGeom>
        </p:spPr>
        <p:txBody>
          <a:bodyPr vert="horz" lIns="91440" tIns="45720" rIns="91440" bIns="45720" rtlCol="0" anchor="ctr">
            <a:normAutofit fontScale="97500"/>
          </a:bodyPr>
          <a:lstStyle>
            <a:lvl1pPr algn="ctr" defTabSz="4572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marL="0" marR="0" lvl="0" indent="0" algn="ctr" defTabSz="4572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cs-CZ" sz="3200" b="1" i="0" u="none" strike="noStrike" kern="1200" cap="none" spc="0" normalizeH="0" baseline="0" noProof="0" dirty="0" smtClean="0">
                <a:ln>
                  <a:noFill/>
                </a:ln>
                <a:solidFill>
                  <a:srgbClr val="00A9E2"/>
                </a:solidFill>
                <a:effectLst/>
                <a:uLnTx/>
                <a:uFillTx/>
                <a:latin typeface="Arial" pitchFamily="34" charset="0"/>
                <a:ea typeface="+mj-ea"/>
                <a:cs typeface="Arial" pitchFamily="34" charset="0"/>
              </a:rPr>
              <a:t>Agenda</a:t>
            </a:r>
            <a:endParaRPr kumimoji="0" lang="en-US" sz="44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Calibri"/>
              <a:ea typeface="+mj-ea"/>
              <a:cs typeface="+mj-cs"/>
            </a:endParaRPr>
          </a:p>
        </p:txBody>
      </p:sp>
      <p:sp>
        <p:nvSpPr>
          <p:cNvPr id="8" name="TextovéPole 7">
            <a:extLst>
              <a:ext uri="{FF2B5EF4-FFF2-40B4-BE49-F238E27FC236}">
                <a16:creationId xmlns:a16="http://schemas.microsoft.com/office/drawing/2014/main" id="{DB173E78-E423-C647-B2A9-0E772E0C7ADB}"/>
              </a:ext>
            </a:extLst>
          </p:cNvPr>
          <p:cNvSpPr txBox="1"/>
          <p:nvPr/>
        </p:nvSpPr>
        <p:spPr>
          <a:xfrm>
            <a:off x="263352" y="1493876"/>
            <a:ext cx="11521279" cy="5262979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marL="342900" lvl="0" indent="-342900">
              <a:spcAft>
                <a:spcPts val="0"/>
              </a:spcAft>
              <a:buFont typeface="+mj-lt"/>
              <a:buAutoNum type="arabicPeriod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Technický úvod, pravidla videokonference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– Tomáš Šedivec, 5 min</a:t>
            </a:r>
          </a:p>
          <a:p>
            <a:pPr marL="342900" lvl="0" indent="-342900">
              <a:spcAft>
                <a:spcPts val="0"/>
              </a:spcAft>
              <a:buFont typeface="+mj-lt"/>
              <a:buAutoNum type="arabicPeriod"/>
            </a:pPr>
            <a:endParaRPr lang="cs-CZ" sz="2400" dirty="0" smtClean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342900" lvl="0" indent="-342900">
              <a:spcAft>
                <a:spcPts val="0"/>
              </a:spcAft>
              <a:buFont typeface="+mj-lt"/>
              <a:buAutoNum type="arabicPeriod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Hlavní </a:t>
            </a: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program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Digitálně propojená veřejná správa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–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Ondřej Felix,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30 min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Globální architektury</a:t>
            </a:r>
          </a:p>
          <a:p>
            <a:pPr marL="1257300" lvl="2" indent="-342900">
              <a:buFont typeface="Arial" panose="020B0604020202020204" pitchFamily="34" charset="0"/>
              <a:buChar char="•"/>
            </a:pP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Propojený </a:t>
            </a:r>
            <a:r>
              <a:rPr lang="cs-CZ" sz="2400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datový fond –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Petr Tiller,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30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min</a:t>
            </a:r>
          </a:p>
          <a:p>
            <a:pPr marL="1257300" lvl="2" indent="-342900">
              <a:buFont typeface="Arial" panose="020B0604020202020204" pitchFamily="34" charset="0"/>
              <a:buChar char="•"/>
            </a:pP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Veřejný datový fond – Jakub Malina, 30 min</a:t>
            </a:r>
          </a:p>
          <a:p>
            <a:pPr marL="1257300" lvl="2" indent="-342900">
              <a:buFont typeface="Arial" panose="020B0604020202020204" pitchFamily="34" charset="0"/>
              <a:buChar char="•"/>
            </a:pP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Obslužné kanály – Pavel Hrabě, 30 min</a:t>
            </a:r>
            <a:endParaRPr lang="cs-CZ" sz="2400" dirty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lvl="2"/>
            <a:endParaRPr lang="cs-CZ" sz="2400" dirty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3. Různé </a:t>
            </a:r>
            <a:r>
              <a:rPr lang="cs-CZ" sz="2400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– Tomáš Šedivec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,</a:t>
            </a:r>
            <a:r>
              <a:rPr lang="cs-CZ" sz="2400" dirty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dle časové dispozice</a:t>
            </a:r>
            <a:endParaRPr lang="cs-CZ" sz="2400" dirty="0" smtClean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Nové formuláře v7 žádosti o stanovisko OHA</a:t>
            </a:r>
          </a:p>
          <a:p>
            <a:pPr marL="800100" lvl="1" indent="-342900">
              <a:buFont typeface="Arial" panose="020B0604020202020204" pitchFamily="34" charset="0"/>
              <a:buChar char="•"/>
            </a:pP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Informování nadřazeného výboru</a:t>
            </a:r>
            <a:endParaRPr lang="cs-CZ" sz="2400" dirty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endParaRPr lang="cs-CZ" sz="2400" dirty="0" smtClean="0">
              <a:solidFill>
                <a:schemeClr val="tx1">
                  <a:lumMod val="65000"/>
                  <a:lumOff val="35000"/>
                </a:schemeClr>
              </a:solidFill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  <a:p>
            <a:r>
              <a:rPr lang="cs-CZ" sz="2400" b="1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4. Závěr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 – Tomáš Šedivec, </a:t>
            </a:r>
            <a:r>
              <a:rPr lang="cs-CZ" sz="2400" dirty="0" smtClean="0">
                <a:solidFill>
                  <a:schemeClr val="tx1">
                    <a:lumMod val="65000"/>
                    <a:lumOff val="35000"/>
                  </a:schemeClr>
                </a:solidFill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5 min</a:t>
            </a:r>
          </a:p>
        </p:txBody>
      </p:sp>
    </p:spTree>
    <p:extLst>
      <p:ext uri="{BB962C8B-B14F-4D97-AF65-F5344CB8AC3E}">
        <p14:creationId xmlns:p14="http://schemas.microsoft.com/office/powerpoint/2010/main" val="3010951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3225339" y="316201"/>
            <a:ext cx="8587048" cy="681327"/>
          </a:xfrm>
        </p:spPr>
        <p:txBody>
          <a:bodyPr/>
          <a:lstStyle/>
          <a:p>
            <a:pPr algn="ctr"/>
            <a:r>
              <a:rPr lang="cs-CZ" b="1" dirty="0" smtClean="0"/>
              <a:t>Kontext </a:t>
            </a:r>
            <a:r>
              <a:rPr lang="cs-CZ" b="1" dirty="0" smtClean="0"/>
              <a:t>naší PS v rámci RVIS</a:t>
            </a:r>
            <a:endParaRPr lang="cs-CZ" b="1" dirty="0"/>
          </a:p>
        </p:txBody>
      </p:sp>
      <p:pic>
        <p:nvPicPr>
          <p:cNvPr id="3" name="Obrázek 2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800372" y="1084024"/>
            <a:ext cx="8814981" cy="577397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0181148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39833" y="2552324"/>
            <a:ext cx="10856421" cy="2285683"/>
          </a:xfrm>
        </p:spPr>
        <p:txBody>
          <a:bodyPr/>
          <a:lstStyle/>
          <a:p>
            <a:pPr lvl="0" algn="ctr"/>
            <a:r>
              <a:rPr lang="cs-CZ" b="1" dirty="0"/>
              <a:t>IKČR a její navazující dokumenty přístupné na portálu </a:t>
            </a:r>
            <a:r>
              <a:rPr lang="cs-CZ" b="1" u="sng" dirty="0">
                <a:hlinkClick r:id="rId2"/>
              </a:rPr>
              <a:t>https://archi.gov.cz</a:t>
            </a:r>
            <a:r>
              <a:rPr lang="cs-CZ" b="1" u="sng" dirty="0" smtClean="0">
                <a:hlinkClick r:id="rId2"/>
              </a:rPr>
              <a:t>/</a:t>
            </a:r>
            <a:r>
              <a:rPr lang="cs-CZ" b="1" u="sng" dirty="0" smtClean="0"/>
              <a:t/>
            </a:r>
            <a:br>
              <a:rPr lang="cs-CZ" b="1" u="sng" dirty="0" smtClean="0"/>
            </a:br>
            <a:endParaRPr lang="cs-CZ" b="1" dirty="0"/>
          </a:p>
        </p:txBody>
      </p:sp>
    </p:spTree>
    <p:extLst>
      <p:ext uri="{BB962C8B-B14F-4D97-AF65-F5344CB8AC3E}">
        <p14:creationId xmlns:p14="http://schemas.microsoft.com/office/powerpoint/2010/main" val="2914990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695796" y="2552324"/>
            <a:ext cx="8811491" cy="1421159"/>
          </a:xfrm>
        </p:spPr>
        <p:txBody>
          <a:bodyPr/>
          <a:lstStyle/>
          <a:p>
            <a:pPr algn="ctr"/>
            <a:r>
              <a:rPr lang="cs-CZ" b="1" dirty="0" smtClean="0"/>
              <a:t>Digitálně propojená veřejná správa</a:t>
            </a:r>
            <a:endParaRPr lang="cs-CZ" b="1" dirty="0"/>
          </a:p>
        </p:txBody>
      </p:sp>
    </p:spTree>
    <p:extLst>
      <p:ext uri="{BB962C8B-B14F-4D97-AF65-F5344CB8AC3E}">
        <p14:creationId xmlns:p14="http://schemas.microsoft.com/office/powerpoint/2010/main" val="4056326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695796" y="2552324"/>
            <a:ext cx="8811491" cy="1421159"/>
          </a:xfrm>
        </p:spPr>
        <p:txBody>
          <a:bodyPr/>
          <a:lstStyle/>
          <a:p>
            <a:pPr algn="ctr"/>
            <a:r>
              <a:rPr lang="cs-CZ" b="1" dirty="0" smtClean="0"/>
              <a:t>Globální architektury</a:t>
            </a:r>
            <a:endParaRPr lang="cs-CZ" b="1" dirty="0"/>
          </a:p>
        </p:txBody>
      </p:sp>
    </p:spTree>
    <p:extLst>
      <p:ext uri="{BB962C8B-B14F-4D97-AF65-F5344CB8AC3E}">
        <p14:creationId xmlns:p14="http://schemas.microsoft.com/office/powerpoint/2010/main" val="39719780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cs-CZ" b="1" dirty="0" smtClean="0"/>
              <a:t>Nové verze formulářů žádosti o stanovisko OHA</a:t>
            </a:r>
            <a:endParaRPr lang="cs-CZ" b="1" dirty="0"/>
          </a:p>
        </p:txBody>
      </p:sp>
    </p:spTree>
    <p:extLst>
      <p:ext uri="{BB962C8B-B14F-4D97-AF65-F5344CB8AC3E}">
        <p14:creationId xmlns:p14="http://schemas.microsoft.com/office/powerpoint/2010/main" val="24643832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56954" y="2552324"/>
            <a:ext cx="10914610" cy="1978112"/>
          </a:xfrm>
        </p:spPr>
        <p:txBody>
          <a:bodyPr/>
          <a:lstStyle/>
          <a:p>
            <a:pPr algn="ctr"/>
            <a:r>
              <a:rPr lang="cs-CZ" b="1" dirty="0" smtClean="0"/>
              <a:t>Závěr</a:t>
            </a:r>
            <a:endParaRPr lang="cs-CZ" b="1" dirty="0"/>
          </a:p>
        </p:txBody>
      </p:sp>
    </p:spTree>
    <p:extLst>
      <p:ext uri="{BB962C8B-B14F-4D97-AF65-F5344CB8AC3E}">
        <p14:creationId xmlns:p14="http://schemas.microsoft.com/office/powerpoint/2010/main" val="2032749698"/>
      </p:ext>
    </p:extLst>
  </p:cSld>
  <p:clrMapOvr>
    <a:masterClrMapping/>
  </p:clrMapOvr>
</p:sld>
</file>

<file path=ppt/theme/theme1.xml><?xml version="1.0" encoding="utf-8"?>
<a:theme xmlns:a="http://schemas.openxmlformats.org/drawingml/2006/main" name="MV_sablona1_2007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424</TotalTime>
  <Words>144</Words>
  <Application>Microsoft Office PowerPoint</Application>
  <PresentationFormat>Širokoúhlá obrazovka</PresentationFormat>
  <Paragraphs>27</Paragraphs>
  <Slides>9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9</vt:i4>
      </vt:variant>
    </vt:vector>
  </HeadingPairs>
  <TitlesOfParts>
    <vt:vector size="12" baseType="lpstr">
      <vt:lpstr>Arial</vt:lpstr>
      <vt:lpstr>Calibri</vt:lpstr>
      <vt:lpstr>MV_sablona1_2007</vt:lpstr>
      <vt:lpstr>Prezentace aplikace PowerPoint</vt:lpstr>
      <vt:lpstr>Technický úvod, pravidla videokonference </vt:lpstr>
      <vt:lpstr> </vt:lpstr>
      <vt:lpstr>Kontext naší PS v rámci RVIS</vt:lpstr>
      <vt:lpstr>IKČR a její navazující dokumenty přístupné na portálu https://archi.gov.cz/ </vt:lpstr>
      <vt:lpstr>Digitálně propojená veřejná správa</vt:lpstr>
      <vt:lpstr>Globální architektury</vt:lpstr>
      <vt:lpstr>Nové verze formulářů žádosti o stanovisko OHA</vt:lpstr>
      <vt:lpstr>Závěr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Prezentace aplikace PowerPoint</dc:title>
  <dc:creator>Tomáš Šedivec</dc:creator>
  <cp:lastModifiedBy>Tomáš Šedivec</cp:lastModifiedBy>
  <cp:revision>9</cp:revision>
  <dcterms:created xsi:type="dcterms:W3CDTF">2021-01-27T09:19:54Z</dcterms:created>
  <dcterms:modified xsi:type="dcterms:W3CDTF">2021-03-01T14:10:52Z</dcterms:modified>
</cp:coreProperties>
</file>

<file path=docProps/thumbnail.jpeg>
</file>