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56" r:id="rId5"/>
    <p:sldId id="280" r:id="rId6"/>
    <p:sldId id="281" r:id="rId7"/>
    <p:sldId id="269" r:id="rId8"/>
    <p:sldId id="282" r:id="rId9"/>
    <p:sldId id="283" r:id="rId10"/>
    <p:sldId id="277" r:id="rId11"/>
    <p:sldId id="275" r:id="rId12"/>
    <p:sldId id="278" r:id="rId13"/>
    <p:sldId id="279" r:id="rId14"/>
    <p:sldId id="26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ří Valášek" initials="JV" lastIdx="1" clrIdx="0"/>
  <p:cmAuthor id="2" name="PEKU" initials="P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0000"/>
    <a:srgbClr val="FFFFFF"/>
    <a:srgbClr val="FF9393"/>
    <a:srgbClr val="00A9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50000" autoAdjust="0"/>
  </p:normalViewPr>
  <p:slideViewPr>
    <p:cSldViewPr>
      <p:cViewPr varScale="1">
        <p:scale>
          <a:sx n="128" d="100"/>
          <a:sy n="128" d="100"/>
        </p:scale>
        <p:origin x="17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16E4B-5671-403B-B91E-16698A050570}" type="datetimeFigureOut">
              <a:rPr lang="cs-CZ" smtClean="0"/>
              <a:t>01.03.2021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80BF2-CA21-4D5B-9E8A-0EF4925B07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3038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2844" y="1428736"/>
            <a:ext cx="7772400" cy="1470025"/>
          </a:xfrm>
        </p:spPr>
        <p:txBody>
          <a:bodyPr/>
          <a:lstStyle>
            <a:lvl1pPr algn="l">
              <a:defRPr>
                <a:solidFill>
                  <a:srgbClr val="00A9E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2844" y="3857628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142844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5720" y="1600200"/>
            <a:ext cx="8401080" cy="4525963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5720" y="1285860"/>
            <a:ext cx="6191280" cy="4840303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4282" y="4357694"/>
            <a:ext cx="7772400" cy="1362075"/>
          </a:xfrm>
        </p:spPr>
        <p:txBody>
          <a:bodyPr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4282" y="285749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4282" y="157161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4282" y="150335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14282" y="214311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214282" y="6324591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7516EB83-090E-473B-B959-92A4B5275361}" type="datetimeFigureOut">
              <a:rPr lang="cs-CZ" smtClean="0"/>
              <a:pPr/>
              <a:t>01.03.2021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3294065" cy="1285884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28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14282" y="2500306"/>
            <a:ext cx="3251231" cy="362585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214282" y="6357958"/>
            <a:ext cx="2133600" cy="365125"/>
          </a:xfrm>
        </p:spPr>
        <p:txBody>
          <a:bodyPr/>
          <a:lstStyle/>
          <a:p>
            <a:fld id="{7516EB83-090E-473B-B959-92A4B5275361}" type="datetimeFigureOut">
              <a:rPr lang="cs-CZ" smtClean="0"/>
              <a:pPr/>
              <a:t>01.03.2021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velkybubli_CJ_1502_1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1522"/>
            <a:ext cx="9144000" cy="6854956"/>
          </a:xfrm>
          <a:prstGeom prst="rect">
            <a:avLst/>
          </a:prstGeom>
        </p:spPr>
      </p:pic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5829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4282" y="157161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214282" y="63579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516EB83-090E-473B-B959-92A4B5275361}" type="datetimeFigureOut">
              <a:rPr lang="cs-CZ" smtClean="0"/>
              <a:pPr/>
              <a:t>01.03.2021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3F0DB-9040-4F31-8D2D-42639AAB2BE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lang="cs-CZ" sz="3600" kern="1200" dirty="0">
          <a:solidFill>
            <a:srgbClr val="00A9E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rchi.gov.cz/nap_dokument:celkovy_dokumen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.gov.cz/nap_dokument:architektura_a_sdilene_sluzby_verejne_spravy_cr#verejny_datovy_fond" TargetMode="External"/><Relationship Id="rId7" Type="http://schemas.openxmlformats.org/officeDocument/2006/relationships/hyperlink" Target="https://archi.gov.cz/nap_dokument:architektura_a_sdilene_sluzby_verejne_spravy_cr#univerzalni_kontaktni_misto_verejne_spravy" TargetMode="External"/><Relationship Id="rId2" Type="http://schemas.openxmlformats.org/officeDocument/2006/relationships/hyperlink" Target="https://archi.gov.cz/nap_dokument:architektura_a_sdilene_sluzby_verejne_spravy_cr#propojeny_datovy_fon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chi.gov.cz/nap_dokument:architektura_a_sdilene_sluzby_verejne_spravy_cr#elektronicke_ukony_a_dorucovani" TargetMode="External"/><Relationship Id="rId5" Type="http://schemas.openxmlformats.org/officeDocument/2006/relationships/hyperlink" Target="https://archi.gov.cz/ikcr?s%5b%5d=katalog%2A&amp;s%5b%5d=slu&#382;eb%2A" TargetMode="External"/><Relationship Id="rId4" Type="http://schemas.openxmlformats.org/officeDocument/2006/relationships/hyperlink" Target="https://archi.gov.cz/nap_dokument:architektura_a_sdilene_sluzby_verejne_spravy_cr#narodni_identitni_autorita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rchi.gov.cz/nap_dokument:celkovy_dokumen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x-webdoc://29AEED67-1554-4022-B8DD-628F888BE3D3/wiki/File:A_coloured_voting_box_(no_bg).svg" TargetMode="External"/><Relationship Id="rId2" Type="http://schemas.openxmlformats.org/officeDocument/2006/relationships/hyperlink" Target="x-webdoc://29AEED67-1554-4022-B8DD-628F888BE3D3/wiki/File:A_coloured_voting_box.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rchi.gov.cz/nap_dokument:uvod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.gov.cz/nap_dokument:architektura_a_sdilene_sluzby_verejne_spravy_cr#verejny_datovy_fond" TargetMode="External"/><Relationship Id="rId7" Type="http://schemas.openxmlformats.org/officeDocument/2006/relationships/hyperlink" Target="https://archi.gov.cz/nap_dokument:architektura_a_sdilene_sluzby_verejne_spravy_cr#univerzalni_kontaktni_misto_verejne_spravy" TargetMode="External"/><Relationship Id="rId2" Type="http://schemas.openxmlformats.org/officeDocument/2006/relationships/hyperlink" Target="https://archi.gov.cz/nap_dokument:architektura_a_sdilene_sluzby_verejne_spravy_cr#propojeny_datovy_fon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chi.gov.cz/nap_dokument:architektura_a_sdilene_sluzby_verejne_spravy_cr#elektronicke_ukony_a_dorucovani" TargetMode="External"/><Relationship Id="rId5" Type="http://schemas.openxmlformats.org/officeDocument/2006/relationships/hyperlink" Target="https://archi.gov.cz/ikcr?s%5b%5d=katalog%2A&amp;s%5b%5d=slu&#382;eb%2A" TargetMode="External"/><Relationship Id="rId4" Type="http://schemas.openxmlformats.org/officeDocument/2006/relationships/hyperlink" Target="https://archi.gov.cz/nap_dokument:architektura_a_sdilene_sluzby_verejne_spravy_cr#narodni_identitni_autorita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61910" y="1751744"/>
            <a:ext cx="8173572" cy="3126209"/>
          </a:xfrm>
        </p:spPr>
        <p:txBody>
          <a:bodyPr/>
          <a:lstStyle/>
          <a:p>
            <a:pPr algn="ctr"/>
            <a:r>
              <a:rPr lang="cs-CZ" sz="3490" b="1" dirty="0"/>
              <a:t>Digitálně</a:t>
            </a:r>
            <a:r>
              <a:rPr lang="cs-CZ" b="1" dirty="0"/>
              <a:t> propojená veřejná správa</a:t>
            </a:r>
            <a:br>
              <a:rPr lang="cs-CZ" b="1" dirty="0"/>
            </a:br>
            <a:r>
              <a:rPr lang="cs-CZ" sz="2400" dirty="0"/>
              <a:t>aneb</a:t>
            </a:r>
            <a:br>
              <a:rPr lang="cs-CZ" b="1" dirty="0"/>
            </a:br>
            <a:r>
              <a:rPr lang="cs-CZ" b="1" dirty="0"/>
              <a:t>Co je základem </a:t>
            </a:r>
            <a:r>
              <a:rPr lang="cs-CZ" dirty="0">
                <a:solidFill>
                  <a:schemeClr val="accent1"/>
                </a:solidFill>
                <a:hlinkClick r:id="rId2"/>
              </a:rPr>
              <a:t>NAP</a:t>
            </a:r>
            <a:br>
              <a:rPr lang="cs-CZ" dirty="0">
                <a:solidFill>
                  <a:schemeClr val="accent1"/>
                </a:solidFill>
              </a:rPr>
            </a:br>
            <a:endParaRPr lang="cs-CZ" sz="20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04248" y="5836542"/>
            <a:ext cx="2016224" cy="432048"/>
          </a:xfrm>
        </p:spPr>
        <p:txBody>
          <a:bodyPr>
            <a:noAutofit/>
          </a:bodyPr>
          <a:lstStyle/>
          <a:p>
            <a:r>
              <a:rPr lang="cs-CZ" sz="1600" dirty="0">
                <a:solidFill>
                  <a:schemeClr val="tx1"/>
                </a:solidFill>
              </a:rPr>
              <a:t>5. 3. 2021, Praha</a:t>
            </a:r>
          </a:p>
        </p:txBody>
      </p:sp>
      <p:sp>
        <p:nvSpPr>
          <p:cNvPr id="4" name="Podnadpis 2"/>
          <p:cNvSpPr txBox="1">
            <a:spLocks/>
          </p:cNvSpPr>
          <p:nvPr/>
        </p:nvSpPr>
        <p:spPr>
          <a:xfrm>
            <a:off x="539552" y="5733256"/>
            <a:ext cx="5472608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cs-CZ" sz="3200" kern="1200" dirty="0" smtClean="0">
                <a:solidFill>
                  <a:srgbClr val="00A9E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dirty="0">
                <a:solidFill>
                  <a:schemeClr val="tx1"/>
                </a:solidFill>
              </a:rPr>
              <a:t>Ing. Ondřej Felix </a:t>
            </a:r>
            <a:r>
              <a:rPr lang="cs-CZ" sz="2000" dirty="0" err="1">
                <a:solidFill>
                  <a:schemeClr val="tx1"/>
                </a:solidFill>
              </a:rPr>
              <a:t>CSc</a:t>
            </a:r>
            <a:endParaRPr lang="cs-CZ" sz="1600" dirty="0">
              <a:solidFill>
                <a:schemeClr val="tx1"/>
              </a:solidFill>
            </a:endParaRPr>
          </a:p>
          <a:p>
            <a:r>
              <a:rPr lang="cs-CZ" sz="1600" dirty="0">
                <a:solidFill>
                  <a:schemeClr val="tx1"/>
                </a:solidFill>
              </a:rPr>
              <a:t>Ministerstvo vnitra ČR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9CED485-446E-4C44-8F67-EB413C0CF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25548"/>
            <a:ext cx="4335489" cy="96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5CB86-5345-2B41-8E10-928705F55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Z" dirty="0"/>
              <a:t>Klíčová propojení (sdílení) eGOV 2021 +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2F216-4844-EE45-AC7D-2C1F39846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CZ" dirty="0">
                <a:hlinkClick r:id="rId2"/>
              </a:rPr>
              <a:t>Propojený datový fond</a:t>
            </a:r>
            <a:r>
              <a:rPr lang="en-CZ" dirty="0"/>
              <a:t> </a:t>
            </a:r>
            <a:r>
              <a:rPr lang="en-CZ" b="1" i="1" dirty="0"/>
              <a:t>propojuje úřady referenčními a autoritativními údaji o subjektech práva</a:t>
            </a:r>
          </a:p>
          <a:p>
            <a:pPr lvl="1"/>
            <a:r>
              <a:rPr lang="en-CZ" dirty="0"/>
              <a:t>InformačníSystémZákladníchRegistrů a ZákladníRegistry</a:t>
            </a:r>
          </a:p>
          <a:p>
            <a:pPr lvl="1"/>
            <a:r>
              <a:rPr lang="en-CZ" dirty="0"/>
              <a:t>InformačníSytémSdílenéSlužby</a:t>
            </a:r>
          </a:p>
          <a:p>
            <a:pPr lvl="1"/>
            <a:r>
              <a:rPr lang="en-CZ" dirty="0"/>
              <a:t>AgendovéInformačníSystémy</a:t>
            </a:r>
          </a:p>
          <a:p>
            <a:r>
              <a:rPr lang="en-CZ" dirty="0">
                <a:hlinkClick r:id="rId3"/>
              </a:rPr>
              <a:t>Veřejný datový fond</a:t>
            </a:r>
            <a:r>
              <a:rPr lang="en-CZ" dirty="0">
                <a:hlinkClick r:id="rId2"/>
              </a:rPr>
              <a:t> </a:t>
            </a:r>
            <a:r>
              <a:rPr lang="en-CZ" b="1" i="1" dirty="0"/>
              <a:t>propojuje veřejné údaje různých úřadů o objektech práva</a:t>
            </a:r>
          </a:p>
          <a:p>
            <a:pPr lvl="1"/>
            <a:r>
              <a:rPr lang="en-CZ" dirty="0"/>
              <a:t>Národní katalog otevřených dat</a:t>
            </a:r>
          </a:p>
          <a:p>
            <a:pPr lvl="1"/>
            <a:r>
              <a:rPr lang="en-CZ" dirty="0"/>
              <a:t>Datasety Open Dat</a:t>
            </a:r>
          </a:p>
          <a:p>
            <a:r>
              <a:rPr lang="en-CZ" dirty="0">
                <a:hlinkClick r:id="rId4"/>
              </a:rPr>
              <a:t>NárodníIdentitníAutorita</a:t>
            </a:r>
            <a:r>
              <a:rPr lang="en-CZ" dirty="0"/>
              <a:t> </a:t>
            </a:r>
            <a:r>
              <a:rPr lang="en-CZ" b="1" i="1" dirty="0"/>
              <a:t>propojuje portály VS  jednou digitální identitou</a:t>
            </a:r>
          </a:p>
          <a:p>
            <a:pPr lvl="1"/>
            <a:r>
              <a:rPr lang="en-GB" dirty="0"/>
              <a:t>S</a:t>
            </a:r>
            <a:r>
              <a:rPr lang="en-CZ" dirty="0"/>
              <a:t>tátní IDentityProvider</a:t>
            </a:r>
          </a:p>
          <a:p>
            <a:pPr lvl="1"/>
            <a:r>
              <a:rPr lang="en-CZ" dirty="0"/>
              <a:t>Soukromoprávní IdentityProvider</a:t>
            </a:r>
          </a:p>
          <a:p>
            <a:pPr lvl="1"/>
            <a:r>
              <a:rPr lang="en-CZ" dirty="0"/>
              <a:t>Veřejnoprávní SErviceProvider</a:t>
            </a:r>
          </a:p>
          <a:p>
            <a:r>
              <a:rPr lang="en-CZ" dirty="0">
                <a:hlinkClick r:id="rId5"/>
              </a:rPr>
              <a:t>Společný Katalog Služeb VS</a:t>
            </a:r>
            <a:r>
              <a:rPr lang="en-CZ" dirty="0"/>
              <a:t> </a:t>
            </a:r>
            <a:r>
              <a:rPr lang="en-CZ" b="1" i="1" dirty="0"/>
              <a:t>propojuje federaci portálů při výkonu VS</a:t>
            </a:r>
          </a:p>
          <a:p>
            <a:pPr lvl="1"/>
            <a:r>
              <a:rPr lang="en-CZ" dirty="0"/>
              <a:t>GOV.CZ</a:t>
            </a:r>
          </a:p>
          <a:p>
            <a:pPr lvl="1"/>
            <a:r>
              <a:rPr lang="en-CZ" dirty="0"/>
              <a:t>Agendové portály</a:t>
            </a:r>
          </a:p>
          <a:p>
            <a:pPr lvl="1"/>
            <a:r>
              <a:rPr lang="en-CZ" dirty="0"/>
              <a:t>Územní portály</a:t>
            </a:r>
          </a:p>
          <a:p>
            <a:r>
              <a:rPr lang="en-CZ" dirty="0">
                <a:hlinkClick r:id="rId6"/>
              </a:rPr>
              <a:t>Datové schránky </a:t>
            </a:r>
            <a:r>
              <a:rPr lang="en-CZ" b="1" i="1" dirty="0"/>
              <a:t>propojují</a:t>
            </a:r>
            <a:r>
              <a:rPr lang="en-CZ" dirty="0"/>
              <a:t> </a:t>
            </a:r>
            <a:r>
              <a:rPr lang="en-CZ" b="1" i="1" dirty="0"/>
              <a:t>klienty s úřady a úřady mezi sebou – </a:t>
            </a:r>
            <a:r>
              <a:rPr lang="en-CZ" dirty="0"/>
              <a:t>úkony a doručování </a:t>
            </a:r>
            <a:r>
              <a:rPr lang="en-GB" dirty="0">
                <a:solidFill>
                  <a:srgbClr val="000000"/>
                </a:solidFill>
                <a:latin typeface="Helvetica" pitchFamily="2" charset="0"/>
              </a:rPr>
              <a:t>C2G, G2G, G2C, G2E, G2B</a:t>
            </a:r>
          </a:p>
          <a:p>
            <a:endParaRPr lang="en-CZ" b="1" i="1" dirty="0"/>
          </a:p>
          <a:p>
            <a:r>
              <a:rPr lang="en-CZ" dirty="0">
                <a:hlinkClick r:id="rId7"/>
              </a:rPr>
              <a:t>CzechPoint </a:t>
            </a:r>
            <a:r>
              <a:rPr lang="en-CZ" b="1" i="1" dirty="0"/>
              <a:t>propojuje kontaktní místa VS s příslušnými úřady – </a:t>
            </a:r>
            <a:r>
              <a:rPr lang="en-CZ" dirty="0"/>
              <a:t>úkpny C2G</a:t>
            </a:r>
          </a:p>
        </p:txBody>
      </p:sp>
    </p:spTree>
    <p:extLst>
      <p:ext uri="{BB962C8B-B14F-4D97-AF65-F5344CB8AC3E}">
        <p14:creationId xmlns:p14="http://schemas.microsoft.com/office/powerpoint/2010/main" val="307654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772816"/>
            <a:ext cx="7886110" cy="4104456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cs-CZ" sz="4600" dirty="0"/>
          </a:p>
          <a:p>
            <a:pPr marL="0" indent="0" algn="ctr">
              <a:buNone/>
            </a:pPr>
            <a:r>
              <a:rPr lang="cs-CZ" sz="4600" dirty="0">
                <a:solidFill>
                  <a:schemeClr val="accent1"/>
                </a:solidFill>
              </a:rPr>
              <a:t>Podrobněji </a:t>
            </a:r>
          </a:p>
          <a:p>
            <a:pPr marL="0" indent="0" algn="ctr">
              <a:buNone/>
            </a:pPr>
            <a:r>
              <a:rPr lang="cs-CZ" sz="4600" dirty="0">
                <a:solidFill>
                  <a:schemeClr val="accent1"/>
                </a:solidFill>
                <a:hlinkClick r:id="rId2"/>
              </a:rPr>
              <a:t>Národní architektonický plán</a:t>
            </a:r>
            <a:endParaRPr lang="cs-CZ" sz="46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cs-CZ" sz="46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cs-CZ" sz="46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cs-CZ" sz="46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cs-CZ" sz="46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cs-CZ" sz="46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4600" dirty="0">
                <a:solidFill>
                  <a:schemeClr val="accent1"/>
                </a:solidFill>
              </a:rPr>
              <a:t>děkuji za pozornost</a:t>
            </a:r>
          </a:p>
          <a:p>
            <a:pPr marL="0" indent="0" algn="ctr">
              <a:buNone/>
            </a:pPr>
            <a:r>
              <a:rPr lang="cs-CZ" sz="4600" dirty="0" err="1">
                <a:solidFill>
                  <a:schemeClr val="accent1"/>
                </a:solidFill>
              </a:rPr>
              <a:t>ondrej.felix@mvcr.cz</a:t>
            </a:r>
            <a:endParaRPr lang="cs-CZ" sz="4600" dirty="0">
              <a:solidFill>
                <a:schemeClr val="accent1"/>
              </a:solidFill>
            </a:endParaRPr>
          </a:p>
          <a:p>
            <a:pPr marL="0" indent="0" algn="r">
              <a:buNone/>
            </a:pPr>
            <a:endParaRPr lang="cs-CZ" sz="4600" dirty="0"/>
          </a:p>
          <a:p>
            <a:pPr marL="0" indent="0" algn="ctr">
              <a:buNone/>
            </a:pPr>
            <a:endParaRPr lang="cs-CZ" dirty="0"/>
          </a:p>
          <a:p>
            <a:pPr marL="0" indent="0">
              <a:buNone/>
            </a:pPr>
            <a:endParaRPr lang="cs-CZ" sz="1300" b="1" dirty="0"/>
          </a:p>
          <a:p>
            <a:pPr marL="0" indent="0">
              <a:buNone/>
            </a:pPr>
            <a:endParaRPr lang="cs-CZ" sz="1300" b="1" dirty="0"/>
          </a:p>
          <a:p>
            <a:pPr marL="0" indent="0">
              <a:buNone/>
            </a:pPr>
            <a:endParaRPr lang="cs-CZ" sz="1300" b="1" dirty="0"/>
          </a:p>
          <a:p>
            <a:pPr marL="0" indent="0">
              <a:buNone/>
            </a:pPr>
            <a:endParaRPr lang="cs-CZ" sz="1300" b="1" dirty="0"/>
          </a:p>
          <a:p>
            <a:pPr marL="0" indent="0">
              <a:buNone/>
            </a:pPr>
            <a:endParaRPr lang="cs-CZ" sz="1300" b="1" dirty="0"/>
          </a:p>
          <a:p>
            <a:pPr marL="0" indent="0">
              <a:buNone/>
            </a:pPr>
            <a:endParaRPr lang="cs-CZ" sz="1300" b="1" dirty="0"/>
          </a:p>
        </p:txBody>
      </p:sp>
    </p:spTree>
    <p:extLst>
      <p:ext uri="{BB962C8B-B14F-4D97-AF65-F5344CB8AC3E}">
        <p14:creationId xmlns:p14="http://schemas.microsoft.com/office/powerpoint/2010/main" val="229157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7CD7-1812-A54C-8E2C-FC56EFA94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274638"/>
            <a:ext cx="6628482" cy="1143000"/>
          </a:xfrm>
        </p:spPr>
        <p:txBody>
          <a:bodyPr/>
          <a:lstStyle/>
          <a:p>
            <a:r>
              <a:rPr lang="en-CZ" dirty="0"/>
              <a:t>Představa ideálního eGovernmentu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9AD59FB-75FD-9D40-92EB-C02BBA1ED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1924050"/>
            <a:ext cx="9080500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28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3124E-E675-0E42-8F87-5619E7A26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1143000"/>
          </a:xfrm>
        </p:spPr>
        <p:txBody>
          <a:bodyPr/>
          <a:lstStyle/>
          <a:p>
            <a:r>
              <a:rPr lang="en-CZ" dirty="0"/>
              <a:t>Nezbytné propojení (nikoli integrace) jednotlivých úřadů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A06BE2B-7402-BD43-B8A8-C68E453DD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9144000" cy="54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1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44408" y="116632"/>
            <a:ext cx="778408" cy="490066"/>
          </a:xfrm>
        </p:spPr>
        <p:txBody>
          <a:bodyPr/>
          <a:lstStyle/>
          <a:p>
            <a:r>
              <a:rPr lang="cs-CZ" dirty="0"/>
              <a:t> 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8244408" y="5733256"/>
            <a:ext cx="442392" cy="39290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/>
              <a:t>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67743" y="220680"/>
            <a:ext cx="6587271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800" b="1" dirty="0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Stručný popis </a:t>
            </a:r>
            <a:r>
              <a:rPr lang="cs-CZ" sz="2800" b="1" dirty="0" err="1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eGovernmentu</a:t>
            </a:r>
            <a:endParaRPr lang="en-US" sz="2800" b="1" dirty="0">
              <a:solidFill>
                <a:srgbClr val="00A9E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8985" y="1084776"/>
            <a:ext cx="8566030" cy="5584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2400" dirty="0">
              <a:solidFill>
                <a:schemeClr val="accent1"/>
              </a:solidFill>
            </a:endParaRPr>
          </a:p>
          <a:p>
            <a:endParaRPr lang="cs-CZ" sz="2400" dirty="0">
              <a:solidFill>
                <a:schemeClr val="accent1"/>
              </a:solidFill>
            </a:endParaRPr>
          </a:p>
          <a:p>
            <a:endParaRPr lang="cs-CZ" sz="2400" dirty="0">
              <a:solidFill>
                <a:schemeClr val="accent1"/>
              </a:solidFill>
            </a:endParaRPr>
          </a:p>
          <a:p>
            <a:pPr lvl="1"/>
            <a:endParaRPr lang="en-CZ" sz="2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2400" dirty="0">
              <a:solidFill>
                <a:schemeClr val="accent1"/>
              </a:solidFill>
            </a:endParaRPr>
          </a:p>
        </p:txBody>
      </p:sp>
      <p:sp>
        <p:nvSpPr>
          <p:cNvPr id="15" name="AutoShape 9">
            <a:hlinkClick r:id="rId2"/>
            <a:extLst>
              <a:ext uri="{FF2B5EF4-FFF2-40B4-BE49-F238E27FC236}">
                <a16:creationId xmlns:a16="http://schemas.microsoft.com/office/drawing/2014/main" id="{69D2CC93-9BAF-4A4A-9547-C3C091F9B7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44999" y="1015999"/>
            <a:ext cx="45719" cy="20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Z"/>
          </a:p>
        </p:txBody>
      </p:sp>
      <p:sp>
        <p:nvSpPr>
          <p:cNvPr id="16" name="AutoShape 10" descr="Ballot box">
            <a:hlinkClick r:id="rId3"/>
            <a:extLst>
              <a:ext uri="{FF2B5EF4-FFF2-40B4-BE49-F238E27FC236}">
                <a16:creationId xmlns:a16="http://schemas.microsoft.com/office/drawing/2014/main" id="{FDCAC53E-9AB8-C04B-9723-94E6185C1B9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02174" y="1015999"/>
            <a:ext cx="92125" cy="104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Z"/>
          </a:p>
        </p:txBody>
      </p:sp>
      <p:sp>
        <p:nvSpPr>
          <p:cNvPr id="17" name="AutoShape 11">
            <a:hlinkClick r:id="rId2"/>
            <a:extLst>
              <a:ext uri="{FF2B5EF4-FFF2-40B4-BE49-F238E27FC236}">
                <a16:creationId xmlns:a16="http://schemas.microsoft.com/office/drawing/2014/main" id="{667D3CC4-B5DE-684C-988E-7355B91C68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54724" y="1015999"/>
            <a:ext cx="45719" cy="20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Z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B99867-A12D-8844-96EE-BEBD6ADE6AF7}"/>
              </a:ext>
            </a:extLst>
          </p:cNvPr>
          <p:cNvSpPr/>
          <p:nvPr/>
        </p:nvSpPr>
        <p:spPr>
          <a:xfrm>
            <a:off x="190766" y="1932844"/>
            <a:ext cx="90228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>
                <a:hlinkClick r:id="rId4"/>
              </a:rPr>
              <a:t>Posláním</a:t>
            </a:r>
            <a:r>
              <a:rPr lang="en-GB" dirty="0">
                <a:hlinkClick r:id="rId4"/>
              </a:rPr>
              <a:t> </a:t>
            </a:r>
            <a:r>
              <a:rPr lang="en-GB" dirty="0" err="1">
                <a:hlinkClick r:id="rId4"/>
              </a:rPr>
              <a:t>eGovernmentu</a:t>
            </a:r>
            <a:r>
              <a:rPr lang="en-GB" dirty="0">
                <a:hlinkClick r:id="rId4"/>
              </a:rPr>
              <a:t> je:</a:t>
            </a:r>
            <a:endParaRPr lang="en-GB" dirty="0"/>
          </a:p>
          <a:p>
            <a:r>
              <a:rPr lang="en-GB" i="1" dirty="0"/>
              <a:t>„Co </a:t>
            </a:r>
            <a:r>
              <a:rPr lang="en-GB" i="1" dirty="0" err="1"/>
              <a:t>nejefektivnějším</a:t>
            </a:r>
            <a:r>
              <a:rPr lang="en-GB" i="1" dirty="0"/>
              <a:t> </a:t>
            </a:r>
            <a:r>
              <a:rPr lang="en-GB" i="1" dirty="0" err="1"/>
              <a:t>způsobem</a:t>
            </a:r>
            <a:r>
              <a:rPr lang="en-GB" i="1" dirty="0"/>
              <a:t> </a:t>
            </a:r>
            <a:r>
              <a:rPr lang="en-GB" i="1" dirty="0" err="1"/>
              <a:t>poskytovat</a:t>
            </a:r>
            <a:r>
              <a:rPr lang="en-GB" i="1" dirty="0"/>
              <a:t> </a:t>
            </a:r>
            <a:r>
              <a:rPr lang="en-GB" i="1" dirty="0" err="1"/>
              <a:t>klientům</a:t>
            </a:r>
            <a:r>
              <a:rPr lang="en-GB" i="1" dirty="0"/>
              <a:t> </a:t>
            </a:r>
            <a:r>
              <a:rPr lang="en-GB" i="1" dirty="0" err="1"/>
              <a:t>veřejné</a:t>
            </a:r>
            <a:r>
              <a:rPr lang="en-GB" i="1" dirty="0"/>
              <a:t> </a:t>
            </a:r>
            <a:r>
              <a:rPr lang="en-GB" i="1" dirty="0" err="1"/>
              <a:t>správy</a:t>
            </a:r>
            <a:r>
              <a:rPr lang="en-GB" i="1" dirty="0"/>
              <a:t> </a:t>
            </a:r>
            <a:r>
              <a:rPr lang="en-GB" i="1" dirty="0" err="1"/>
              <a:t>služby</a:t>
            </a:r>
            <a:r>
              <a:rPr lang="en-GB" i="1" dirty="0"/>
              <a:t>, co </a:t>
            </a:r>
            <a:r>
              <a:rPr lang="en-GB" i="1" dirty="0" err="1"/>
              <a:t>nejvíce</a:t>
            </a:r>
            <a:r>
              <a:rPr lang="en-GB" i="1" dirty="0"/>
              <a:t> </a:t>
            </a:r>
            <a:r>
              <a:rPr lang="en-GB" i="1" dirty="0" err="1"/>
              <a:t>jim</a:t>
            </a:r>
            <a:r>
              <a:rPr lang="en-GB" i="1" dirty="0"/>
              <a:t> </a:t>
            </a:r>
            <a:r>
              <a:rPr lang="en-GB" i="1" dirty="0" err="1"/>
              <a:t>usnadňující</a:t>
            </a:r>
            <a:r>
              <a:rPr lang="en-GB" i="1" dirty="0"/>
              <a:t> jak </a:t>
            </a:r>
            <a:r>
              <a:rPr lang="en-GB" i="1" dirty="0" err="1"/>
              <a:t>dosažení</a:t>
            </a:r>
            <a:r>
              <a:rPr lang="en-GB" i="1" dirty="0"/>
              <a:t> </a:t>
            </a:r>
            <a:r>
              <a:rPr lang="en-GB" i="1" dirty="0" err="1"/>
              <a:t>jejich</a:t>
            </a:r>
            <a:r>
              <a:rPr lang="en-GB" i="1" dirty="0"/>
              <a:t> </a:t>
            </a:r>
            <a:r>
              <a:rPr lang="en-GB" i="1" dirty="0" err="1"/>
              <a:t>práv</a:t>
            </a:r>
            <a:r>
              <a:rPr lang="en-GB" i="1" dirty="0"/>
              <a:t> a </a:t>
            </a:r>
            <a:r>
              <a:rPr lang="en-GB" i="1" dirty="0" err="1"/>
              <a:t>nároků</a:t>
            </a:r>
            <a:r>
              <a:rPr lang="en-GB" i="1" dirty="0"/>
              <a:t>, </a:t>
            </a:r>
            <a:r>
              <a:rPr lang="en-GB" i="1" dirty="0" err="1"/>
              <a:t>tak</a:t>
            </a:r>
            <a:r>
              <a:rPr lang="en-GB" i="1" dirty="0"/>
              <a:t> </a:t>
            </a:r>
            <a:r>
              <a:rPr lang="en-GB" i="1" dirty="0" err="1"/>
              <a:t>splnění</a:t>
            </a:r>
            <a:r>
              <a:rPr lang="en-GB" i="1" dirty="0"/>
              <a:t> </a:t>
            </a:r>
            <a:r>
              <a:rPr lang="en-GB" i="1" dirty="0" err="1"/>
              <a:t>jejich</a:t>
            </a:r>
            <a:r>
              <a:rPr lang="en-GB" i="1" dirty="0"/>
              <a:t> </a:t>
            </a:r>
            <a:r>
              <a:rPr lang="en-GB" i="1" dirty="0" err="1"/>
              <a:t>povinností</a:t>
            </a:r>
            <a:r>
              <a:rPr lang="en-GB" i="1" dirty="0"/>
              <a:t> a </a:t>
            </a:r>
            <a:r>
              <a:rPr lang="en-GB" i="1" dirty="0" err="1"/>
              <a:t>závazků</a:t>
            </a:r>
            <a:r>
              <a:rPr lang="en-GB" i="1" dirty="0"/>
              <a:t> </a:t>
            </a:r>
            <a:r>
              <a:rPr lang="en-GB" i="1" dirty="0" err="1"/>
              <a:t>ze</a:t>
            </a:r>
            <a:r>
              <a:rPr lang="en-GB" i="1" dirty="0"/>
              <a:t> </a:t>
            </a:r>
            <a:r>
              <a:rPr lang="en-GB" i="1" dirty="0" err="1"/>
              <a:t>vztahu</a:t>
            </a:r>
            <a:r>
              <a:rPr lang="en-GB" i="1" dirty="0"/>
              <a:t> k </a:t>
            </a:r>
            <a:r>
              <a:rPr lang="en-GB" i="1" dirty="0" err="1"/>
              <a:t>veřejné</a:t>
            </a:r>
            <a:r>
              <a:rPr lang="en-GB" i="1" dirty="0"/>
              <a:t> </a:t>
            </a:r>
            <a:r>
              <a:rPr lang="en-GB" i="1" dirty="0" err="1"/>
              <a:t>správě</a:t>
            </a:r>
            <a:r>
              <a:rPr lang="en-GB" i="1" dirty="0"/>
              <a:t>“.</a:t>
            </a:r>
            <a:endParaRPr lang="en-GB" dirty="0"/>
          </a:p>
          <a:p>
            <a:r>
              <a:rPr lang="en-GB" dirty="0"/>
              <a:t>…….</a:t>
            </a:r>
          </a:p>
          <a:p>
            <a:r>
              <a:rPr lang="en-GB" dirty="0"/>
              <a:t>Government je </a:t>
            </a:r>
            <a:r>
              <a:rPr lang="en-GB" dirty="0" err="1"/>
              <a:t>činnost</a:t>
            </a:r>
            <a:r>
              <a:rPr lang="en-GB" dirty="0"/>
              <a:t> </a:t>
            </a:r>
            <a:r>
              <a:rPr lang="en-GB" dirty="0" err="1"/>
              <a:t>související</a:t>
            </a:r>
            <a:r>
              <a:rPr lang="en-GB" dirty="0"/>
              <a:t> s </a:t>
            </a:r>
            <a:r>
              <a:rPr lang="en-GB" dirty="0" err="1"/>
              <a:t>poskytováním</a:t>
            </a:r>
            <a:r>
              <a:rPr lang="en-GB" dirty="0"/>
              <a:t> </a:t>
            </a:r>
            <a:r>
              <a:rPr lang="en-GB" dirty="0" err="1"/>
              <a:t>veřejných</a:t>
            </a:r>
            <a:r>
              <a:rPr lang="en-GB" dirty="0"/>
              <a:t> </a:t>
            </a:r>
            <a:r>
              <a:rPr lang="en-GB" dirty="0" err="1"/>
              <a:t>služeb</a:t>
            </a:r>
            <a:r>
              <a:rPr lang="en-GB" dirty="0"/>
              <a:t>, </a:t>
            </a:r>
            <a:r>
              <a:rPr lang="en-GB" dirty="0" err="1"/>
              <a:t>řízením</a:t>
            </a:r>
            <a:r>
              <a:rPr lang="en-GB" dirty="0"/>
              <a:t> </a:t>
            </a:r>
            <a:r>
              <a:rPr lang="en-GB" dirty="0" err="1"/>
              <a:t>veřejných</a:t>
            </a:r>
            <a:r>
              <a:rPr lang="en-GB" dirty="0"/>
              <a:t> </a:t>
            </a:r>
            <a:r>
              <a:rPr lang="en-GB" dirty="0" err="1"/>
              <a:t>záležitostí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místní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centrální</a:t>
            </a:r>
            <a:r>
              <a:rPr lang="en-GB" dirty="0"/>
              <a:t> </a:t>
            </a:r>
            <a:r>
              <a:rPr lang="en-GB" dirty="0" err="1"/>
              <a:t>úrovni</a:t>
            </a:r>
            <a:r>
              <a:rPr lang="en-GB" dirty="0"/>
              <a:t> a </a:t>
            </a:r>
            <a:r>
              <a:rPr lang="en-GB" dirty="0" err="1"/>
              <a:t>zajišťováním</a:t>
            </a:r>
            <a:r>
              <a:rPr lang="en-GB" dirty="0"/>
              <a:t> </a:t>
            </a:r>
            <a:r>
              <a:rPr lang="en-GB" dirty="0" err="1"/>
              <a:t>záležitostí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veřejném</a:t>
            </a:r>
            <a:r>
              <a:rPr lang="en-GB" dirty="0"/>
              <a:t> </a:t>
            </a:r>
            <a:r>
              <a:rPr lang="en-GB" dirty="0" err="1"/>
              <a:t>zájmu</a:t>
            </a:r>
            <a:r>
              <a:rPr lang="en-GB" dirty="0"/>
              <a:t>. </a:t>
            </a:r>
            <a:r>
              <a:rPr lang="en-GB" dirty="0" err="1"/>
              <a:t>Pokud</a:t>
            </a:r>
            <a:r>
              <a:rPr lang="en-GB" dirty="0"/>
              <a:t> je </a:t>
            </a:r>
            <a:r>
              <a:rPr lang="en-GB" dirty="0" err="1"/>
              <a:t>poskytování</a:t>
            </a:r>
            <a:r>
              <a:rPr lang="en-GB" dirty="0"/>
              <a:t> </a:t>
            </a:r>
            <a:r>
              <a:rPr lang="en-GB" dirty="0" err="1"/>
              <a:t>veřejných</a:t>
            </a:r>
            <a:r>
              <a:rPr lang="en-GB" dirty="0"/>
              <a:t> </a:t>
            </a:r>
            <a:r>
              <a:rPr lang="en-GB" dirty="0" err="1"/>
              <a:t>služeb</a:t>
            </a:r>
            <a:r>
              <a:rPr lang="en-GB" dirty="0"/>
              <a:t> </a:t>
            </a:r>
            <a:r>
              <a:rPr lang="en-GB" dirty="0" err="1"/>
              <a:t>zajišťováno</a:t>
            </a:r>
            <a:r>
              <a:rPr lang="en-GB" dirty="0"/>
              <a:t> </a:t>
            </a:r>
            <a:r>
              <a:rPr lang="en-GB" dirty="0" err="1"/>
              <a:t>elektronicky</a:t>
            </a:r>
            <a:r>
              <a:rPr lang="en-GB" dirty="0"/>
              <a:t> a </a:t>
            </a:r>
            <a:r>
              <a:rPr lang="en-GB" dirty="0" err="1"/>
              <a:t>dochází</a:t>
            </a:r>
            <a:r>
              <a:rPr lang="en-GB" dirty="0"/>
              <a:t> k </a:t>
            </a:r>
            <a:r>
              <a:rPr lang="en-GB" b="1" dirty="0" err="1"/>
              <a:t>digitální</a:t>
            </a:r>
            <a:r>
              <a:rPr lang="en-GB" b="1" dirty="0"/>
              <a:t> </a:t>
            </a:r>
            <a:r>
              <a:rPr lang="en-GB" b="1" dirty="0" err="1"/>
              <a:t>interakci</a:t>
            </a:r>
            <a:r>
              <a:rPr lang="en-GB" dirty="0"/>
              <a:t> </a:t>
            </a:r>
            <a:r>
              <a:rPr lang="en-GB" dirty="0" err="1"/>
              <a:t>mezi</a:t>
            </a:r>
            <a:r>
              <a:rPr lang="en-GB" dirty="0"/>
              <a:t> </a:t>
            </a:r>
            <a:r>
              <a:rPr lang="en-GB" dirty="0" err="1"/>
              <a:t>veřejností</a:t>
            </a:r>
            <a:r>
              <a:rPr lang="en-GB" dirty="0"/>
              <a:t> a </a:t>
            </a:r>
            <a:r>
              <a:rPr lang="en-GB" dirty="0" err="1"/>
              <a:t>veřejnou</a:t>
            </a:r>
            <a:r>
              <a:rPr lang="en-GB" dirty="0"/>
              <a:t> </a:t>
            </a:r>
            <a:r>
              <a:rPr lang="en-GB" dirty="0" err="1"/>
              <a:t>správou</a:t>
            </a:r>
            <a:r>
              <a:rPr lang="en-GB" dirty="0"/>
              <a:t> </a:t>
            </a:r>
            <a:r>
              <a:rPr lang="en-GB" dirty="0" err="1"/>
              <a:t>hovoříme</a:t>
            </a:r>
            <a:r>
              <a:rPr lang="en-GB" dirty="0"/>
              <a:t> o </a:t>
            </a:r>
            <a:r>
              <a:rPr lang="en-GB" dirty="0" err="1"/>
              <a:t>eGovernmentu</a:t>
            </a:r>
            <a:r>
              <a:rPr lang="en-GB" dirty="0"/>
              <a:t>, </a:t>
            </a:r>
            <a:r>
              <a:rPr lang="en-GB" b="1" dirty="0" err="1"/>
              <a:t>elektronické</a:t>
            </a:r>
            <a:r>
              <a:rPr lang="en-GB" b="1" dirty="0"/>
              <a:t> </a:t>
            </a:r>
            <a:r>
              <a:rPr lang="en-GB" b="1" dirty="0" err="1"/>
              <a:t>veřejné</a:t>
            </a:r>
            <a:r>
              <a:rPr lang="en-GB" b="1" dirty="0"/>
              <a:t> </a:t>
            </a:r>
            <a:r>
              <a:rPr lang="en-GB" b="1" dirty="0" err="1"/>
              <a:t>správě</a:t>
            </a:r>
            <a:r>
              <a:rPr lang="en-GB" dirty="0"/>
              <a:t>, </a:t>
            </a:r>
            <a:r>
              <a:rPr lang="en-GB" dirty="0" err="1"/>
              <a:t>která</a:t>
            </a:r>
            <a:r>
              <a:rPr lang="en-GB" dirty="0"/>
              <a:t> </a:t>
            </a:r>
            <a:r>
              <a:rPr lang="en-GB" dirty="0" err="1"/>
              <a:t>využívá</a:t>
            </a:r>
            <a:r>
              <a:rPr lang="en-GB" dirty="0"/>
              <a:t> </a:t>
            </a:r>
            <a:r>
              <a:rPr lang="en-GB" dirty="0" err="1"/>
              <a:t>informační</a:t>
            </a:r>
            <a:r>
              <a:rPr lang="en-GB" dirty="0"/>
              <a:t> a </a:t>
            </a:r>
            <a:r>
              <a:rPr lang="en-GB" dirty="0" err="1"/>
              <a:t>komunikační</a:t>
            </a:r>
            <a:r>
              <a:rPr lang="en-GB" dirty="0"/>
              <a:t> </a:t>
            </a:r>
            <a:r>
              <a:rPr lang="en-GB" dirty="0" err="1"/>
              <a:t>technologie</a:t>
            </a:r>
            <a:r>
              <a:rPr lang="en-GB" dirty="0"/>
              <a:t> k </a:t>
            </a:r>
            <a:r>
              <a:rPr lang="en-GB" dirty="0" err="1"/>
              <a:t>poskytování</a:t>
            </a:r>
            <a:r>
              <a:rPr lang="en-GB" dirty="0"/>
              <a:t> </a:t>
            </a:r>
            <a:r>
              <a:rPr lang="en-GB" dirty="0" err="1"/>
              <a:t>elektronických</a:t>
            </a:r>
            <a:r>
              <a:rPr lang="en-GB" dirty="0"/>
              <a:t> </a:t>
            </a:r>
            <a:r>
              <a:rPr lang="en-GB" dirty="0" err="1"/>
              <a:t>veřejných</a:t>
            </a:r>
            <a:r>
              <a:rPr lang="en-GB" dirty="0"/>
              <a:t> </a:t>
            </a:r>
            <a:r>
              <a:rPr lang="en-GB" dirty="0" err="1"/>
              <a:t>služeb</a:t>
            </a:r>
            <a:r>
              <a:rPr lang="en-GB" dirty="0"/>
              <a:t> </a:t>
            </a:r>
            <a:r>
              <a:rPr lang="en-GB" dirty="0" err="1"/>
              <a:t>občanům</a:t>
            </a:r>
            <a:r>
              <a:rPr lang="en-GB" dirty="0"/>
              <a:t> a </a:t>
            </a:r>
            <a:r>
              <a:rPr lang="en-GB" dirty="0" err="1"/>
              <a:t>podnikům</a:t>
            </a:r>
            <a:r>
              <a:rPr lang="en-GB" dirty="0"/>
              <a:t>. V </a:t>
            </a:r>
            <a:r>
              <a:rPr lang="en-GB" dirty="0" err="1"/>
              <a:t>širším</a:t>
            </a:r>
            <a:r>
              <a:rPr lang="en-GB" dirty="0"/>
              <a:t> </a:t>
            </a:r>
            <a:r>
              <a:rPr lang="en-GB" dirty="0" err="1"/>
              <a:t>slova</a:t>
            </a:r>
            <a:r>
              <a:rPr lang="en-GB" dirty="0"/>
              <a:t> </a:t>
            </a:r>
            <a:r>
              <a:rPr lang="en-GB" dirty="0" err="1"/>
              <a:t>smyslu</a:t>
            </a:r>
            <a:r>
              <a:rPr lang="en-GB" dirty="0"/>
              <a:t> </a:t>
            </a:r>
            <a:r>
              <a:rPr lang="en-GB" dirty="0" err="1"/>
              <a:t>považujeme</a:t>
            </a:r>
            <a:r>
              <a:rPr lang="en-GB" dirty="0"/>
              <a:t> za eGovernment </a:t>
            </a:r>
            <a:r>
              <a:rPr lang="en-GB" dirty="0" err="1"/>
              <a:t>veškeré</a:t>
            </a:r>
            <a:r>
              <a:rPr lang="en-GB" dirty="0"/>
              <a:t> </a:t>
            </a:r>
            <a:r>
              <a:rPr lang="en-GB" dirty="0" err="1"/>
              <a:t>elektronizované</a:t>
            </a:r>
            <a:r>
              <a:rPr lang="en-GB" dirty="0"/>
              <a:t> </a:t>
            </a:r>
            <a:r>
              <a:rPr lang="en-GB" dirty="0" err="1"/>
              <a:t>procesy</a:t>
            </a:r>
            <a:r>
              <a:rPr lang="en-GB" dirty="0"/>
              <a:t> </a:t>
            </a:r>
            <a:r>
              <a:rPr lang="en-GB" dirty="0" err="1"/>
              <a:t>veřejné</a:t>
            </a:r>
            <a:r>
              <a:rPr lang="en-GB" dirty="0"/>
              <a:t> </a:t>
            </a:r>
            <a:r>
              <a:rPr lang="en-GB" dirty="0" err="1"/>
              <a:t>správy</a:t>
            </a:r>
            <a:r>
              <a:rPr lang="en-GB" dirty="0"/>
              <a:t>, </a:t>
            </a:r>
            <a:r>
              <a:rPr lang="en-GB" dirty="0" err="1"/>
              <a:t>včetně</a:t>
            </a:r>
            <a:r>
              <a:rPr lang="en-GB" dirty="0"/>
              <a:t> </a:t>
            </a:r>
            <a:r>
              <a:rPr lang="en-GB" dirty="0" err="1"/>
              <a:t>interního</a:t>
            </a:r>
            <a:r>
              <a:rPr lang="en-GB" dirty="0"/>
              <a:t> </a:t>
            </a:r>
            <a:r>
              <a:rPr lang="en-GB" dirty="0" err="1"/>
              <a:t>zpracování</a:t>
            </a:r>
            <a:r>
              <a:rPr lang="en-GB" dirty="0"/>
              <a:t> </a:t>
            </a:r>
            <a:r>
              <a:rPr lang="en-GB" dirty="0" err="1"/>
              <a:t>agend</a:t>
            </a:r>
            <a:r>
              <a:rPr lang="en-GB" dirty="0"/>
              <a:t> a </a:t>
            </a:r>
            <a:r>
              <a:rPr lang="en-GB" dirty="0" err="1"/>
              <a:t>provozních</a:t>
            </a:r>
            <a:r>
              <a:rPr lang="en-GB" dirty="0"/>
              <a:t> </a:t>
            </a:r>
            <a:r>
              <a:rPr lang="en-GB" dirty="0" err="1"/>
              <a:t>procesů</a:t>
            </a:r>
            <a:r>
              <a:rPr lang="en-GB" dirty="0"/>
              <a:t>.</a:t>
            </a:r>
          </a:p>
          <a:p>
            <a:r>
              <a:rPr lang="en-GB" dirty="0" err="1"/>
              <a:t>Cílem</a:t>
            </a:r>
            <a:r>
              <a:rPr lang="en-GB" dirty="0"/>
              <a:t> </a:t>
            </a:r>
            <a:r>
              <a:rPr lang="en-GB" dirty="0" err="1"/>
              <a:t>veřejného</a:t>
            </a:r>
            <a:r>
              <a:rPr lang="en-GB" dirty="0"/>
              <a:t> </a:t>
            </a:r>
            <a:r>
              <a:rPr lang="en-GB" dirty="0" err="1"/>
              <a:t>zájmu</a:t>
            </a:r>
            <a:r>
              <a:rPr lang="en-GB" dirty="0"/>
              <a:t> </a:t>
            </a:r>
            <a:r>
              <a:rPr lang="en-GB" dirty="0" err="1"/>
              <a:t>jsou</a:t>
            </a:r>
            <a:r>
              <a:rPr lang="en-GB" dirty="0"/>
              <a:t> </a:t>
            </a:r>
            <a:r>
              <a:rPr lang="en-GB" dirty="0" err="1"/>
              <a:t>tedy</a:t>
            </a:r>
            <a:r>
              <a:rPr lang="en-GB" dirty="0"/>
              <a:t> </a:t>
            </a:r>
            <a:r>
              <a:rPr lang="en-GB" b="1" dirty="0" err="1"/>
              <a:t>rychlejší</a:t>
            </a:r>
            <a:r>
              <a:rPr lang="en-GB" b="1" dirty="0"/>
              <a:t>, </a:t>
            </a:r>
            <a:r>
              <a:rPr lang="en-GB" b="1" dirty="0" err="1"/>
              <a:t>dostupnější</a:t>
            </a:r>
            <a:r>
              <a:rPr lang="en-GB" b="1" dirty="0"/>
              <a:t>, </a:t>
            </a:r>
            <a:r>
              <a:rPr lang="en-GB" b="1" dirty="0" err="1"/>
              <a:t>spolehlivější</a:t>
            </a:r>
            <a:r>
              <a:rPr lang="en-GB" b="1" dirty="0"/>
              <a:t> a </a:t>
            </a:r>
            <a:r>
              <a:rPr lang="en-GB" b="1" dirty="0" err="1"/>
              <a:t>levnější</a:t>
            </a:r>
            <a:r>
              <a:rPr lang="en-GB" dirty="0"/>
              <a:t> </a:t>
            </a:r>
            <a:r>
              <a:rPr lang="en-GB" dirty="0" err="1"/>
              <a:t>služby</a:t>
            </a:r>
            <a:r>
              <a:rPr lang="en-GB" dirty="0"/>
              <a:t> </a:t>
            </a:r>
            <a:r>
              <a:rPr lang="en-GB" dirty="0" err="1"/>
              <a:t>veřejné</a:t>
            </a:r>
            <a:r>
              <a:rPr lang="en-GB" dirty="0"/>
              <a:t> </a:t>
            </a:r>
            <a:r>
              <a:rPr lang="en-GB" dirty="0" err="1"/>
              <a:t>správy</a:t>
            </a:r>
            <a:r>
              <a:rPr lang="en-GB" dirty="0"/>
              <a:t>, </a:t>
            </a:r>
            <a:r>
              <a:rPr lang="en-GB" dirty="0" err="1"/>
              <a:t>které</a:t>
            </a:r>
            <a:r>
              <a:rPr lang="en-GB" dirty="0"/>
              <a:t> </a:t>
            </a:r>
            <a:r>
              <a:rPr lang="en-GB" dirty="0" err="1"/>
              <a:t>jsou</a:t>
            </a:r>
            <a:r>
              <a:rPr lang="en-GB" dirty="0"/>
              <a:t> </a:t>
            </a:r>
            <a:r>
              <a:rPr lang="en-GB" dirty="0" err="1"/>
              <a:t>díky</a:t>
            </a:r>
            <a:r>
              <a:rPr lang="en-GB" dirty="0"/>
              <a:t> </a:t>
            </a:r>
            <a:r>
              <a:rPr lang="en-GB" dirty="0" err="1"/>
              <a:t>jejich</a:t>
            </a:r>
            <a:r>
              <a:rPr lang="en-GB" dirty="0"/>
              <a:t> </a:t>
            </a:r>
            <a:r>
              <a:rPr lang="en-GB" dirty="0" err="1"/>
              <a:t>elektronické</a:t>
            </a:r>
            <a:r>
              <a:rPr lang="en-GB" dirty="0"/>
              <a:t> </a:t>
            </a:r>
            <a:r>
              <a:rPr lang="en-GB" dirty="0" err="1"/>
              <a:t>formě</a:t>
            </a:r>
            <a:r>
              <a:rPr lang="en-GB" dirty="0"/>
              <a:t> </a:t>
            </a:r>
            <a:r>
              <a:rPr lang="en-GB" dirty="0" err="1"/>
              <a:t>lépe</a:t>
            </a:r>
            <a:r>
              <a:rPr lang="en-GB" dirty="0"/>
              <a:t> </a:t>
            </a:r>
            <a:r>
              <a:rPr lang="en-GB" dirty="0" err="1"/>
              <a:t>obsahově</a:t>
            </a:r>
            <a:r>
              <a:rPr lang="en-GB" dirty="0"/>
              <a:t> a </a:t>
            </a:r>
            <a:r>
              <a:rPr lang="en-GB" dirty="0" err="1"/>
              <a:t>procesně</a:t>
            </a:r>
            <a:r>
              <a:rPr lang="en-GB" dirty="0"/>
              <a:t> </a:t>
            </a:r>
            <a:r>
              <a:rPr lang="en-GB" b="1" dirty="0" err="1"/>
              <a:t>sladěné</a:t>
            </a:r>
            <a:r>
              <a:rPr lang="en-GB" dirty="0"/>
              <a:t>, </a:t>
            </a:r>
            <a:r>
              <a:rPr lang="en-GB" dirty="0" err="1"/>
              <a:t>jsou</a:t>
            </a:r>
            <a:r>
              <a:rPr lang="en-GB" dirty="0"/>
              <a:t> </a:t>
            </a:r>
            <a:r>
              <a:rPr lang="en-GB" b="1" dirty="0" err="1"/>
              <a:t>sdílené</a:t>
            </a:r>
            <a:r>
              <a:rPr lang="en-GB" dirty="0"/>
              <a:t> </a:t>
            </a:r>
            <a:r>
              <a:rPr lang="en-GB" dirty="0" err="1"/>
              <a:t>subjekty</a:t>
            </a:r>
            <a:r>
              <a:rPr lang="en-GB" dirty="0"/>
              <a:t> </a:t>
            </a:r>
            <a:r>
              <a:rPr lang="en-GB" dirty="0" err="1"/>
              <a:t>veřejné</a:t>
            </a:r>
            <a:r>
              <a:rPr lang="en-GB" dirty="0"/>
              <a:t> </a:t>
            </a:r>
            <a:r>
              <a:rPr lang="en-GB" dirty="0" err="1"/>
              <a:t>správy</a:t>
            </a:r>
            <a:r>
              <a:rPr lang="en-GB" dirty="0"/>
              <a:t>, </a:t>
            </a:r>
            <a:r>
              <a:rPr lang="en-GB" b="1" dirty="0" err="1"/>
              <a:t>důvěryhodné</a:t>
            </a:r>
            <a:r>
              <a:rPr lang="en-GB" dirty="0"/>
              <a:t> pro </a:t>
            </a:r>
            <a:r>
              <a:rPr lang="en-GB" dirty="0" err="1"/>
              <a:t>obě</a:t>
            </a:r>
            <a:r>
              <a:rPr lang="en-GB" dirty="0"/>
              <a:t> </a:t>
            </a:r>
            <a:r>
              <a:rPr lang="en-GB" dirty="0" err="1"/>
              <a:t>strany</a:t>
            </a:r>
            <a:r>
              <a:rPr lang="en-GB" dirty="0"/>
              <a:t> </a:t>
            </a:r>
            <a:r>
              <a:rPr lang="en-GB" dirty="0" err="1"/>
              <a:t>interakce</a:t>
            </a:r>
            <a:r>
              <a:rPr lang="en-GB" dirty="0"/>
              <a:t>, </a:t>
            </a:r>
            <a:r>
              <a:rPr lang="en-GB" b="1" dirty="0" err="1"/>
              <a:t>propojené</a:t>
            </a:r>
            <a:r>
              <a:rPr lang="en-GB" dirty="0"/>
              <a:t> za </a:t>
            </a:r>
            <a:r>
              <a:rPr lang="en-GB" dirty="0" err="1"/>
              <a:t>účelem</a:t>
            </a:r>
            <a:r>
              <a:rPr lang="en-GB" dirty="0"/>
              <a:t> </a:t>
            </a:r>
            <a:r>
              <a:rPr lang="en-GB" dirty="0" err="1"/>
              <a:t>pokrytí</a:t>
            </a:r>
            <a:r>
              <a:rPr lang="en-GB" dirty="0"/>
              <a:t> </a:t>
            </a:r>
            <a:r>
              <a:rPr lang="en-GB" dirty="0" err="1"/>
              <a:t>životních</a:t>
            </a:r>
            <a:r>
              <a:rPr lang="en-GB" dirty="0"/>
              <a:t> </a:t>
            </a:r>
            <a:r>
              <a:rPr lang="en-GB" dirty="0" err="1"/>
              <a:t>situací</a:t>
            </a:r>
            <a:r>
              <a:rPr lang="en-GB" dirty="0"/>
              <a:t> a </a:t>
            </a:r>
            <a:r>
              <a:rPr lang="en-GB" b="1" dirty="0" err="1"/>
              <a:t>dostupné</a:t>
            </a:r>
            <a:r>
              <a:rPr lang="en-GB" dirty="0"/>
              <a:t> </a:t>
            </a:r>
            <a:r>
              <a:rPr lang="en-GB" dirty="0" err="1"/>
              <a:t>odkudkoliv</a:t>
            </a:r>
            <a:r>
              <a:rPr lang="en-GB" dirty="0"/>
              <a:t> </a:t>
            </a:r>
            <a:r>
              <a:rPr lang="en-GB" dirty="0" err="1"/>
              <a:t>zabezpečenou</a:t>
            </a:r>
            <a:r>
              <a:rPr lang="en-GB" dirty="0"/>
              <a:t> </a:t>
            </a:r>
            <a:r>
              <a:rPr lang="en-GB" dirty="0" err="1"/>
              <a:t>formou</a:t>
            </a:r>
            <a:r>
              <a:rPr lang="en-GB" dirty="0"/>
              <a:t> </a:t>
            </a:r>
            <a:r>
              <a:rPr lang="en-GB" dirty="0" err="1"/>
              <a:t>komunikace</a:t>
            </a:r>
            <a:r>
              <a:rPr lang="en-GB" dirty="0"/>
              <a:t>.</a:t>
            </a:r>
          </a:p>
          <a:p>
            <a:br>
              <a:rPr lang="en-GB" dirty="0"/>
            </a:br>
            <a:endParaRPr lang="en-GB" dirty="0">
              <a:solidFill>
                <a:srgbClr val="000000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97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D230E-5132-144C-9D96-729A4E881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Z" dirty="0"/>
              <a:t>Výkon veřejné moci v ČR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ACC6F-6AFA-FA48-85B4-3B34EF483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C</a:t>
            </a:r>
            <a:r>
              <a:rPr lang="en-CZ" dirty="0"/>
              <a:t>ca 22 800 Orgánů Veřejné Moci</a:t>
            </a:r>
          </a:p>
          <a:p>
            <a:r>
              <a:rPr lang="en-GB" dirty="0"/>
              <a:t>P</a:t>
            </a:r>
            <a:r>
              <a:rPr lang="en-CZ" dirty="0"/>
              <a:t>ůsobících v 375 agendách</a:t>
            </a:r>
          </a:p>
          <a:p>
            <a:r>
              <a:rPr lang="en-CZ" dirty="0"/>
              <a:t>V katalogu služeb VS je k dnešku</a:t>
            </a:r>
          </a:p>
          <a:p>
            <a:pPr lvl="1"/>
            <a:r>
              <a:rPr lang="en-CZ" dirty="0"/>
              <a:t>zaevidováno 186 agend </a:t>
            </a:r>
          </a:p>
          <a:p>
            <a:pPr lvl="2"/>
            <a:r>
              <a:rPr lang="en-GB" dirty="0"/>
              <a:t>s</a:t>
            </a:r>
            <a:r>
              <a:rPr lang="en-CZ" dirty="0"/>
              <a:t> 2265 službami VS</a:t>
            </a:r>
          </a:p>
          <a:p>
            <a:pPr lvl="2"/>
            <a:r>
              <a:rPr lang="en-GB" dirty="0"/>
              <a:t>a</a:t>
            </a:r>
            <a:r>
              <a:rPr lang="en-CZ" dirty="0"/>
              <a:t>  7761 úkony</a:t>
            </a:r>
          </a:p>
          <a:p>
            <a:pPr lvl="1"/>
            <a:endParaRPr lang="en-CZ" dirty="0"/>
          </a:p>
          <a:p>
            <a:pPr marL="457200" lvl="1" indent="0">
              <a:buNone/>
            </a:pPr>
            <a:endParaRPr lang="en-CZ" dirty="0"/>
          </a:p>
          <a:p>
            <a:pPr marL="0" indent="0" algn="ctr">
              <a:buNone/>
            </a:pPr>
            <a:r>
              <a:rPr lang="en-CZ" b="1" dirty="0"/>
              <a:t>Jak zvládnout fragmentaci výkonu VS ?</a:t>
            </a:r>
          </a:p>
          <a:p>
            <a:pPr marL="0" indent="0" algn="ctr">
              <a:buNone/>
            </a:pPr>
            <a:r>
              <a:rPr lang="en-CZ" b="1" dirty="0"/>
              <a:t>Propojovat mezi úřady a agendami </a:t>
            </a:r>
          </a:p>
          <a:p>
            <a:pPr marL="0" indent="0" algn="ctr">
              <a:buNone/>
            </a:pPr>
            <a:r>
              <a:rPr lang="en-GB" b="1" dirty="0" err="1"/>
              <a:t>Někdy</a:t>
            </a:r>
            <a:r>
              <a:rPr lang="en-CZ" b="1" dirty="0"/>
              <a:t> integrovat úřady a agendy</a:t>
            </a:r>
          </a:p>
          <a:p>
            <a:pPr marL="0" indent="0" algn="ctr">
              <a:buNone/>
            </a:pPr>
            <a:r>
              <a:rPr lang="en-CZ" b="1" dirty="0"/>
              <a:t>Nevyrábět Velkého Bratra</a:t>
            </a:r>
          </a:p>
          <a:p>
            <a:pPr marL="0" indent="0">
              <a:buNone/>
            </a:pPr>
            <a:r>
              <a:rPr lang="en-CZ" dirty="0"/>
              <a:t> </a:t>
            </a:r>
          </a:p>
          <a:p>
            <a:endParaRPr lang="en-CZ" dirty="0"/>
          </a:p>
        </p:txBody>
      </p:sp>
    </p:spTree>
    <p:extLst>
      <p:ext uri="{BB962C8B-B14F-4D97-AF65-F5344CB8AC3E}">
        <p14:creationId xmlns:p14="http://schemas.microsoft.com/office/powerpoint/2010/main" val="406526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5CB86-5345-2B41-8E10-928705F55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Z" dirty="0"/>
              <a:t>Klíčová propojení (sdílení) eGOV 2021 +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2F216-4844-EE45-AC7D-2C1F39846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CZ" dirty="0">
                <a:hlinkClick r:id="rId2"/>
              </a:rPr>
              <a:t>Propojený datový fond</a:t>
            </a:r>
            <a:r>
              <a:rPr lang="en-CZ" dirty="0"/>
              <a:t> </a:t>
            </a:r>
            <a:r>
              <a:rPr lang="en-CZ" b="1" i="1" dirty="0"/>
              <a:t>propojuje úřady referenčními a autoritativními údaji o subjektech práva</a:t>
            </a:r>
          </a:p>
          <a:p>
            <a:pPr lvl="1"/>
            <a:r>
              <a:rPr lang="en-CZ" dirty="0"/>
              <a:t>InformačníSystémZákladníchRegistrů a ZákladníRegistry</a:t>
            </a:r>
          </a:p>
          <a:p>
            <a:pPr lvl="1"/>
            <a:r>
              <a:rPr lang="en-CZ" dirty="0"/>
              <a:t>InformačníSytémSdílenéSlužby</a:t>
            </a:r>
          </a:p>
          <a:p>
            <a:pPr lvl="1"/>
            <a:r>
              <a:rPr lang="en-CZ" dirty="0"/>
              <a:t>AgendovéInformačníSystémy</a:t>
            </a:r>
          </a:p>
          <a:p>
            <a:r>
              <a:rPr lang="en-CZ" dirty="0">
                <a:hlinkClick r:id="rId3"/>
              </a:rPr>
              <a:t>Veřejný datový fond</a:t>
            </a:r>
            <a:r>
              <a:rPr lang="en-CZ" dirty="0">
                <a:hlinkClick r:id="rId2"/>
              </a:rPr>
              <a:t> </a:t>
            </a:r>
            <a:r>
              <a:rPr lang="en-CZ" b="1" i="1" dirty="0"/>
              <a:t>propojuje veřejné údaje různých úřadů o objektech práva</a:t>
            </a:r>
          </a:p>
          <a:p>
            <a:pPr lvl="1"/>
            <a:r>
              <a:rPr lang="en-CZ" dirty="0"/>
              <a:t>Národní katalog otevřených dat</a:t>
            </a:r>
          </a:p>
          <a:p>
            <a:pPr lvl="1"/>
            <a:r>
              <a:rPr lang="en-CZ" dirty="0"/>
              <a:t>Datasety Open Dat</a:t>
            </a:r>
          </a:p>
          <a:p>
            <a:r>
              <a:rPr lang="en-CZ" dirty="0">
                <a:hlinkClick r:id="rId4"/>
              </a:rPr>
              <a:t>NárodníIdentitníAutorita</a:t>
            </a:r>
            <a:r>
              <a:rPr lang="en-CZ" dirty="0"/>
              <a:t> </a:t>
            </a:r>
            <a:r>
              <a:rPr lang="en-CZ" b="1" i="1" dirty="0"/>
              <a:t>propojuje portály VS  jednou digitální identitou</a:t>
            </a:r>
          </a:p>
          <a:p>
            <a:pPr lvl="1"/>
            <a:r>
              <a:rPr lang="en-GB" dirty="0"/>
              <a:t>S</a:t>
            </a:r>
            <a:r>
              <a:rPr lang="en-CZ" dirty="0"/>
              <a:t>tátní IDentityProvider</a:t>
            </a:r>
          </a:p>
          <a:p>
            <a:pPr lvl="1"/>
            <a:r>
              <a:rPr lang="en-CZ" dirty="0"/>
              <a:t>Soukromoprávní IdentityProvider</a:t>
            </a:r>
          </a:p>
          <a:p>
            <a:pPr lvl="1"/>
            <a:r>
              <a:rPr lang="en-CZ" dirty="0"/>
              <a:t>Veřejnoprávní SErviceProvider</a:t>
            </a:r>
          </a:p>
          <a:p>
            <a:r>
              <a:rPr lang="en-CZ" dirty="0">
                <a:hlinkClick r:id="rId5"/>
              </a:rPr>
              <a:t>Společný Katalog Služeb VS</a:t>
            </a:r>
            <a:r>
              <a:rPr lang="en-CZ" dirty="0"/>
              <a:t> </a:t>
            </a:r>
            <a:r>
              <a:rPr lang="en-CZ" b="1" i="1" dirty="0"/>
              <a:t>propojuje federaci portálů při výkonu VS</a:t>
            </a:r>
          </a:p>
          <a:p>
            <a:pPr lvl="1"/>
            <a:r>
              <a:rPr lang="en-CZ" dirty="0"/>
              <a:t>GOV.CZ</a:t>
            </a:r>
          </a:p>
          <a:p>
            <a:pPr lvl="1"/>
            <a:r>
              <a:rPr lang="en-CZ" dirty="0"/>
              <a:t>Agendové portály</a:t>
            </a:r>
          </a:p>
          <a:p>
            <a:pPr lvl="1"/>
            <a:r>
              <a:rPr lang="en-CZ" dirty="0"/>
              <a:t>Územní portály</a:t>
            </a:r>
          </a:p>
          <a:p>
            <a:r>
              <a:rPr lang="en-CZ" dirty="0">
                <a:hlinkClick r:id="rId6"/>
              </a:rPr>
              <a:t>Datové schránky </a:t>
            </a:r>
            <a:r>
              <a:rPr lang="en-CZ" b="1" i="1" dirty="0"/>
              <a:t>propojují</a:t>
            </a:r>
            <a:r>
              <a:rPr lang="en-CZ" dirty="0"/>
              <a:t> </a:t>
            </a:r>
            <a:r>
              <a:rPr lang="en-CZ" b="1" i="1" dirty="0"/>
              <a:t>klienty s úřady a úřady mezi sebou – </a:t>
            </a:r>
            <a:r>
              <a:rPr lang="en-CZ" dirty="0"/>
              <a:t>úkony a doručování </a:t>
            </a:r>
            <a:r>
              <a:rPr lang="en-GB" dirty="0">
                <a:solidFill>
                  <a:srgbClr val="000000"/>
                </a:solidFill>
                <a:latin typeface="Helvetica" pitchFamily="2" charset="0"/>
              </a:rPr>
              <a:t>C2G, G2G, G2C, G2E, G2B</a:t>
            </a:r>
          </a:p>
          <a:p>
            <a:endParaRPr lang="en-CZ" b="1" i="1" dirty="0"/>
          </a:p>
          <a:p>
            <a:r>
              <a:rPr lang="en-CZ" dirty="0">
                <a:hlinkClick r:id="rId7"/>
              </a:rPr>
              <a:t>CzechPoint </a:t>
            </a:r>
            <a:r>
              <a:rPr lang="en-CZ" b="1" i="1" dirty="0"/>
              <a:t>propojuje kontaktní místa VS s příslušnými úřady – </a:t>
            </a:r>
            <a:r>
              <a:rPr lang="en-CZ" dirty="0"/>
              <a:t>úkpny C2G</a:t>
            </a:r>
          </a:p>
        </p:txBody>
      </p:sp>
    </p:spTree>
    <p:extLst>
      <p:ext uri="{BB962C8B-B14F-4D97-AF65-F5344CB8AC3E}">
        <p14:creationId xmlns:p14="http://schemas.microsoft.com/office/powerpoint/2010/main" val="132063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359BF-8D24-0A4A-A1F7-34CD566A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Z" dirty="0"/>
              <a:t>Agendy a služby ve veřejné správě ČR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585CCC-3666-4D47-A613-288062488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44000" cy="532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1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44408" y="116632"/>
            <a:ext cx="778408" cy="490066"/>
          </a:xfrm>
        </p:spPr>
        <p:txBody>
          <a:bodyPr/>
          <a:lstStyle/>
          <a:p>
            <a:r>
              <a:rPr lang="cs-CZ" dirty="0"/>
              <a:t> 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8244408" y="5733256"/>
            <a:ext cx="442392" cy="39290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/>
              <a:t>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67744" y="220680"/>
            <a:ext cx="641905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800" b="1" dirty="0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Propojené </a:t>
            </a:r>
            <a:r>
              <a:rPr lang="cs-CZ" sz="2800" b="1" dirty="0" err="1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AISy</a:t>
            </a:r>
            <a:r>
              <a:rPr lang="cs-CZ" sz="2800" b="1" dirty="0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 ve veřejné správě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8985" y="1268760"/>
            <a:ext cx="8566030" cy="54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2400" dirty="0">
              <a:solidFill>
                <a:schemeClr val="accent1"/>
              </a:solidFill>
            </a:endParaRPr>
          </a:p>
          <a:p>
            <a:endParaRPr lang="cs-CZ" sz="2400" dirty="0">
              <a:solidFill>
                <a:schemeClr val="accent1"/>
              </a:solidFill>
            </a:endParaRPr>
          </a:p>
          <a:p>
            <a:endParaRPr lang="cs-CZ" sz="2400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F55F41-210F-BB4A-895E-43F56F9BF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4776"/>
            <a:ext cx="9143999" cy="577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5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44408" y="116632"/>
            <a:ext cx="778408" cy="490066"/>
          </a:xfrm>
        </p:spPr>
        <p:txBody>
          <a:bodyPr/>
          <a:lstStyle/>
          <a:p>
            <a:r>
              <a:rPr lang="cs-CZ" dirty="0"/>
              <a:t> 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8244408" y="5733256"/>
            <a:ext cx="442392" cy="39290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/>
              <a:t>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67744" y="220680"/>
            <a:ext cx="687625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800" b="1" dirty="0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Miliony transakcí mezi propojenými </a:t>
            </a:r>
            <a:r>
              <a:rPr lang="cs-CZ" sz="2800" b="1" dirty="0" err="1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AISy</a:t>
            </a:r>
            <a:r>
              <a:rPr lang="cs-CZ" sz="2800" b="1" dirty="0">
                <a:solidFill>
                  <a:srgbClr val="00A9E2"/>
                </a:solidFill>
                <a:latin typeface="Arial" pitchFamily="34" charset="0"/>
                <a:cs typeface="Arial" pitchFamily="34" charset="0"/>
              </a:rPr>
              <a:t> každý měsíc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8985" y="1268760"/>
            <a:ext cx="8566030" cy="54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2400" dirty="0">
              <a:solidFill>
                <a:schemeClr val="accent1"/>
              </a:solidFill>
            </a:endParaRPr>
          </a:p>
          <a:p>
            <a:endParaRPr lang="cs-CZ" sz="2400" dirty="0">
              <a:solidFill>
                <a:schemeClr val="accent1"/>
              </a:solidFill>
            </a:endParaRPr>
          </a:p>
          <a:p>
            <a:endParaRPr lang="cs-CZ" sz="2400" dirty="0">
              <a:solidFill>
                <a:schemeClr val="accent1"/>
              </a:solidFill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C2A96C47-BA47-3E41-9BA1-41CECEA0C5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Z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7DAD99-A1E8-D049-A03A-45C3FA020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8824"/>
            <a:ext cx="9144000" cy="566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8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V_sablona1_2007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4E3A0E2EB86C94B99A5C16DDFBEB809" ma:contentTypeVersion="0" ma:contentTypeDescription="Vytvoří nový dokument" ma:contentTypeScope="" ma:versionID="833257d298931c051a4ff9c84bfc074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ecb93c72f33e94aa0d8973920a8bbe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F2CD8C-1F57-4021-ADA7-82EA95C20947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A4AEA0F0-7E36-4E46-8B5B-A383D1CE9D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4C5B2BF-E6B0-4F2D-9A6E-BA8D5EE846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MV_sablona1_2007</Template>
  <TotalTime>10780</TotalTime>
  <Words>528</Words>
  <Application>Microsoft Macintosh PowerPoint</Application>
  <PresentationFormat>On-screen Show (4:3)</PresentationFormat>
  <Paragraphs>96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Helvetica</vt:lpstr>
      <vt:lpstr>MV_sablona1_2007</vt:lpstr>
      <vt:lpstr>Digitálně propojená veřejná správa aneb Co je základem NAP </vt:lpstr>
      <vt:lpstr>Představa ideálního eGovernmentu</vt:lpstr>
      <vt:lpstr>Nezbytné propojení (nikoli integrace) jednotlivých úřadů</vt:lpstr>
      <vt:lpstr> </vt:lpstr>
      <vt:lpstr>Výkon veřejné moci v ČR</vt:lpstr>
      <vt:lpstr>Klíčová propojení (sdílení) eGOV 2021 +</vt:lpstr>
      <vt:lpstr>Agendy a služby ve veřejné správě ČR</vt:lpstr>
      <vt:lpstr> </vt:lpstr>
      <vt:lpstr> </vt:lpstr>
      <vt:lpstr>Klíčová propojení (sdílení) eGOV 2021 +</vt:lpstr>
      <vt:lpstr> </vt:lpstr>
    </vt:vector>
  </TitlesOfParts>
  <Company>MV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Návaznost projektu na architekturu eGovernmentu z pohledu OHA</dc:title>
  <dc:creator>Tomáš Šedivec</dc:creator>
  <cp:lastModifiedBy>Ondrej Felix</cp:lastModifiedBy>
  <cp:revision>246</cp:revision>
  <dcterms:created xsi:type="dcterms:W3CDTF">2016-11-24T12:36:26Z</dcterms:created>
  <dcterms:modified xsi:type="dcterms:W3CDTF">2021-03-01T10:53:59Z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0x010100F4E3A0E2EB86C94B99A5C16DDFBEB809</vt:lpwstr>
  </property>
</Properties>
</file>