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sldIdLst>
    <p:sldId id="257" r:id="rId5"/>
    <p:sldId id="260" r:id="rId6"/>
    <p:sldId id="261" r:id="rId7"/>
    <p:sldId id="259" r:id="rId8"/>
    <p:sldId id="265" r:id="rId9"/>
    <p:sldId id="285" r:id="rId10"/>
    <p:sldId id="274" r:id="rId11"/>
    <p:sldId id="276" r:id="rId12"/>
    <p:sldId id="275" r:id="rId13"/>
    <p:sldId id="277" r:id="rId14"/>
    <p:sldId id="284" r:id="rId15"/>
    <p:sldId id="279" r:id="rId16"/>
    <p:sldId id="269" r:id="rId17"/>
    <p:sldId id="282" r:id="rId18"/>
    <p:sldId id="272" r:id="rId19"/>
    <p:sldId id="270" r:id="rId20"/>
  </p:sldIdLst>
  <p:sldSz cx="12192000" cy="6858000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90" y="114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90459" y="1428737"/>
            <a:ext cx="10363200" cy="1470025"/>
          </a:xfrm>
        </p:spPr>
        <p:txBody>
          <a:bodyPr/>
          <a:lstStyle>
            <a:lvl1pPr algn="l">
              <a:defRPr>
                <a:solidFill>
                  <a:srgbClr val="00A9E2"/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90459" y="3857628"/>
            <a:ext cx="8534400" cy="1752600"/>
          </a:xfrm>
        </p:spPr>
        <p:txBody>
          <a:bodyPr>
            <a:normAutofit/>
          </a:bodyPr>
          <a:lstStyle>
            <a:lvl1pPr marL="0" indent="0" algn="l">
              <a:buNone/>
              <a:defRPr lang="cs-CZ" sz="3200" kern="1200" dirty="0" smtClean="0">
                <a:solidFill>
                  <a:srgbClr val="00A9E2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/>
              <a:t>Kliknutím lze upravit styl předlohy.</a:t>
            </a:r>
            <a:endParaRPr lang="cs-CZ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>
          <a:xfrm>
            <a:off x="190459" y="6357959"/>
            <a:ext cx="2844800" cy="365125"/>
          </a:xfrm>
        </p:spPr>
        <p:txBody>
          <a:bodyPr/>
          <a:lstStyle/>
          <a:p>
            <a:fld id="{7516EB83-090E-473B-B959-92A4B5275361}" type="datetimeFigureOut">
              <a:rPr lang="cs-CZ" smtClean="0"/>
              <a:pPr/>
              <a:t>28.01.2022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3F0DB-9040-4F31-8D2D-42639AAB2BE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918510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809984" y="274638"/>
            <a:ext cx="7772416" cy="1143000"/>
          </a:xfrm>
        </p:spPr>
        <p:txBody>
          <a:bodyPr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lang="cs-CZ" sz="3200" kern="1200" dirty="0" smtClean="0">
                <a:solidFill>
                  <a:srgbClr val="00A9E2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380960" y="1600201"/>
            <a:ext cx="11201440" cy="4525963"/>
          </a:xfrm>
        </p:spPr>
        <p:txBody>
          <a:bodyPr vert="eaVert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cs-CZ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>
          <a:xfrm>
            <a:off x="285709" y="6357959"/>
            <a:ext cx="2844800" cy="365125"/>
          </a:xfrm>
        </p:spPr>
        <p:txBody>
          <a:bodyPr/>
          <a:lstStyle/>
          <a:p>
            <a:fld id="{7516EB83-090E-473B-B959-92A4B5275361}" type="datetimeFigureOut">
              <a:rPr lang="cs-CZ" smtClean="0"/>
              <a:pPr/>
              <a:t>28.01.2022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3F0DB-9040-4F31-8D2D-42639AAB2BE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640465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>
            <a:lvl1pPr algn="l">
              <a:defRPr lang="cs-CZ" sz="3200" kern="1200" dirty="0" smtClean="0">
                <a:solidFill>
                  <a:srgbClr val="00A9E2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380960" y="1285861"/>
            <a:ext cx="8255040" cy="4840303"/>
          </a:xfrm>
        </p:spPr>
        <p:txBody>
          <a:bodyPr vert="eaVert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cs-CZ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>
          <a:xfrm>
            <a:off x="285709" y="6357959"/>
            <a:ext cx="2844800" cy="365125"/>
          </a:xfrm>
        </p:spPr>
        <p:txBody>
          <a:bodyPr/>
          <a:lstStyle/>
          <a:p>
            <a:fld id="{7516EB83-090E-473B-B959-92A4B5275361}" type="datetimeFigureOut">
              <a:rPr lang="cs-CZ" smtClean="0"/>
              <a:pPr/>
              <a:t>28.01.2022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3F0DB-9040-4F31-8D2D-42639AAB2BE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258568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809984" y="274638"/>
            <a:ext cx="7772416" cy="1143000"/>
          </a:xfrm>
        </p:spPr>
        <p:txBody>
          <a:bodyPr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lang="cs-CZ" sz="3200" kern="1200" dirty="0" smtClean="0">
                <a:solidFill>
                  <a:srgbClr val="00A9E2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285709" y="1600201"/>
            <a:ext cx="11296691" cy="4525963"/>
          </a:xfrm>
        </p:spPr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cs-CZ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>
          <a:xfrm>
            <a:off x="285709" y="6357959"/>
            <a:ext cx="2844800" cy="365125"/>
          </a:xfrm>
        </p:spPr>
        <p:txBody>
          <a:bodyPr/>
          <a:lstStyle/>
          <a:p>
            <a:fld id="{7516EB83-090E-473B-B959-92A4B5275361}" type="datetimeFigureOut">
              <a:rPr lang="cs-CZ" smtClean="0"/>
              <a:pPr/>
              <a:t>28.01.2022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3F0DB-9040-4F31-8D2D-42639AAB2BE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599444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85709" y="4357695"/>
            <a:ext cx="10363200" cy="1362075"/>
          </a:xfrm>
        </p:spPr>
        <p:txBody>
          <a:bodyPr anchor="t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lang="cs-CZ" sz="3200" kern="1200" dirty="0" smtClean="0">
                <a:solidFill>
                  <a:srgbClr val="00A9E2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285709" y="2857496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>
          <a:xfrm>
            <a:off x="285709" y="6357959"/>
            <a:ext cx="2844800" cy="365125"/>
          </a:xfrm>
        </p:spPr>
        <p:txBody>
          <a:bodyPr/>
          <a:lstStyle/>
          <a:p>
            <a:fld id="{7516EB83-090E-473B-B959-92A4B5275361}" type="datetimeFigureOut">
              <a:rPr lang="cs-CZ" smtClean="0"/>
              <a:pPr/>
              <a:t>28.01.2022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3F0DB-9040-4F31-8D2D-42639AAB2BE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623235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809984" y="274638"/>
            <a:ext cx="7772416" cy="1143000"/>
          </a:xfrm>
        </p:spPr>
        <p:txBody>
          <a:bodyPr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lang="cs-CZ" sz="3200" kern="1200" dirty="0" smtClean="0">
                <a:solidFill>
                  <a:srgbClr val="00A9E2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285709" y="1571612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>
          <a:xfrm>
            <a:off x="285709" y="6357959"/>
            <a:ext cx="2844800" cy="365125"/>
          </a:xfrm>
        </p:spPr>
        <p:txBody>
          <a:bodyPr/>
          <a:lstStyle/>
          <a:p>
            <a:fld id="{7516EB83-090E-473B-B959-92A4B5275361}" type="datetimeFigureOut">
              <a:rPr lang="cs-CZ" smtClean="0"/>
              <a:pPr/>
              <a:t>28.01.2022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3F0DB-9040-4F31-8D2D-42639AAB2BE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89882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809984" y="274638"/>
            <a:ext cx="7772416" cy="1143000"/>
          </a:xfrm>
        </p:spPr>
        <p:txBody>
          <a:bodyPr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lang="cs-CZ" sz="3200" kern="1200" dirty="0" smtClean="0">
                <a:solidFill>
                  <a:srgbClr val="00A9E2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285710" y="1503354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285710" y="2143116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cs-CZ" dirty="0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cs-CZ" dirty="0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>
          <a:xfrm>
            <a:off x="285709" y="6324592"/>
            <a:ext cx="2844800" cy="365125"/>
          </a:xfrm>
        </p:spPr>
        <p:txBody>
          <a:bodyPr/>
          <a:lstStyle/>
          <a:p>
            <a:fld id="{7516EB83-090E-473B-B959-92A4B5275361}" type="datetimeFigureOut">
              <a:rPr lang="cs-CZ" smtClean="0"/>
              <a:pPr/>
              <a:t>28.01.2022</a:t>
            </a:fld>
            <a:endParaRPr lang="cs-CZ" dirty="0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3F0DB-9040-4F31-8D2D-42639AAB2BE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243417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809984" y="274638"/>
            <a:ext cx="7772416" cy="1143000"/>
          </a:xfrm>
        </p:spPr>
        <p:txBody>
          <a:bodyPr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lang="cs-CZ" sz="3200" kern="1200" dirty="0" smtClean="0">
                <a:solidFill>
                  <a:srgbClr val="00A9E2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>
          <a:xfrm>
            <a:off x="285709" y="6357959"/>
            <a:ext cx="2844800" cy="365125"/>
          </a:xfrm>
        </p:spPr>
        <p:txBody>
          <a:bodyPr/>
          <a:lstStyle/>
          <a:p>
            <a:fld id="{7516EB83-090E-473B-B959-92A4B5275361}" type="datetimeFigureOut">
              <a:rPr lang="cs-CZ" smtClean="0"/>
              <a:pPr/>
              <a:t>28.01.2022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3F0DB-9040-4F31-8D2D-42639AAB2BE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348966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>
          <a:xfrm>
            <a:off x="285709" y="6357959"/>
            <a:ext cx="2844800" cy="365125"/>
          </a:xfrm>
        </p:spPr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fld id="{7516EB83-090E-473B-B959-92A4B5275361}" type="datetimeFigureOut">
              <a:rPr lang="cs-CZ" smtClean="0"/>
              <a:pPr/>
              <a:t>28.01.2022</a:t>
            </a:fld>
            <a:endParaRPr lang="cs-CZ" dirty="0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3F0DB-9040-4F31-8D2D-42639AAB2BE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866920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85710" y="1142984"/>
            <a:ext cx="4392087" cy="1285884"/>
          </a:xfrm>
        </p:spPr>
        <p:txBody>
          <a:bodyPr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lang="cs-CZ" sz="2800" kern="1200" dirty="0" smtClean="0">
                <a:solidFill>
                  <a:srgbClr val="00A9E2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285710" y="2500307"/>
            <a:ext cx="4334975" cy="362585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>
          <a:xfrm>
            <a:off x="285709" y="6357959"/>
            <a:ext cx="2844800" cy="365125"/>
          </a:xfrm>
        </p:spPr>
        <p:txBody>
          <a:bodyPr/>
          <a:lstStyle/>
          <a:p>
            <a:fld id="{7516EB83-090E-473B-B959-92A4B5275361}" type="datetimeFigureOut">
              <a:rPr lang="cs-CZ" smtClean="0"/>
              <a:pPr/>
              <a:t>28.01.2022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3F0DB-9040-4F31-8D2D-42639AAB2BE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588632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/>
              <a:t>Kliknutím na ikonu přidáte obrázek.</a:t>
            </a:r>
            <a:endParaRPr lang="cs-CZ" dirty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>
          <a:xfrm>
            <a:off x="285709" y="6357959"/>
            <a:ext cx="2844800" cy="365125"/>
          </a:xfrm>
        </p:spPr>
        <p:txBody>
          <a:bodyPr/>
          <a:lstStyle/>
          <a:p>
            <a:fld id="{7516EB83-090E-473B-B959-92A4B5275361}" type="datetimeFigureOut">
              <a:rPr lang="cs-CZ" smtClean="0"/>
              <a:pPr/>
              <a:t>28.01.2022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3F0DB-9040-4F31-8D2D-42639AAB2BE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498435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Obrázek 8" descr="velkybubli_CJ_1502_1.jp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0" y="1522"/>
            <a:ext cx="12192000" cy="6854956"/>
          </a:xfrm>
          <a:prstGeom prst="rect">
            <a:avLst/>
          </a:prstGeom>
        </p:spPr>
      </p:pic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3809984" y="274638"/>
            <a:ext cx="7772416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cs-CZ" dirty="0"/>
              <a:t>Klepnutím lze upravit styl předlohy nadpisů.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285709" y="1571612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dirty="0"/>
              <a:t>Klepnutím lze upravit styly předlohy textu.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  <a:p>
            <a:pPr lvl="3"/>
            <a:r>
              <a:rPr lang="cs-CZ" dirty="0"/>
              <a:t>Čtvrtá úroveň</a:t>
            </a:r>
          </a:p>
          <a:p>
            <a:pPr lvl="4"/>
            <a:r>
              <a:rPr lang="cs-CZ" dirty="0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285709" y="6357959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7516EB83-090E-473B-B959-92A4B5275361}" type="datetimeFigureOut">
              <a:rPr lang="cs-CZ" smtClean="0"/>
              <a:pPr/>
              <a:t>28.01.2022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03F0DB-9040-4F31-8D2D-42639AAB2BE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656268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lang="cs-CZ" sz="3600" kern="1200" dirty="0">
          <a:solidFill>
            <a:srgbClr val="00A9E2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hyperlink" Target="https://archi.gov.cz/nap:egovernment_cloud" TargetMode="External"/><Relationship Id="rId3" Type="http://schemas.openxmlformats.org/officeDocument/2006/relationships/hyperlink" Target="https://archi.gov.cz/nap:portaly_verejne_spravy_a_soukromopravnich_uzivatelu_udaju" TargetMode="External"/><Relationship Id="rId7" Type="http://schemas.openxmlformats.org/officeDocument/2006/relationships/hyperlink" Target="https://archi.gov.cz/nap:nia" TargetMode="External"/><Relationship Id="rId2" Type="http://schemas.openxmlformats.org/officeDocument/2006/relationships/hyperlink" Target="https://archi.gov.cz/vyhledavani:changelo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archi.gov.cz/znalostni_baze:benchmarkverejnespravy" TargetMode="External"/><Relationship Id="rId5" Type="http://schemas.openxmlformats.org/officeDocument/2006/relationships/hyperlink" Target="https://archi.gov.cz/uvod_schvalovani" TargetMode="External"/><Relationship Id="rId4" Type="http://schemas.openxmlformats.org/officeDocument/2006/relationships/hyperlink" Target="https://archi.gov.cz/znalostni_baze:strucna_metodika_modelovani" TargetMode="Externa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s://archi.gov.cz/diskuze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91344" y="5517232"/>
            <a:ext cx="8533612" cy="1152128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CS-CZ" sz="2000" dirty="0" smtClean="0"/>
              <a:t>odbor </a:t>
            </a:r>
            <a:r>
              <a:rPr lang="CS-CZ" sz="2000" dirty="0"/>
              <a:t>Hlavního architekta eGovernmentu </a:t>
            </a:r>
          </a:p>
          <a:p>
            <a:r>
              <a:rPr lang="CS-CZ" sz="2000" dirty="0"/>
              <a:t>Ministerstvo v</a:t>
            </a:r>
            <a:r>
              <a:rPr lang="CS-CZ" sz="2000" dirty="0" smtClean="0"/>
              <a:t>nitra </a:t>
            </a:r>
            <a:r>
              <a:rPr lang="CS-CZ" sz="2000" dirty="0"/>
              <a:t>ČR</a:t>
            </a:r>
          </a:p>
        </p:txBody>
      </p:sp>
      <p:sp>
        <p:nvSpPr>
          <p:cNvPr id="5" name="Obdélník 4"/>
          <p:cNvSpPr/>
          <p:nvPr/>
        </p:nvSpPr>
        <p:spPr>
          <a:xfrm>
            <a:off x="1271464" y="1268760"/>
            <a:ext cx="9649072" cy="27392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4000" b="1" i="0" u="none" strike="noStrike" kern="1200" cap="none" spc="0" normalizeH="0" baseline="0" noProof="0" dirty="0">
                <a:ln>
                  <a:noFill/>
                </a:ln>
                <a:solidFill>
                  <a:srgbClr val="00A9E2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/>
            </a:r>
            <a:br>
              <a:rPr kumimoji="0" lang="cs-CZ" sz="4000" b="1" i="0" u="none" strike="noStrike" kern="1200" cap="none" spc="0" normalizeH="0" baseline="0" noProof="0" dirty="0">
                <a:ln>
                  <a:noFill/>
                </a:ln>
                <a:solidFill>
                  <a:srgbClr val="00A9E2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</a:br>
            <a:r>
              <a:rPr kumimoji="0" lang="cs-CZ" sz="4000" b="0" i="0" u="none" strike="noStrike" kern="1200" cap="none" spc="0" normalizeH="0" baseline="0" noProof="0" dirty="0">
                <a:ln>
                  <a:noFill/>
                </a:ln>
                <a:solidFill>
                  <a:srgbClr val="00A9E2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</a:t>
            </a:r>
            <a:r>
              <a:rPr kumimoji="0" lang="cs-CZ" sz="4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A9E2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Zasedání</a:t>
            </a:r>
            <a:r>
              <a:rPr kumimoji="0" lang="cs-CZ" sz="4000" b="0" i="0" u="none" strike="noStrike" kern="1200" cap="none" spc="0" normalizeH="0" noProof="0" dirty="0" smtClean="0">
                <a:ln>
                  <a:noFill/>
                </a:ln>
                <a:solidFill>
                  <a:srgbClr val="00A9E2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pracovní skupiny pro architekturu a řízení ICT</a:t>
            </a:r>
            <a:r>
              <a:rPr kumimoji="0" lang="cs-CZ" sz="3600" b="0" i="0" u="none" strike="noStrike" kern="1200" cap="none" spc="0" normalizeH="0" baseline="0" noProof="0" dirty="0">
                <a:ln>
                  <a:noFill/>
                </a:ln>
                <a:solidFill>
                  <a:srgbClr val="00A9E2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/>
            </a:r>
            <a:br>
              <a:rPr kumimoji="0" lang="cs-CZ" sz="3600" b="0" i="0" u="none" strike="noStrike" kern="1200" cap="none" spc="0" normalizeH="0" baseline="0" noProof="0" dirty="0">
                <a:ln>
                  <a:noFill/>
                </a:ln>
                <a:solidFill>
                  <a:srgbClr val="00A9E2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</a:br>
            <a:r>
              <a:rPr kumimoji="0" lang="cs-CZ" sz="3600" b="0" i="0" u="none" strike="noStrike" kern="1200" cap="none" spc="0" normalizeH="0" baseline="0" noProof="0" dirty="0">
                <a:ln>
                  <a:noFill/>
                </a:ln>
                <a:solidFill>
                  <a:srgbClr val="00A9E2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/>
            </a:r>
            <a:br>
              <a:rPr kumimoji="0" lang="cs-CZ" sz="3600" b="0" i="0" u="none" strike="noStrike" kern="1200" cap="none" spc="0" normalizeH="0" baseline="0" noProof="0" dirty="0">
                <a:ln>
                  <a:noFill/>
                </a:ln>
                <a:solidFill>
                  <a:srgbClr val="00A9E2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</a:br>
            <a:r>
              <a:rPr kumimoji="0" lang="cs-CZ" sz="1600" b="1" i="0" u="none" strike="noStrike" kern="1200" cap="none" spc="0" normalizeH="0" baseline="0" noProof="0" dirty="0">
                <a:ln>
                  <a:noFill/>
                </a:ln>
                <a:solidFill>
                  <a:srgbClr val="00A9E2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</a:t>
            </a:r>
            <a:r>
              <a:rPr lang="cs-CZ" sz="1600" b="1" dirty="0">
                <a:solidFill>
                  <a:srgbClr val="00A9E2"/>
                </a:solidFill>
                <a:latin typeface="Arial" pitchFamily="34" charset="0"/>
                <a:cs typeface="Arial" pitchFamily="34" charset="0"/>
              </a:rPr>
              <a:t>z</a:t>
            </a:r>
            <a:r>
              <a:rPr kumimoji="0" lang="cs-CZ" sz="16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A9E2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asedání</a:t>
            </a:r>
            <a:r>
              <a:rPr kumimoji="0" lang="cs-CZ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A9E2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</a:t>
            </a:r>
            <a:r>
              <a:rPr kumimoji="0" lang="cs-CZ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A9E2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31.1.2022</a:t>
            </a:r>
            <a:endParaRPr kumimoji="0" lang="cs-CZ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59693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56954" y="2552324"/>
            <a:ext cx="10914610" cy="1978112"/>
          </a:xfrm>
        </p:spPr>
        <p:txBody>
          <a:bodyPr/>
          <a:lstStyle/>
          <a:p>
            <a:pPr algn="ctr"/>
            <a:r>
              <a:rPr lang="cs-CZ" b="1" dirty="0" smtClean="0"/>
              <a:t>Příklady dobré praxe</a:t>
            </a:r>
            <a:endParaRPr lang="es-ES" b="1" dirty="0"/>
          </a:p>
        </p:txBody>
      </p:sp>
    </p:spTree>
    <p:extLst>
      <p:ext uri="{BB962C8B-B14F-4D97-AF65-F5344CB8AC3E}">
        <p14:creationId xmlns:p14="http://schemas.microsoft.com/office/powerpoint/2010/main" val="1666262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56954" y="2552324"/>
            <a:ext cx="10914610" cy="1978112"/>
          </a:xfrm>
        </p:spPr>
        <p:txBody>
          <a:bodyPr/>
          <a:lstStyle/>
          <a:p>
            <a:pPr algn="ctr"/>
            <a:r>
              <a:rPr lang="cs-CZ" b="1" dirty="0" smtClean="0"/>
              <a:t>Nové údaje v ZR ROB</a:t>
            </a:r>
            <a:endParaRPr lang="es-ES" b="1" dirty="0"/>
          </a:p>
        </p:txBody>
      </p:sp>
    </p:spTree>
    <p:extLst>
      <p:ext uri="{BB962C8B-B14F-4D97-AF65-F5344CB8AC3E}">
        <p14:creationId xmlns:p14="http://schemas.microsoft.com/office/powerpoint/2010/main" val="3880633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56954" y="2552324"/>
            <a:ext cx="10914610" cy="1978112"/>
          </a:xfrm>
        </p:spPr>
        <p:txBody>
          <a:bodyPr/>
          <a:lstStyle/>
          <a:p>
            <a:pPr algn="ctr"/>
            <a:r>
              <a:rPr lang="cs-CZ" b="1" dirty="0" smtClean="0"/>
              <a:t>ZoPDS – Osvědčení a El. podpis</a:t>
            </a:r>
            <a:endParaRPr lang="es-ES" b="1" dirty="0"/>
          </a:p>
        </p:txBody>
      </p:sp>
    </p:spTree>
    <p:extLst>
      <p:ext uri="{BB962C8B-B14F-4D97-AF65-F5344CB8AC3E}">
        <p14:creationId xmlns:p14="http://schemas.microsoft.com/office/powerpoint/2010/main" val="1782935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56954" y="2552324"/>
            <a:ext cx="10914610" cy="1978112"/>
          </a:xfrm>
        </p:spPr>
        <p:txBody>
          <a:bodyPr/>
          <a:lstStyle/>
          <a:p>
            <a:pPr algn="ctr"/>
            <a:r>
              <a:rPr lang="cs-CZ" b="1" dirty="0"/>
              <a:t>Nová verze formulářů OHA + IROP</a:t>
            </a:r>
            <a:endParaRPr lang="es-ES" b="1" dirty="0"/>
          </a:p>
        </p:txBody>
      </p:sp>
    </p:spTree>
    <p:extLst>
      <p:ext uri="{BB962C8B-B14F-4D97-AF65-F5344CB8AC3E}">
        <p14:creationId xmlns:p14="http://schemas.microsoft.com/office/powerpoint/2010/main" val="882677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 smtClean="0"/>
              <a:t>Nová verze formulářů OHA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cs-CZ" dirty="0" smtClean="0"/>
              <a:t>NÚKIB součástí organizací, které se podílejí na schvalování</a:t>
            </a:r>
          </a:p>
          <a:p>
            <a:pPr marL="0" indent="0">
              <a:buNone/>
            </a:pPr>
            <a:endParaRPr lang="cs-CZ" dirty="0">
              <a:sym typeface="Wingdings" panose="05000000000000000000" pitchFamily="2" charset="2"/>
            </a:endParaRPr>
          </a:p>
          <a:p>
            <a:r>
              <a:rPr lang="cs-CZ" dirty="0">
                <a:sym typeface="Wingdings" panose="05000000000000000000" pitchFamily="2" charset="2"/>
              </a:rPr>
              <a:t>Nové otázky na nakládání a zpracování osobních </a:t>
            </a:r>
            <a:r>
              <a:rPr lang="cs-CZ" dirty="0" smtClean="0">
                <a:sym typeface="Wingdings" panose="05000000000000000000" pitchFamily="2" charset="2"/>
              </a:rPr>
              <a:t>údajů</a:t>
            </a:r>
            <a:endParaRPr lang="cs-CZ" dirty="0">
              <a:sym typeface="Wingdings" panose="05000000000000000000" pitchFamily="2" charset="2"/>
            </a:endParaRPr>
          </a:p>
          <a:p>
            <a:r>
              <a:rPr lang="cs-CZ" dirty="0" smtClean="0">
                <a:sym typeface="Wingdings" panose="05000000000000000000" pitchFamily="2" charset="2"/>
              </a:rPr>
              <a:t>Nové </a:t>
            </a:r>
            <a:r>
              <a:rPr lang="cs-CZ" dirty="0">
                <a:sym typeface="Wingdings" panose="05000000000000000000" pitchFamily="2" charset="2"/>
              </a:rPr>
              <a:t>otázky na </a:t>
            </a:r>
            <a:r>
              <a:rPr lang="cs-CZ" dirty="0"/>
              <a:t>Dopady narušení bezpečnosti informací v </a:t>
            </a:r>
            <a:r>
              <a:rPr lang="cs-CZ" dirty="0" smtClean="0"/>
              <a:t>systému</a:t>
            </a:r>
            <a:endParaRPr lang="cs-CZ" dirty="0"/>
          </a:p>
          <a:p>
            <a:r>
              <a:rPr lang="cs-CZ" dirty="0" smtClean="0"/>
              <a:t>Nové </a:t>
            </a:r>
            <a:r>
              <a:rPr lang="cs-CZ" dirty="0"/>
              <a:t>otázky na Minimální bezpečnostní </a:t>
            </a:r>
            <a:r>
              <a:rPr lang="cs-CZ" dirty="0" smtClean="0"/>
              <a:t>standard</a:t>
            </a:r>
            <a:endParaRPr lang="cs-CZ" dirty="0"/>
          </a:p>
          <a:p>
            <a:r>
              <a:rPr lang="cs-CZ" dirty="0" smtClean="0"/>
              <a:t>Přidání </a:t>
            </a:r>
            <a:r>
              <a:rPr lang="cs-CZ" dirty="0" smtClean="0"/>
              <a:t>otázky na posouzení ekonomické výhodnosti provozu ISVS</a:t>
            </a:r>
          </a:p>
          <a:p>
            <a:r>
              <a:rPr lang="cs-CZ" dirty="0" smtClean="0"/>
              <a:t>Přidání otázky na bezpečnostní úroveň ISVS</a:t>
            </a:r>
          </a:p>
          <a:p>
            <a:r>
              <a:rPr lang="cs-CZ" dirty="0" smtClean="0"/>
              <a:t>Větší detail na identifikaci subjektů v datovém kmeni</a:t>
            </a:r>
          </a:p>
          <a:p>
            <a:r>
              <a:rPr lang="cs-CZ" dirty="0" smtClean="0"/>
              <a:t>Rozšíření bezpečnostní architektury</a:t>
            </a:r>
          </a:p>
          <a:p>
            <a:r>
              <a:rPr lang="cs-CZ" dirty="0" smtClean="0"/>
              <a:t>Přidání otázek na cloud </a:t>
            </a:r>
            <a:r>
              <a:rPr lang="cs-CZ" dirty="0" smtClean="0"/>
              <a:t>computing</a:t>
            </a:r>
            <a:endParaRPr lang="cs-CZ" dirty="0" smtClean="0"/>
          </a:p>
        </p:txBody>
      </p:sp>
    </p:spTree>
    <p:extLst>
      <p:ext uri="{BB962C8B-B14F-4D97-AF65-F5344CB8AC3E}">
        <p14:creationId xmlns:p14="http://schemas.microsoft.com/office/powerpoint/2010/main" val="3353722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56954" y="2552324"/>
            <a:ext cx="10914610" cy="1978112"/>
          </a:xfrm>
        </p:spPr>
        <p:txBody>
          <a:bodyPr/>
          <a:lstStyle/>
          <a:p>
            <a:pPr algn="ctr"/>
            <a:r>
              <a:rPr lang="es-ES" b="1" dirty="0"/>
              <a:t>Otázky a nejasnosti členů pracovní skupiny</a:t>
            </a:r>
          </a:p>
        </p:txBody>
      </p:sp>
    </p:spTree>
    <p:extLst>
      <p:ext uri="{BB962C8B-B14F-4D97-AF65-F5344CB8AC3E}">
        <p14:creationId xmlns:p14="http://schemas.microsoft.com/office/powerpoint/2010/main" val="2159519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56954" y="2552324"/>
            <a:ext cx="10914610" cy="1978112"/>
          </a:xfrm>
        </p:spPr>
        <p:txBody>
          <a:bodyPr/>
          <a:lstStyle/>
          <a:p>
            <a:pPr algn="ctr"/>
            <a:r>
              <a:rPr lang="es-ES" b="1" dirty="0"/>
              <a:t>Závěr</a:t>
            </a:r>
          </a:p>
        </p:txBody>
      </p:sp>
    </p:spTree>
    <p:extLst>
      <p:ext uri="{BB962C8B-B14F-4D97-AF65-F5344CB8AC3E}">
        <p14:creationId xmlns:p14="http://schemas.microsoft.com/office/powerpoint/2010/main" val="3235774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695796" y="2552324"/>
            <a:ext cx="8811491" cy="1421159"/>
          </a:xfrm>
        </p:spPr>
        <p:txBody>
          <a:bodyPr/>
          <a:lstStyle/>
          <a:p>
            <a:r>
              <a:rPr lang="cs-CZ" b="1" dirty="0"/>
              <a:t>Technický úvod, pravidla videokonference </a:t>
            </a:r>
          </a:p>
        </p:txBody>
      </p:sp>
    </p:spTree>
    <p:extLst>
      <p:ext uri="{BB962C8B-B14F-4D97-AF65-F5344CB8AC3E}">
        <p14:creationId xmlns:p14="http://schemas.microsoft.com/office/powerpoint/2010/main" val="567418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225339" y="316201"/>
            <a:ext cx="8587048" cy="681327"/>
          </a:xfrm>
        </p:spPr>
        <p:txBody>
          <a:bodyPr/>
          <a:lstStyle/>
          <a:p>
            <a:pPr algn="ctr"/>
            <a:r>
              <a:rPr lang="cs-CZ" b="1" dirty="0" smtClean="0"/>
              <a:t>Kontext naší PS v rámci RVIS</a:t>
            </a:r>
            <a:endParaRPr lang="cs-CZ" b="1" dirty="0"/>
          </a:p>
        </p:txBody>
      </p:sp>
      <p:pic>
        <p:nvPicPr>
          <p:cNvPr id="3" name="Obrázek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0372" y="1084024"/>
            <a:ext cx="8814981" cy="57739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1811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9768408" y="116632"/>
            <a:ext cx="778408" cy="490066"/>
          </a:xfrm>
        </p:spPr>
        <p:txBody>
          <a:bodyPr/>
          <a:lstStyle/>
          <a:p>
            <a:r>
              <a:rPr lang="cs-CZ" dirty="0"/>
              <a:t> 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idx="1"/>
          </p:nvPr>
        </p:nvSpPr>
        <p:spPr>
          <a:xfrm>
            <a:off x="9768408" y="5733257"/>
            <a:ext cx="442392" cy="392907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cs-CZ" dirty="0"/>
              <a:t> </a:t>
            </a: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4144862" y="333886"/>
            <a:ext cx="6345009" cy="6011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A9E2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Agenda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j-ea"/>
              <a:cs typeface="+mj-cs"/>
            </a:endParaRPr>
          </a:p>
        </p:txBody>
      </p:sp>
      <p:sp>
        <p:nvSpPr>
          <p:cNvPr id="8" name="TextovéPole 7">
            <a:extLst>
              <a:ext uri="{FF2B5EF4-FFF2-40B4-BE49-F238E27FC236}">
                <a16:creationId xmlns:a16="http://schemas.microsoft.com/office/drawing/2014/main" id="{DB173E78-E423-C647-B2A9-0E772E0C7ADB}"/>
              </a:ext>
            </a:extLst>
          </p:cNvPr>
          <p:cNvSpPr txBox="1"/>
          <p:nvPr/>
        </p:nvSpPr>
        <p:spPr>
          <a:xfrm>
            <a:off x="263352" y="1493876"/>
            <a:ext cx="11521279" cy="452431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lvl="0" indent="-342900">
              <a:spcAft>
                <a:spcPts val="0"/>
              </a:spcAft>
              <a:buFont typeface="+mj-lt"/>
              <a:buAutoNum type="arabicPeriod"/>
            </a:pPr>
            <a:r>
              <a:rPr lang="cs-CZ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Technický úvod, pravidla videokonference </a:t>
            </a:r>
            <a:r>
              <a:rPr lang="cs-CZ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– Tomáš Šedivec</a:t>
            </a:r>
          </a:p>
          <a:p>
            <a:pPr marL="342900" lvl="0" indent="-342900">
              <a:spcAft>
                <a:spcPts val="0"/>
              </a:spcAft>
              <a:buFont typeface="+mj-lt"/>
              <a:buAutoNum type="arabicPeriod"/>
            </a:pPr>
            <a:endParaRPr lang="cs-CZ" sz="2400" dirty="0" smtClean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lvl="0" indent="-342900">
              <a:spcAft>
                <a:spcPts val="0"/>
              </a:spcAft>
              <a:buFont typeface="+mj-lt"/>
              <a:buAutoNum type="arabicPeriod"/>
            </a:pPr>
            <a:r>
              <a:rPr lang="cs-CZ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Hlavní program</a:t>
            </a:r>
            <a:r>
              <a:rPr lang="cs-CZ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cs-CZ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Úvod do nového roku </a:t>
            </a:r>
            <a:r>
              <a:rPr lang="cs-CZ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– Petr Kuchař</a:t>
            </a:r>
            <a:endParaRPr lang="cs-CZ" sz="2400" dirty="0" smtClean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cs-CZ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Změny </a:t>
            </a:r>
            <a:r>
              <a:rPr lang="cs-CZ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 Národní architektuře eGovernmentu </a:t>
            </a:r>
            <a:r>
              <a:rPr lang="cs-CZ" sz="2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– </a:t>
            </a:r>
            <a:r>
              <a:rPr lang="cs-CZ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Tomáš Šedivec</a:t>
            </a:r>
            <a:endParaRPr lang="cs-CZ" sz="24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cs-CZ" sz="2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Příklady dobré praxe </a:t>
            </a:r>
            <a:r>
              <a:rPr lang="cs-CZ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– </a:t>
            </a:r>
            <a:r>
              <a:rPr lang="cs-CZ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Ministerstvo spravedlnosti</a:t>
            </a:r>
            <a:endParaRPr lang="cs-CZ" sz="24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cs-CZ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Nové údaje v ZR obyvatel </a:t>
            </a:r>
            <a:r>
              <a:rPr lang="cs-CZ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– </a:t>
            </a:r>
            <a:r>
              <a:rPr lang="cs-CZ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Petr </a:t>
            </a:r>
            <a:r>
              <a:rPr lang="cs-CZ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Tiller</a:t>
            </a:r>
            <a:endParaRPr lang="cs-CZ" sz="2400" dirty="0" smtClean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cs-CZ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ZoPDS Osvědčení a El. podpisy</a:t>
            </a:r>
            <a:r>
              <a:rPr lang="cs-CZ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cs-CZ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– </a:t>
            </a:r>
            <a:r>
              <a:rPr lang="cs-CZ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Petr Tiller</a:t>
            </a:r>
            <a:endParaRPr lang="cs-CZ" sz="24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cs-CZ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Nová </a:t>
            </a:r>
            <a:r>
              <a:rPr lang="cs-CZ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verze formulářů </a:t>
            </a:r>
            <a:r>
              <a:rPr lang="cs-CZ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OHA + IROP</a:t>
            </a:r>
            <a:r>
              <a:rPr lang="cs-CZ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cs-CZ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– Tomáš Šedivec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cs-CZ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Otázky </a:t>
            </a:r>
            <a:r>
              <a:rPr lang="cs-CZ" sz="2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 nejasnosti členů pracovní skupiny – </a:t>
            </a:r>
            <a:r>
              <a:rPr lang="cs-CZ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Tomáš </a:t>
            </a:r>
            <a:r>
              <a:rPr lang="cs-CZ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Š</a:t>
            </a:r>
            <a:r>
              <a:rPr lang="cs-CZ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edivec</a:t>
            </a:r>
            <a:endParaRPr lang="cs-CZ" sz="24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lvl="2"/>
            <a:endParaRPr lang="cs-CZ" sz="24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r>
              <a:rPr lang="cs-CZ" sz="2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3</a:t>
            </a:r>
            <a:r>
              <a:rPr lang="cs-CZ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 Závěr</a:t>
            </a:r>
            <a:r>
              <a:rPr lang="cs-CZ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– Tomáš Šedivec</a:t>
            </a:r>
          </a:p>
        </p:txBody>
      </p:sp>
    </p:spTree>
    <p:extLst>
      <p:ext uri="{BB962C8B-B14F-4D97-AF65-F5344CB8AC3E}">
        <p14:creationId xmlns:p14="http://schemas.microsoft.com/office/powerpoint/2010/main" val="3010951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56954" y="2552324"/>
            <a:ext cx="10914610" cy="1978112"/>
          </a:xfrm>
        </p:spPr>
        <p:txBody>
          <a:bodyPr/>
          <a:lstStyle/>
          <a:p>
            <a:pPr algn="ctr"/>
            <a:r>
              <a:rPr lang="cs-CZ" b="1" dirty="0" smtClean="0"/>
              <a:t>Úvod do nového roku 2022</a:t>
            </a:r>
            <a:endParaRPr lang="cs-CZ" b="1" dirty="0"/>
          </a:p>
        </p:txBody>
      </p:sp>
    </p:spTree>
    <p:extLst>
      <p:ext uri="{BB962C8B-B14F-4D97-AF65-F5344CB8AC3E}">
        <p14:creationId xmlns:p14="http://schemas.microsoft.com/office/powerpoint/2010/main" val="246438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56954" y="2552324"/>
            <a:ext cx="10914610" cy="1978112"/>
          </a:xfrm>
        </p:spPr>
        <p:txBody>
          <a:bodyPr/>
          <a:lstStyle/>
          <a:p>
            <a:pPr algn="ctr"/>
            <a:r>
              <a:rPr lang="cs-CZ" b="1" dirty="0" smtClean="0"/>
              <a:t>Změny v Národní architektuře eGovernmentu</a:t>
            </a:r>
            <a:endParaRPr lang="cs-CZ" b="1" dirty="0"/>
          </a:p>
        </p:txBody>
      </p:sp>
    </p:spTree>
    <p:extLst>
      <p:ext uri="{BB962C8B-B14F-4D97-AF65-F5344CB8AC3E}">
        <p14:creationId xmlns:p14="http://schemas.microsoft.com/office/powerpoint/2010/main" val="3048756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/>
              <a:t>Změny v Národní architektuře eGovernmentu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285709" y="1600201"/>
            <a:ext cx="11296691" cy="5096021"/>
          </a:xfrm>
        </p:spPr>
        <p:txBody>
          <a:bodyPr>
            <a:normAutofit fontScale="47500" lnSpcReduction="20000"/>
          </a:bodyPr>
          <a:lstStyle/>
          <a:p>
            <a:pPr marL="0" indent="0">
              <a:lnSpc>
                <a:spcPct val="170000"/>
              </a:lnSpc>
              <a:buNone/>
            </a:pPr>
            <a:r>
              <a:rPr lang="cs-CZ" dirty="0"/>
              <a:t>Viz také </a:t>
            </a:r>
            <a:r>
              <a:rPr lang="cs-CZ" dirty="0">
                <a:hlinkClick r:id="rId2"/>
              </a:rPr>
              <a:t>https://</a:t>
            </a:r>
            <a:r>
              <a:rPr lang="cs-CZ" dirty="0" smtClean="0">
                <a:hlinkClick r:id="rId2"/>
              </a:rPr>
              <a:t>archi.gov.cz/vyhledavani:changelog</a:t>
            </a:r>
            <a:r>
              <a:rPr lang="cs-CZ" dirty="0" smtClean="0"/>
              <a:t> </a:t>
            </a:r>
          </a:p>
          <a:p>
            <a:pPr>
              <a:lnSpc>
                <a:spcPct val="170000"/>
              </a:lnSpc>
            </a:pPr>
            <a:r>
              <a:rPr lang="cs-CZ" dirty="0"/>
              <a:t>Portály veřejné správy a soukromoprávních uživatelů </a:t>
            </a:r>
            <a:r>
              <a:rPr lang="cs-CZ" dirty="0" smtClean="0"/>
              <a:t>údajů </a:t>
            </a:r>
            <a:r>
              <a:rPr lang="cs-CZ" dirty="0">
                <a:hlinkClick r:id="rId3"/>
              </a:rPr>
              <a:t>https://</a:t>
            </a:r>
            <a:r>
              <a:rPr lang="cs-CZ" dirty="0" smtClean="0">
                <a:hlinkClick r:id="rId3"/>
              </a:rPr>
              <a:t>archi.gov.cz/nap:portaly_verejne_spravy_a_soukromopravnich_uzivatelu_udaju</a:t>
            </a:r>
            <a:r>
              <a:rPr lang="cs-CZ" dirty="0" smtClean="0"/>
              <a:t> </a:t>
            </a:r>
          </a:p>
          <a:p>
            <a:pPr lvl="1">
              <a:lnSpc>
                <a:spcPct val="170000"/>
              </a:lnSpc>
            </a:pPr>
            <a:r>
              <a:rPr lang="cs-CZ" dirty="0" smtClean="0"/>
              <a:t>Nová pravidla pro jednotlivé druhy portálů </a:t>
            </a:r>
          </a:p>
          <a:p>
            <a:pPr>
              <a:lnSpc>
                <a:spcPct val="170000"/>
              </a:lnSpc>
            </a:pPr>
            <a:r>
              <a:rPr lang="cs-CZ" dirty="0" smtClean="0"/>
              <a:t>Stručná metodika </a:t>
            </a:r>
            <a:r>
              <a:rPr lang="cs-CZ" dirty="0"/>
              <a:t>efektivního modelování </a:t>
            </a:r>
            <a:r>
              <a:rPr lang="cs-CZ" dirty="0">
                <a:hlinkClick r:id="rId4"/>
              </a:rPr>
              <a:t>https://</a:t>
            </a:r>
            <a:r>
              <a:rPr lang="cs-CZ" dirty="0" smtClean="0">
                <a:hlinkClick r:id="rId4"/>
              </a:rPr>
              <a:t>archi.gov.cz/znalostni_baze:strucna_metodika_modelovani</a:t>
            </a:r>
            <a:r>
              <a:rPr lang="cs-CZ" dirty="0" smtClean="0"/>
              <a:t> </a:t>
            </a:r>
            <a:r>
              <a:rPr lang="cs-CZ" dirty="0" smtClean="0"/>
              <a:t> </a:t>
            </a:r>
            <a:endParaRPr lang="cs-CZ" dirty="0"/>
          </a:p>
          <a:p>
            <a:pPr>
              <a:lnSpc>
                <a:spcPct val="170000"/>
              </a:lnSpc>
            </a:pPr>
            <a:r>
              <a:rPr lang="cs-CZ" dirty="0" smtClean="0"/>
              <a:t>Nové </a:t>
            </a:r>
            <a:r>
              <a:rPr lang="cs-CZ" dirty="0"/>
              <a:t>verze formulářů </a:t>
            </a:r>
            <a:r>
              <a:rPr lang="cs-CZ" dirty="0">
                <a:hlinkClick r:id="rId5"/>
              </a:rPr>
              <a:t>https://</a:t>
            </a:r>
            <a:r>
              <a:rPr lang="cs-CZ" dirty="0" smtClean="0">
                <a:hlinkClick r:id="rId5"/>
              </a:rPr>
              <a:t>archi.gov.cz/uvod_schvalovani</a:t>
            </a:r>
            <a:r>
              <a:rPr lang="cs-CZ" dirty="0" smtClean="0"/>
              <a:t> </a:t>
            </a:r>
          </a:p>
          <a:p>
            <a:pPr>
              <a:lnSpc>
                <a:spcPct val="170000"/>
              </a:lnSpc>
            </a:pPr>
            <a:r>
              <a:rPr lang="cs-CZ" dirty="0" err="1" smtClean="0"/>
              <a:t>Benchmark</a:t>
            </a:r>
            <a:r>
              <a:rPr lang="cs-CZ" dirty="0" smtClean="0"/>
              <a:t> </a:t>
            </a:r>
            <a:r>
              <a:rPr lang="cs-CZ" dirty="0"/>
              <a:t>veřejné správy </a:t>
            </a:r>
            <a:r>
              <a:rPr lang="cs-CZ" dirty="0">
                <a:hlinkClick r:id="rId6"/>
              </a:rPr>
              <a:t>https://</a:t>
            </a:r>
            <a:r>
              <a:rPr lang="cs-CZ" dirty="0" smtClean="0">
                <a:hlinkClick r:id="rId6"/>
              </a:rPr>
              <a:t>archi.gov.cz/znalostni_baze:benchmarkverejnespravy</a:t>
            </a:r>
            <a:r>
              <a:rPr lang="cs-CZ" dirty="0" smtClean="0"/>
              <a:t> </a:t>
            </a:r>
          </a:p>
          <a:p>
            <a:pPr>
              <a:lnSpc>
                <a:spcPct val="170000"/>
              </a:lnSpc>
            </a:pPr>
            <a:r>
              <a:rPr lang="cs-CZ" dirty="0" smtClean="0"/>
              <a:t>Národní </a:t>
            </a:r>
            <a:r>
              <a:rPr lang="cs-CZ" dirty="0"/>
              <a:t>identitní autorita </a:t>
            </a:r>
            <a:r>
              <a:rPr lang="cs-CZ" dirty="0">
                <a:hlinkClick r:id="rId7"/>
              </a:rPr>
              <a:t>https://</a:t>
            </a:r>
            <a:r>
              <a:rPr lang="cs-CZ" dirty="0" smtClean="0">
                <a:hlinkClick r:id="rId7"/>
              </a:rPr>
              <a:t>archi.gov.cz/nap:nia</a:t>
            </a:r>
            <a:r>
              <a:rPr lang="cs-CZ" dirty="0" smtClean="0"/>
              <a:t> </a:t>
            </a:r>
          </a:p>
          <a:p>
            <a:pPr lvl="1">
              <a:lnSpc>
                <a:spcPct val="170000"/>
              </a:lnSpc>
            </a:pPr>
            <a:r>
              <a:rPr lang="cs-CZ" dirty="0" smtClean="0"/>
              <a:t>Nový </a:t>
            </a:r>
            <a:r>
              <a:rPr lang="cs-CZ" dirty="0" err="1" smtClean="0"/>
              <a:t>IdP</a:t>
            </a:r>
            <a:r>
              <a:rPr lang="cs-CZ" dirty="0" smtClean="0"/>
              <a:t> z řad </a:t>
            </a:r>
            <a:r>
              <a:rPr lang="cs-CZ" dirty="0" err="1" smtClean="0"/>
              <a:t>BankID</a:t>
            </a:r>
            <a:r>
              <a:rPr lang="cs-CZ" dirty="0" smtClean="0"/>
              <a:t>; pravidla pro určování </a:t>
            </a:r>
            <a:r>
              <a:rPr lang="cs-CZ" dirty="0" err="1" smtClean="0"/>
              <a:t>LoA</a:t>
            </a:r>
            <a:endParaRPr lang="cs-CZ" dirty="0"/>
          </a:p>
          <a:p>
            <a:pPr>
              <a:lnSpc>
                <a:spcPct val="170000"/>
              </a:lnSpc>
            </a:pPr>
            <a:r>
              <a:rPr lang="cs-CZ" dirty="0"/>
              <a:t>eGovernment Cloud </a:t>
            </a:r>
            <a:r>
              <a:rPr lang="cs-CZ" dirty="0">
                <a:hlinkClick r:id="rId8"/>
              </a:rPr>
              <a:t>https://</a:t>
            </a:r>
            <a:r>
              <a:rPr lang="cs-CZ" dirty="0" smtClean="0">
                <a:hlinkClick r:id="rId8"/>
              </a:rPr>
              <a:t>archi.gov.cz/nap:egovernment_cloud</a:t>
            </a:r>
            <a:r>
              <a:rPr lang="cs-CZ" dirty="0" smtClean="0"/>
              <a:t> </a:t>
            </a:r>
          </a:p>
          <a:p>
            <a:pPr lvl="1"/>
            <a:r>
              <a:rPr lang="cs-CZ" dirty="0"/>
              <a:t>Vztah </a:t>
            </a:r>
            <a:r>
              <a:rPr lang="cs-CZ" dirty="0" err="1"/>
              <a:t>eGC</a:t>
            </a:r>
            <a:r>
              <a:rPr lang="cs-CZ" dirty="0"/>
              <a:t> k publikaci služeb v </a:t>
            </a:r>
            <a:r>
              <a:rPr lang="cs-CZ" dirty="0" smtClean="0"/>
              <a:t>CMS/KIVS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043810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Diskutuje s námi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cs-CZ" dirty="0"/>
              <a:t>Pravidla diskuze na konci každé stránky:</a:t>
            </a:r>
          </a:p>
          <a:p>
            <a:pPr lvl="1"/>
            <a:r>
              <a:rPr lang="cs-CZ" dirty="0" smtClean="0"/>
              <a:t>Dotazy </a:t>
            </a:r>
            <a:r>
              <a:rPr lang="cs-CZ" dirty="0"/>
              <a:t>se musí týkat dané stránky. Pokud Váš dotaz se stránkou nesouvisí a nenašli jste potřebné informace pomocí vyhledávání, založte prosím nové diskuzní vlákno ve speciální části webu </a:t>
            </a:r>
            <a:r>
              <a:rPr lang="cs-CZ" dirty="0">
                <a:hlinkClick r:id="rId2"/>
              </a:rPr>
              <a:t> https://archi.gov.cz/diskuze</a:t>
            </a:r>
            <a:r>
              <a:rPr lang="cs-CZ" dirty="0" smtClean="0"/>
              <a:t>.</a:t>
            </a:r>
            <a:endParaRPr lang="cs-CZ" dirty="0"/>
          </a:p>
          <a:p>
            <a:r>
              <a:rPr lang="cs-CZ" dirty="0" smtClean="0"/>
              <a:t>Pravidla </a:t>
            </a:r>
            <a:r>
              <a:rPr lang="cs-CZ" dirty="0"/>
              <a:t>diskuze ve speciální části </a:t>
            </a:r>
            <a:r>
              <a:rPr lang="cs-CZ" dirty="0" smtClean="0"/>
              <a:t>webu</a:t>
            </a:r>
            <a:r>
              <a:rPr lang="cs-CZ" dirty="0"/>
              <a:t> </a:t>
            </a:r>
            <a:r>
              <a:rPr lang="cs-CZ" dirty="0">
                <a:hlinkClick r:id="rId2"/>
              </a:rPr>
              <a:t>https://</a:t>
            </a:r>
            <a:r>
              <a:rPr lang="cs-CZ" dirty="0" smtClean="0">
                <a:hlinkClick r:id="rId2"/>
              </a:rPr>
              <a:t>archi.gov.cz/diskuze</a:t>
            </a:r>
            <a:r>
              <a:rPr lang="cs-CZ" dirty="0" smtClean="0"/>
              <a:t> </a:t>
            </a:r>
            <a:endParaRPr lang="cs-CZ" dirty="0"/>
          </a:p>
          <a:p>
            <a:pPr lvl="1"/>
            <a:r>
              <a:rPr lang="cs-CZ" dirty="0" smtClean="0"/>
              <a:t>Diskutujte </a:t>
            </a:r>
            <a:r>
              <a:rPr lang="cs-CZ" dirty="0"/>
              <a:t>v rámci založené diskuze. Pokud Váš příspěvek s vláknem nesouvisí, založte prosím nové diskuzní vlákno.</a:t>
            </a:r>
          </a:p>
          <a:p>
            <a:pPr lvl="1"/>
            <a:r>
              <a:rPr lang="cs-CZ" dirty="0"/>
              <a:t>Pokud zakládáte nové vlákno, nezapomeňte ho pojmenovat. Název by měl souviset s Vaším dotazem.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289770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/>
              <a:t>Změny v Národní architektuře eGovernmentu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Poslední seznam </a:t>
            </a:r>
            <a:r>
              <a:rPr lang="cs-CZ" dirty="0"/>
              <a:t>změn jednomyslně schválen </a:t>
            </a:r>
            <a:r>
              <a:rPr lang="cs-CZ" dirty="0" smtClean="0"/>
              <a:t>usnesením RVIS </a:t>
            </a:r>
            <a:r>
              <a:rPr lang="cs-CZ" dirty="0" smtClean="0"/>
              <a:t>2022/1/21/U6</a:t>
            </a:r>
            <a:endParaRPr lang="cs-CZ" dirty="0" smtClean="0"/>
          </a:p>
          <a:p>
            <a:r>
              <a:rPr lang="cs-CZ" dirty="0" smtClean="0"/>
              <a:t>Nadále budou změny schvalovány v hierarchii RVIS:</a:t>
            </a:r>
          </a:p>
          <a:p>
            <a:pPr marL="971550" lvl="1" indent="-514350">
              <a:buFont typeface="+mj-lt"/>
              <a:buAutoNum type="arabicPeriod"/>
            </a:pPr>
            <a:r>
              <a:rPr lang="cs-CZ" dirty="0" smtClean="0"/>
              <a:t>Pracovní skupina pro architekturu a řízení ICT</a:t>
            </a:r>
          </a:p>
          <a:p>
            <a:pPr marL="971550" lvl="1" indent="-514350">
              <a:buFont typeface="+mj-lt"/>
              <a:buAutoNum type="arabicPeriod"/>
            </a:pPr>
            <a:r>
              <a:rPr lang="cs-CZ" dirty="0" smtClean="0"/>
              <a:t>Pracovní výbor pro efektivní a centrálně koordinované ICT veřejné správy </a:t>
            </a:r>
          </a:p>
          <a:p>
            <a:pPr marL="971550" lvl="1" indent="-514350">
              <a:buFont typeface="+mj-lt"/>
              <a:buAutoNum type="arabicPeriod"/>
            </a:pPr>
            <a:r>
              <a:rPr lang="cs-CZ" dirty="0" smtClean="0"/>
              <a:t>Výkonný výbor Informační koncepce ČR</a:t>
            </a:r>
          </a:p>
          <a:p>
            <a:pPr marL="971550" lvl="1" indent="-514350">
              <a:buFont typeface="+mj-lt"/>
              <a:buAutoNum type="arabicPeriod"/>
            </a:pPr>
            <a:r>
              <a:rPr lang="cs-CZ" dirty="0" smtClean="0"/>
              <a:t>Plenární zasedání RVIS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282216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V_sablona1_2007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90B00F75BED7484DA544575FBD77AFF7" ma:contentTypeVersion="0" ma:contentTypeDescription="Vytvoří nový dokument" ma:contentTypeScope="" ma:versionID="0e6006eccaeb898806405d7676632c12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bd44be3388bd54d294bcf356313bfcd1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 obsahu"/>
        <xsd:element ref="dc:title" minOccurs="0" maxOccurs="1" ma:index="4" ma:displayName="Nadpis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61C8A6CA-3E21-4DDD-BFB4-F280350CECA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579E98EC-8279-4842-B4EF-743633698D36}">
  <ds:schemaRefs>
    <ds:schemaRef ds:uri="http://purl.org/dc/dcmitype/"/>
    <ds:schemaRef ds:uri="http://purl.org/dc/terms/"/>
    <ds:schemaRef ds:uri="http://purl.org/dc/elements/1.1/"/>
    <ds:schemaRef ds:uri="http://schemas.microsoft.com/office/infopath/2007/PartnerControls"/>
    <ds:schemaRef ds:uri="http://schemas.microsoft.com/office/2006/metadata/properties"/>
    <ds:schemaRef ds:uri="http://schemas.microsoft.com/office/2006/documentManagement/types"/>
    <ds:schemaRef ds:uri="http://schemas.openxmlformats.org/package/2006/metadata/core-propertie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C7A5577F-90D1-4D94-B1D8-31B5055FE45A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955</TotalTime>
  <Words>425</Words>
  <Application>Microsoft Office PowerPoint</Application>
  <PresentationFormat>Širokoúhlá obrazovka</PresentationFormat>
  <Paragraphs>63</Paragraphs>
  <Slides>16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3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16</vt:i4>
      </vt:variant>
    </vt:vector>
  </HeadingPairs>
  <TitlesOfParts>
    <vt:vector size="20" baseType="lpstr">
      <vt:lpstr>Arial</vt:lpstr>
      <vt:lpstr>Calibri</vt:lpstr>
      <vt:lpstr>Wingdings</vt:lpstr>
      <vt:lpstr>MV_sablona1_2007</vt:lpstr>
      <vt:lpstr>Prezentace aplikace PowerPoint</vt:lpstr>
      <vt:lpstr>Technický úvod, pravidla videokonference </vt:lpstr>
      <vt:lpstr>Kontext naší PS v rámci RVIS</vt:lpstr>
      <vt:lpstr> </vt:lpstr>
      <vt:lpstr>Úvod do nového roku 2022</vt:lpstr>
      <vt:lpstr>Změny v Národní architektuře eGovernmentu</vt:lpstr>
      <vt:lpstr>Změny v Národní architektuře eGovernmentu</vt:lpstr>
      <vt:lpstr>Diskutuje s námi</vt:lpstr>
      <vt:lpstr>Změny v Národní architektuře eGovernmentu</vt:lpstr>
      <vt:lpstr>Příklady dobré praxe</vt:lpstr>
      <vt:lpstr>Nové údaje v ZR ROB</vt:lpstr>
      <vt:lpstr>ZoPDS – Osvědčení a El. podpis</vt:lpstr>
      <vt:lpstr>Nová verze formulářů OHA + IROP</vt:lpstr>
      <vt:lpstr>Nová verze formulářů OHA</vt:lpstr>
      <vt:lpstr>Otázky a nejasnosti členů pracovní skupiny</vt:lpstr>
      <vt:lpstr>Závěr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Tomáš Šedivec</dc:creator>
  <cp:lastModifiedBy>Šedivec Tomáš</cp:lastModifiedBy>
  <cp:revision>39</cp:revision>
  <dcterms:created xsi:type="dcterms:W3CDTF">2021-01-27T09:19:54Z</dcterms:created>
  <dcterms:modified xsi:type="dcterms:W3CDTF">2022-01-28T14:09:09Z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sMyDocuments">
    <vt:bool>true</vt:bool>
  </property>
  <property fmtid="{D5CDD505-2E9C-101B-9397-08002B2CF9AE}" pid="3" name="ContentTypeId">
    <vt:lpwstr>0x01010090B00F75BED7484DA544575FBD77AFF7</vt:lpwstr>
  </property>
</Properties>
</file>