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305" r:id="rId6"/>
    <p:sldId id="298" r:id="rId7"/>
    <p:sldId id="296" r:id="rId8"/>
    <p:sldId id="299" r:id="rId9"/>
    <p:sldId id="300" r:id="rId10"/>
    <p:sldId id="301" r:id="rId11"/>
    <p:sldId id="291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24" autoAdjust="0"/>
    <p:restoredTop sz="50000" autoAdjust="0"/>
  </p:normalViewPr>
  <p:slideViewPr>
    <p:cSldViewPr>
      <p:cViewPr varScale="1">
        <p:scale>
          <a:sx n="75" d="100"/>
          <a:sy n="75" d="100"/>
        </p:scale>
        <p:origin x="744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31.01.2022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31.01.2022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31.01.2022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85910" y="1751745"/>
            <a:ext cx="8173572" cy="3126209"/>
          </a:xfrm>
        </p:spPr>
        <p:txBody>
          <a:bodyPr/>
          <a:lstStyle/>
          <a:p>
            <a:pPr algn="ctr"/>
            <a:r>
              <a:rPr lang="cs-CZ" sz="5400" dirty="0"/>
              <a:t>Osvědčení o digitálním úkonu</a:t>
            </a:r>
            <a:br>
              <a:rPr lang="cs-CZ" sz="5400" dirty="0"/>
            </a:br>
            <a:r>
              <a:rPr lang="cs-CZ" sz="4000" dirty="0"/>
              <a:t>Současný stav poznání</a:t>
            </a:r>
            <a:br>
              <a:rPr lang="cs-CZ" sz="3490" b="1" dirty="0"/>
            </a:br>
            <a:endParaRPr lang="cs-CZ" sz="2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328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chemeClr val="tx1"/>
                </a:solidFill>
              </a:rPr>
              <a:t>31.01. 2022,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2063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8AC8C33-7088-42F5-9E77-754DF5480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877384"/>
            <a:ext cx="9044241" cy="543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327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E9411C-EE78-48FC-B6B6-89EB78A88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tedy „úřad“ musí určitě udělat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CD3EF8-C4EA-4D31-B75F-F292D8E50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Pro splnění všech podmínek </a:t>
            </a:r>
            <a:r>
              <a:rPr lang="cs-CZ" b="1" dirty="0"/>
              <a:t>musí</a:t>
            </a:r>
            <a:r>
              <a:rPr lang="cs-CZ" dirty="0"/>
              <a:t> vést záznam o provedených digitálních úkonech (log)</a:t>
            </a:r>
          </a:p>
          <a:p>
            <a:pPr lvl="1"/>
            <a:r>
              <a:rPr lang="cs-CZ" dirty="0"/>
              <a:t>Obsahuje předepsané položky (příloha) o provedeném úkonu</a:t>
            </a:r>
          </a:p>
          <a:p>
            <a:pPr lvl="1"/>
            <a:r>
              <a:rPr lang="cs-CZ" dirty="0"/>
              <a:t>Obsahuje informaci o poskytnutí Osvědčení (komu, kdy , jakým kanálem)</a:t>
            </a:r>
          </a:p>
          <a:p>
            <a:r>
              <a:rPr lang="cs-CZ" dirty="0"/>
              <a:t>Úřad </a:t>
            </a:r>
            <a:r>
              <a:rPr lang="cs-CZ" b="1" dirty="0"/>
              <a:t>musí</a:t>
            </a:r>
            <a:r>
              <a:rPr lang="cs-CZ" dirty="0"/>
              <a:t> být schopen vytvořit </a:t>
            </a:r>
            <a:r>
              <a:rPr lang="cs-CZ" b="1" i="1" dirty="0"/>
              <a:t>vizualizovanou formu osvědčení</a:t>
            </a:r>
            <a:r>
              <a:rPr lang="cs-CZ" dirty="0"/>
              <a:t> (PDF/A) z výše uvedených dat opatřené kvalifikovanou elektronickou pečetí a kvalifikovaným elektronickým časovým razítkem</a:t>
            </a:r>
          </a:p>
          <a:p>
            <a:r>
              <a:rPr lang="cs-CZ" dirty="0"/>
              <a:t>Úřad </a:t>
            </a:r>
            <a:r>
              <a:rPr lang="cs-CZ" b="1" dirty="0"/>
              <a:t>musí</a:t>
            </a:r>
            <a:r>
              <a:rPr lang="cs-CZ" dirty="0"/>
              <a:t> zajistit bezodkladné poskytnutí PDF/A kanálem zvoleným uživatelem služby</a:t>
            </a:r>
          </a:p>
          <a:p>
            <a:r>
              <a:rPr lang="cs-CZ" dirty="0"/>
              <a:t>Úřad </a:t>
            </a:r>
            <a:r>
              <a:rPr lang="cs-CZ" b="1" dirty="0"/>
              <a:t>musí</a:t>
            </a:r>
            <a:r>
              <a:rPr lang="cs-CZ" dirty="0"/>
              <a:t> zajistit možnost získání potvrzení prostřednictvím PVS a </a:t>
            </a:r>
            <a:r>
              <a:rPr lang="cs-CZ" dirty="0" err="1"/>
              <a:t>CzechPoint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6817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9CCE0B-2AAB-4A79-B4D4-230D53CF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bude realizováno k 1.2.2022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4F2E4F-76F5-46DF-883B-1EC94A81E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282" y="1600200"/>
            <a:ext cx="8472518" cy="4983162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Formulář na Portálu veřejné správy – Portál občana</a:t>
            </a:r>
          </a:p>
          <a:p>
            <a:pPr marL="457200" lvl="1" indent="0" algn="ctr">
              <a:buNone/>
            </a:pPr>
            <a:r>
              <a:rPr lang="cs-CZ" sz="4700" dirty="0">
                <a:solidFill>
                  <a:srgbClr val="8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Žádost o osvědčení digitálního úkonu</a:t>
            </a:r>
          </a:p>
          <a:p>
            <a:pPr marL="457200" lvl="1" indent="0" algn="ctr">
              <a:buNone/>
            </a:pPr>
            <a:endParaRPr lang="cs-CZ" sz="3200" dirty="0">
              <a:solidFill>
                <a:srgbClr val="800000"/>
              </a:solidFill>
              <a:latin typeface="+mn-lt"/>
              <a:ea typeface="Calibri" panose="020F0502020204030204" pitchFamily="34" charset="0"/>
            </a:endParaRPr>
          </a:p>
          <a:p>
            <a:r>
              <a:rPr lang="cs-CZ" sz="3600" dirty="0"/>
              <a:t>Implementace formuláře žádosti o osvědčení digitálního úkonu na základě ustanovení § 5 zákona č. 12/2020 Sb., o právu na digitální služby</a:t>
            </a:r>
          </a:p>
          <a:p>
            <a:r>
              <a:rPr lang="cs-CZ" sz="3600" dirty="0"/>
              <a:t>Bude umístěn v sekci "Podání" -&gt; "Další podání" na Portálu občana a k odeslání bude vyžadována připojená datová schránka</a:t>
            </a:r>
            <a:r>
              <a:rPr lang="cs-CZ" sz="3600" dirty="0">
                <a:solidFill>
                  <a:srgbClr val="696969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0441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obsah 8">
            <a:extLst>
              <a:ext uri="{FF2B5EF4-FFF2-40B4-BE49-F238E27FC236}">
                <a16:creationId xmlns:a16="http://schemas.microsoft.com/office/drawing/2014/main" id="{FE74B12C-B27D-4313-A704-2B4D5FE534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198420"/>
            <a:ext cx="6120680" cy="6663020"/>
          </a:xfrm>
        </p:spPr>
      </p:pic>
    </p:spTree>
    <p:extLst>
      <p:ext uri="{BB962C8B-B14F-4D97-AF65-F5344CB8AC3E}">
        <p14:creationId xmlns:p14="http://schemas.microsoft.com/office/powerpoint/2010/main" val="209804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B875364D-4A88-4FB3-83FF-91B959CCAD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1464" y="1166018"/>
            <a:ext cx="3744416" cy="5226582"/>
          </a:xfr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ACC111B9-D303-48AA-8823-BDED200018D1}"/>
              </a:ext>
            </a:extLst>
          </p:cNvPr>
          <p:cNvSpPr txBox="1"/>
          <p:nvPr/>
        </p:nvSpPr>
        <p:spPr>
          <a:xfrm>
            <a:off x="5447928" y="676861"/>
            <a:ext cx="63367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XML příloha</a:t>
            </a:r>
          </a:p>
          <a:p>
            <a:endParaRPr lang="cs-CZ" sz="1600" dirty="0"/>
          </a:p>
          <a:p>
            <a:r>
              <a:rPr lang="cs-CZ" sz="500" dirty="0"/>
              <a:t>&lt;?</a:t>
            </a:r>
            <a:r>
              <a:rPr lang="cs-CZ" sz="500" dirty="0" err="1"/>
              <a:t>xml</a:t>
            </a:r>
            <a:r>
              <a:rPr lang="cs-CZ" sz="500" dirty="0"/>
              <a:t> </a:t>
            </a:r>
            <a:r>
              <a:rPr lang="cs-CZ" sz="500" dirty="0" err="1"/>
              <a:t>version</a:t>
            </a:r>
            <a:r>
              <a:rPr lang="cs-CZ" sz="500" dirty="0"/>
              <a:t>="1.0" </a:t>
            </a:r>
            <a:r>
              <a:rPr lang="cs-CZ" sz="500" dirty="0" err="1"/>
              <a:t>encoding</a:t>
            </a:r>
            <a:r>
              <a:rPr lang="cs-CZ" sz="500" dirty="0"/>
              <a:t>="UTF-8"?&gt;</a:t>
            </a:r>
          </a:p>
          <a:p>
            <a:r>
              <a:rPr lang="cs-CZ" sz="500" dirty="0"/>
              <a:t>&lt;</a:t>
            </a:r>
            <a:r>
              <a:rPr lang="cs-CZ" sz="500" dirty="0" err="1"/>
              <a:t>osvedceniODigitalnimUkonu</a:t>
            </a:r>
            <a:r>
              <a:rPr lang="cs-CZ" sz="500" dirty="0"/>
              <a:t> </a:t>
            </a:r>
            <a:r>
              <a:rPr lang="cs-CZ" sz="500" dirty="0" err="1"/>
              <a:t>xmlns</a:t>
            </a:r>
            <a:r>
              <a:rPr lang="cs-CZ" sz="500" dirty="0"/>
              <a:t>="https://mvcr.cz/2022/</a:t>
            </a:r>
            <a:r>
              <a:rPr lang="cs-CZ" sz="500" dirty="0" err="1"/>
              <a:t>digukon</a:t>
            </a:r>
            <a:r>
              <a:rPr lang="cs-CZ" sz="500" dirty="0"/>
              <a:t>"&gt;</a:t>
            </a:r>
          </a:p>
          <a:p>
            <a:r>
              <a:rPr lang="cs-CZ" sz="500" dirty="0"/>
              <a:t>  &lt;</a:t>
            </a:r>
            <a:r>
              <a:rPr lang="cs-CZ" sz="500" dirty="0" err="1"/>
              <a:t>hlavickaOsvedceni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identifikatorOsvedceni</a:t>
            </a:r>
            <a:r>
              <a:rPr lang="cs-CZ" sz="500" dirty="0"/>
              <a:t>&gt;96e2ad06-74eb-41c4-85ee-c9e728efee69&lt;/</a:t>
            </a:r>
            <a:r>
              <a:rPr lang="cs-CZ" sz="500" dirty="0" err="1"/>
              <a:t>identifikatorOsvedceni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cisloJednaciOsvedceni</a:t>
            </a:r>
            <a:r>
              <a:rPr lang="cs-CZ" sz="500" dirty="0"/>
              <a:t>&gt;MV-2222-2/OSC-2020&lt;/</a:t>
            </a:r>
            <a:r>
              <a:rPr lang="cs-CZ" sz="500" dirty="0" err="1"/>
              <a:t>cisloJednaciOsvedceni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pocetPriloh</a:t>
            </a:r>
            <a:r>
              <a:rPr lang="cs-CZ" sz="500" dirty="0"/>
              <a:t>&gt;1&lt;/</a:t>
            </a:r>
            <a:r>
              <a:rPr lang="cs-CZ" sz="500" dirty="0" err="1"/>
              <a:t>pocetPriloh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metadataVXML</a:t>
            </a:r>
            <a:r>
              <a:rPr lang="cs-CZ" sz="500" dirty="0"/>
              <a:t>&gt;</a:t>
            </a:r>
            <a:r>
              <a:rPr lang="cs-CZ" sz="500" dirty="0" err="1"/>
              <a:t>true</a:t>
            </a:r>
            <a:r>
              <a:rPr lang="cs-CZ" sz="500" dirty="0"/>
              <a:t>&lt;/</a:t>
            </a:r>
            <a:r>
              <a:rPr lang="cs-CZ" sz="500" dirty="0" err="1"/>
              <a:t>metadataVXML</a:t>
            </a:r>
            <a:r>
              <a:rPr lang="cs-CZ" sz="500" dirty="0"/>
              <a:t>&gt;</a:t>
            </a:r>
          </a:p>
          <a:p>
            <a:r>
              <a:rPr lang="cs-CZ" sz="500" dirty="0"/>
              <a:t>  &lt;/</a:t>
            </a:r>
            <a:r>
              <a:rPr lang="cs-CZ" sz="500" dirty="0" err="1"/>
              <a:t>hlavickaOsvedceni</a:t>
            </a:r>
            <a:r>
              <a:rPr lang="cs-CZ" sz="500" dirty="0"/>
              <a:t>&gt;</a:t>
            </a:r>
          </a:p>
          <a:p>
            <a:r>
              <a:rPr lang="cs-CZ" sz="500" dirty="0"/>
              <a:t>  &lt;</a:t>
            </a:r>
            <a:r>
              <a:rPr lang="cs-CZ" sz="500" dirty="0" err="1"/>
              <a:t>osobaCiniciUkonVuciOVM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jmeno</a:t>
            </a:r>
            <a:r>
              <a:rPr lang="cs-CZ" sz="500" dirty="0"/>
              <a:t>&gt;Jan František&lt;/</a:t>
            </a:r>
            <a:r>
              <a:rPr lang="cs-CZ" sz="500" dirty="0" err="1"/>
              <a:t>jmeno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prijmeni</a:t>
            </a:r>
            <a:r>
              <a:rPr lang="cs-CZ" sz="500" dirty="0"/>
              <a:t>&gt;Novák&lt;/</a:t>
            </a:r>
            <a:r>
              <a:rPr lang="cs-CZ" sz="500" dirty="0" err="1"/>
              <a:t>prijmeni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datumNarozeni</a:t>
            </a:r>
            <a:r>
              <a:rPr lang="cs-CZ" sz="500" dirty="0"/>
              <a:t>&gt;1990-01-01&lt;/</a:t>
            </a:r>
            <a:r>
              <a:rPr lang="cs-CZ" sz="500" dirty="0" err="1"/>
              <a:t>datumNarozeni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&lt;adresa&gt;</a:t>
            </a:r>
          </a:p>
          <a:p>
            <a:r>
              <a:rPr lang="cs-CZ" sz="500" dirty="0"/>
              <a:t>      &lt;ulice&gt;Trávníčkova&lt;/ulice&gt;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cisloPopisne</a:t>
            </a:r>
            <a:r>
              <a:rPr lang="cs-CZ" sz="500" dirty="0"/>
              <a:t>&gt;1779&lt;/</a:t>
            </a:r>
            <a:r>
              <a:rPr lang="cs-CZ" sz="500" dirty="0" err="1"/>
              <a:t>cisloPopisne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cisloOrientacni</a:t>
            </a:r>
            <a:r>
              <a:rPr lang="cs-CZ" sz="500" dirty="0"/>
              <a:t>&gt;35&lt;/</a:t>
            </a:r>
            <a:r>
              <a:rPr lang="cs-CZ" sz="500" dirty="0" err="1"/>
              <a:t>cisloOrientacni</a:t>
            </a:r>
            <a:r>
              <a:rPr lang="cs-CZ" sz="500" dirty="0"/>
              <a:t>&gt;      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mesto</a:t>
            </a:r>
            <a:r>
              <a:rPr lang="cs-CZ" sz="500" dirty="0"/>
              <a:t>&gt;Praha 13&lt;/</a:t>
            </a:r>
            <a:r>
              <a:rPr lang="cs-CZ" sz="500" dirty="0" err="1"/>
              <a:t>mesto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psc</a:t>
            </a:r>
            <a:r>
              <a:rPr lang="cs-CZ" sz="500" dirty="0"/>
              <a:t>&gt;15500&lt;/</a:t>
            </a:r>
            <a:r>
              <a:rPr lang="cs-CZ" sz="500" dirty="0" err="1"/>
              <a:t>psc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&lt;/adresa&gt;</a:t>
            </a:r>
          </a:p>
          <a:p>
            <a:r>
              <a:rPr lang="cs-CZ" sz="500" dirty="0"/>
              <a:t>  &lt;/</a:t>
            </a:r>
            <a:r>
              <a:rPr lang="cs-CZ" sz="500" dirty="0" err="1"/>
              <a:t>osobaCiniciUkonVuciOVM</a:t>
            </a:r>
            <a:r>
              <a:rPr lang="cs-CZ" sz="500" dirty="0"/>
              <a:t>&gt;</a:t>
            </a:r>
          </a:p>
          <a:p>
            <a:r>
              <a:rPr lang="cs-CZ" sz="500" dirty="0"/>
              <a:t>  &lt;</a:t>
            </a:r>
            <a:r>
              <a:rPr lang="cs-CZ" sz="500" dirty="0" err="1"/>
              <a:t>ukonVecnaData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identifikaceUkonuUOVM</a:t>
            </a:r>
            <a:r>
              <a:rPr lang="cs-CZ" sz="500" dirty="0"/>
              <a:t>&gt;MV-2222-1/OSC-2020&lt;/</a:t>
            </a:r>
            <a:r>
              <a:rPr lang="cs-CZ" sz="500" dirty="0" err="1"/>
              <a:t>identifikaceUkonuUOVM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datumCasUkonu</a:t>
            </a:r>
            <a:r>
              <a:rPr lang="cs-CZ" sz="500" dirty="0"/>
              <a:t>&gt;2020-12-10T10:10:10+02:00&lt;/</a:t>
            </a:r>
            <a:r>
              <a:rPr lang="cs-CZ" sz="500" dirty="0" err="1"/>
              <a:t>datumCasUkonu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adresatDigitalnihoUkonu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nazev</a:t>
            </a:r>
            <a:r>
              <a:rPr lang="cs-CZ" sz="500" dirty="0"/>
              <a:t>&gt;Ministerstvo vnitra ČR&lt;/</a:t>
            </a:r>
            <a:r>
              <a:rPr lang="cs-CZ" sz="500" dirty="0" err="1"/>
              <a:t>nazev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&lt;adresa&gt;</a:t>
            </a:r>
          </a:p>
          <a:p>
            <a:r>
              <a:rPr lang="cs-CZ" sz="500" dirty="0"/>
              <a:t>        &lt;ulice&gt;Nad Štolou&lt;/ulice&gt;</a:t>
            </a:r>
          </a:p>
          <a:p>
            <a:r>
              <a:rPr lang="cs-CZ" sz="500" dirty="0"/>
              <a:t>        &lt;</a:t>
            </a:r>
            <a:r>
              <a:rPr lang="cs-CZ" sz="500" dirty="0" err="1"/>
              <a:t>cisloPopisne</a:t>
            </a:r>
            <a:r>
              <a:rPr lang="cs-CZ" sz="500" dirty="0"/>
              <a:t>&gt;936&lt;/</a:t>
            </a:r>
            <a:r>
              <a:rPr lang="cs-CZ" sz="500" dirty="0" err="1"/>
              <a:t>cisloPopisne</a:t>
            </a:r>
            <a:r>
              <a:rPr lang="cs-CZ" sz="500" dirty="0"/>
              <a:t>&gt;</a:t>
            </a:r>
          </a:p>
          <a:p>
            <a:r>
              <a:rPr lang="cs-CZ" sz="500" dirty="0"/>
              <a:t>        &lt;</a:t>
            </a:r>
            <a:r>
              <a:rPr lang="cs-CZ" sz="500" dirty="0" err="1"/>
              <a:t>cisloOrientacni</a:t>
            </a:r>
            <a:r>
              <a:rPr lang="cs-CZ" sz="500" dirty="0"/>
              <a:t>&gt;3&lt;/</a:t>
            </a:r>
            <a:r>
              <a:rPr lang="cs-CZ" sz="500" dirty="0" err="1"/>
              <a:t>cisloOrientacni</a:t>
            </a:r>
            <a:r>
              <a:rPr lang="cs-CZ" sz="500" dirty="0"/>
              <a:t>&gt;      </a:t>
            </a:r>
          </a:p>
          <a:p>
            <a:r>
              <a:rPr lang="cs-CZ" sz="500" dirty="0"/>
              <a:t>        &lt;</a:t>
            </a:r>
            <a:r>
              <a:rPr lang="cs-CZ" sz="500" dirty="0" err="1"/>
              <a:t>mesto</a:t>
            </a:r>
            <a:r>
              <a:rPr lang="cs-CZ" sz="500" dirty="0"/>
              <a:t>&gt;Praha 7&lt;/</a:t>
            </a:r>
            <a:r>
              <a:rPr lang="cs-CZ" sz="500" dirty="0" err="1"/>
              <a:t>mesto</a:t>
            </a:r>
            <a:r>
              <a:rPr lang="cs-CZ" sz="500" dirty="0"/>
              <a:t>&gt;</a:t>
            </a:r>
          </a:p>
          <a:p>
            <a:r>
              <a:rPr lang="cs-CZ" sz="500" dirty="0"/>
              <a:t>        &lt;</a:t>
            </a:r>
            <a:r>
              <a:rPr lang="cs-CZ" sz="500" dirty="0" err="1"/>
              <a:t>psc</a:t>
            </a:r>
            <a:r>
              <a:rPr lang="cs-CZ" sz="500" dirty="0"/>
              <a:t>&gt;17034&lt;/</a:t>
            </a:r>
            <a:r>
              <a:rPr lang="cs-CZ" sz="500" dirty="0" err="1"/>
              <a:t>psc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&lt;/adresa&gt;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datovaSchranka</a:t>
            </a:r>
            <a:r>
              <a:rPr lang="cs-CZ" sz="500" dirty="0"/>
              <a:t>&gt;6bnaawp&lt;/</a:t>
            </a:r>
            <a:r>
              <a:rPr lang="cs-CZ" sz="500" dirty="0" err="1"/>
              <a:t>datovaSchranka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</a:t>
            </a:r>
            <a:r>
              <a:rPr lang="cs-CZ" sz="500" dirty="0" err="1"/>
              <a:t>adresatDigitalnihoUkonu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&lt;agenda&gt;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kod</a:t>
            </a:r>
            <a:r>
              <a:rPr lang="cs-CZ" sz="500" dirty="0"/>
              <a:t>&gt;A101&lt;/</a:t>
            </a:r>
            <a:r>
              <a:rPr lang="cs-CZ" sz="500" dirty="0" err="1"/>
              <a:t>kod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nazev</a:t>
            </a:r>
            <a:r>
              <a:rPr lang="cs-CZ" sz="500" dirty="0"/>
              <a:t>&gt;Základní registr – registr obyvatel&lt;/</a:t>
            </a:r>
            <a:r>
              <a:rPr lang="cs-CZ" sz="500" dirty="0" err="1"/>
              <a:t>nazev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&lt;/agenda&gt;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sluzba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kod</a:t>
            </a:r>
            <a:r>
              <a:rPr lang="cs-CZ" sz="500" dirty="0"/>
              <a:t>&gt;S1993&lt;/</a:t>
            </a:r>
            <a:r>
              <a:rPr lang="cs-CZ" sz="500" dirty="0" err="1"/>
              <a:t>kod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nazev</a:t>
            </a:r>
            <a:r>
              <a:rPr lang="cs-CZ" sz="500" dirty="0"/>
              <a:t>&gt;Výpis údajů z registru obyvatel&lt;/</a:t>
            </a:r>
            <a:r>
              <a:rPr lang="cs-CZ" sz="500" dirty="0" err="1"/>
              <a:t>nazev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</a:t>
            </a:r>
            <a:r>
              <a:rPr lang="cs-CZ" sz="500" dirty="0" err="1"/>
              <a:t>sluzba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ukon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kod</a:t>
            </a:r>
            <a:r>
              <a:rPr lang="cs-CZ" sz="500" dirty="0"/>
              <a:t>&gt;U2084&lt;/</a:t>
            </a:r>
            <a:r>
              <a:rPr lang="cs-CZ" sz="500" dirty="0" err="1"/>
              <a:t>kod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nazev</a:t>
            </a:r>
            <a:r>
              <a:rPr lang="cs-CZ" sz="500" dirty="0"/>
              <a:t>&gt;Podání žádosti o výpis údajů z registru obyvatel&lt;/</a:t>
            </a:r>
            <a:r>
              <a:rPr lang="cs-CZ" sz="500" dirty="0" err="1"/>
              <a:t>nazev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</a:t>
            </a:r>
            <a:r>
              <a:rPr lang="cs-CZ" sz="500" dirty="0" err="1"/>
              <a:t>ukon</a:t>
            </a:r>
            <a:r>
              <a:rPr lang="cs-CZ" sz="500" dirty="0"/>
              <a:t>&gt;</a:t>
            </a:r>
          </a:p>
          <a:p>
            <a:r>
              <a:rPr lang="cs-CZ" sz="500" dirty="0"/>
              <a:t>  &lt;/</a:t>
            </a:r>
            <a:r>
              <a:rPr lang="cs-CZ" sz="500" dirty="0" err="1"/>
              <a:t>ukonVecnaData</a:t>
            </a:r>
            <a:r>
              <a:rPr lang="cs-CZ" sz="500" dirty="0"/>
              <a:t>&gt;</a:t>
            </a:r>
          </a:p>
          <a:p>
            <a:r>
              <a:rPr lang="cs-CZ" sz="500" dirty="0"/>
              <a:t>  &lt;</a:t>
            </a:r>
            <a:r>
              <a:rPr lang="cs-CZ" sz="500" dirty="0" err="1"/>
              <a:t>ukonMetadata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zpusobProvedeniUkonu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kod</a:t>
            </a:r>
            <a:r>
              <a:rPr lang="cs-CZ" sz="500" dirty="0"/>
              <a:t>&gt;3&lt;/</a:t>
            </a:r>
            <a:r>
              <a:rPr lang="cs-CZ" sz="500" dirty="0" err="1"/>
              <a:t>kod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nazev</a:t>
            </a:r>
            <a:r>
              <a:rPr lang="cs-CZ" sz="500" dirty="0"/>
              <a:t>&gt;prokázání totožnosti uživatele služby s využitím elektronické identifikace&lt;/</a:t>
            </a:r>
            <a:r>
              <a:rPr lang="cs-CZ" sz="500" dirty="0" err="1"/>
              <a:t>nazev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</a:t>
            </a:r>
            <a:r>
              <a:rPr lang="cs-CZ" sz="500" dirty="0" err="1"/>
              <a:t>zpusobProvedeniUkonu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vybranyZpusobDoruceniOsvedceni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kod</a:t>
            </a:r>
            <a:r>
              <a:rPr lang="cs-CZ" sz="500" dirty="0"/>
              <a:t>&gt;1&lt;/</a:t>
            </a:r>
            <a:r>
              <a:rPr lang="cs-CZ" sz="500" dirty="0" err="1"/>
              <a:t>kod</a:t>
            </a:r>
            <a:r>
              <a:rPr lang="cs-CZ" sz="500" dirty="0"/>
              <a:t>&gt;</a:t>
            </a:r>
          </a:p>
          <a:p>
            <a:r>
              <a:rPr lang="cs-CZ" sz="500" dirty="0"/>
              <a:t>      &lt;</a:t>
            </a:r>
            <a:r>
              <a:rPr lang="cs-CZ" sz="500" dirty="0" err="1"/>
              <a:t>nazev</a:t>
            </a:r>
            <a:r>
              <a:rPr lang="cs-CZ" sz="500" dirty="0"/>
              <a:t>&gt;Datová schránka&lt;/</a:t>
            </a:r>
            <a:r>
              <a:rPr lang="cs-CZ" sz="500" dirty="0" err="1"/>
              <a:t>nazev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&lt;/</a:t>
            </a:r>
            <a:r>
              <a:rPr lang="cs-CZ" sz="500" dirty="0" err="1"/>
              <a:t>vybranyZpusobDoruceniOsvedceni</a:t>
            </a:r>
            <a:r>
              <a:rPr lang="cs-CZ" sz="500" dirty="0"/>
              <a:t>&gt;        </a:t>
            </a:r>
          </a:p>
          <a:p>
            <a:r>
              <a:rPr lang="cs-CZ" sz="500" dirty="0"/>
              <a:t>  &lt;/</a:t>
            </a:r>
            <a:r>
              <a:rPr lang="cs-CZ" sz="500" dirty="0" err="1"/>
              <a:t>ukonMetadata</a:t>
            </a:r>
            <a:r>
              <a:rPr lang="cs-CZ" sz="500" dirty="0"/>
              <a:t>&gt;</a:t>
            </a:r>
          </a:p>
          <a:p>
            <a:r>
              <a:rPr lang="cs-CZ" sz="500" dirty="0"/>
              <a:t>  &lt;</a:t>
            </a:r>
            <a:r>
              <a:rPr lang="cs-CZ" sz="500" dirty="0" err="1"/>
              <a:t>datumVystaveniOsvedceni</a:t>
            </a:r>
            <a:r>
              <a:rPr lang="cs-CZ" sz="500" dirty="0"/>
              <a:t>&gt;2020-12-10&lt;/</a:t>
            </a:r>
            <a:r>
              <a:rPr lang="cs-CZ" sz="500" dirty="0" err="1"/>
              <a:t>datumVystaveniOsvedceni</a:t>
            </a:r>
            <a:r>
              <a:rPr lang="cs-CZ" sz="500" dirty="0"/>
              <a:t>&gt;</a:t>
            </a:r>
          </a:p>
          <a:p>
            <a:r>
              <a:rPr lang="cs-CZ" sz="500" dirty="0"/>
              <a:t>  &lt;</a:t>
            </a:r>
            <a:r>
              <a:rPr lang="cs-CZ" sz="500" dirty="0" err="1"/>
              <a:t>osobaPoverenaPodpisemZaOVM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jmeno</a:t>
            </a:r>
            <a:r>
              <a:rPr lang="cs-CZ" sz="500" dirty="0"/>
              <a:t>&gt;Jan&lt;/</a:t>
            </a:r>
            <a:r>
              <a:rPr lang="cs-CZ" sz="500" dirty="0" err="1"/>
              <a:t>jmeno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</a:t>
            </a:r>
            <a:r>
              <a:rPr lang="cs-CZ" sz="500" dirty="0" err="1"/>
              <a:t>prijmeni</a:t>
            </a:r>
            <a:r>
              <a:rPr lang="cs-CZ" sz="500" dirty="0"/>
              <a:t>&gt;Novotný&lt;/</a:t>
            </a:r>
            <a:r>
              <a:rPr lang="cs-CZ" sz="500" dirty="0" err="1"/>
              <a:t>prijmeni</a:t>
            </a:r>
            <a:r>
              <a:rPr lang="cs-CZ" sz="500" dirty="0"/>
              <a:t>&gt;</a:t>
            </a:r>
          </a:p>
          <a:p>
            <a:r>
              <a:rPr lang="cs-CZ" sz="500" dirty="0"/>
              <a:t>    &lt;funkce&gt;ministerský rada&lt;/funkce&gt;</a:t>
            </a:r>
          </a:p>
          <a:p>
            <a:r>
              <a:rPr lang="cs-CZ" sz="500" dirty="0"/>
              <a:t>  &lt;/</a:t>
            </a:r>
            <a:r>
              <a:rPr lang="cs-CZ" sz="500" dirty="0" err="1"/>
              <a:t>osobaPoverenaPodpisemZaOVM</a:t>
            </a:r>
            <a:r>
              <a:rPr lang="cs-CZ" sz="500" dirty="0"/>
              <a:t>&gt;</a:t>
            </a:r>
          </a:p>
          <a:p>
            <a:r>
              <a:rPr lang="cs-CZ" sz="500" dirty="0"/>
              <a:t>&lt;/</a:t>
            </a:r>
            <a:r>
              <a:rPr lang="cs-CZ" sz="500" dirty="0" err="1"/>
              <a:t>osvedceniODigitalnimUkonu</a:t>
            </a:r>
            <a:r>
              <a:rPr lang="cs-CZ" sz="500" dirty="0"/>
              <a:t>&gt;</a:t>
            </a:r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5A015D80-EF08-4C4D-81BD-D26DA94A1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680" y="0"/>
            <a:ext cx="7772416" cy="1143000"/>
          </a:xfrm>
        </p:spPr>
        <p:txBody>
          <a:bodyPr/>
          <a:lstStyle/>
          <a:p>
            <a:r>
              <a:rPr lang="cs-CZ" dirty="0"/>
              <a:t>Doporučený tvar osvědčení</a:t>
            </a:r>
          </a:p>
        </p:txBody>
      </p:sp>
    </p:spTree>
    <p:extLst>
      <p:ext uri="{BB962C8B-B14F-4D97-AF65-F5344CB8AC3E}">
        <p14:creationId xmlns:p14="http://schemas.microsoft.com/office/powerpoint/2010/main" val="3970508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42F61-4807-4DE7-B829-1446B8023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Občan má právo na opis dokumentů, které poskytl úřadu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79CEE2-0B45-4133-8A95-05BF0AF5B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ANO</a:t>
            </a:r>
            <a:r>
              <a:rPr lang="cs-CZ" dirty="0"/>
              <a:t> – součástí Osvědčení musí být odkaz na č.j. ve spisové službě úřadu, pokud existuje</a:t>
            </a:r>
          </a:p>
          <a:p>
            <a:r>
              <a:rPr lang="cs-CZ" dirty="0"/>
              <a:t>Další řešení je klasický výpis ze spisové služby</a:t>
            </a:r>
          </a:p>
          <a:p>
            <a:r>
              <a:rPr lang="cs-CZ" dirty="0"/>
              <a:t>Podle současného přesvědčení OHA </a:t>
            </a:r>
            <a:r>
              <a:rPr lang="cs-CZ" b="1" dirty="0"/>
              <a:t>NENÍ</a:t>
            </a:r>
            <a:r>
              <a:rPr lang="cs-CZ" dirty="0"/>
              <a:t> opis podaných dokumentů součástí osvědčení</a:t>
            </a:r>
          </a:p>
          <a:p>
            <a:r>
              <a:rPr lang="cs-CZ" b="1" dirty="0"/>
              <a:t>Dobrou praxí (viz daňový portál)</a:t>
            </a:r>
            <a:r>
              <a:rPr lang="cs-CZ" dirty="0"/>
              <a:t> je možnost vedle osvědčení nabídnout i možnost stažení a uložení opisu toho co uživatel služby úřadu v rámci úkonu předal.</a:t>
            </a:r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2824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1DE4A2D-4738-4983-9877-7FE75C02E7CF}"/>
              </a:ext>
            </a:extLst>
          </p:cNvPr>
          <p:cNvSpPr txBox="1"/>
          <p:nvPr/>
        </p:nvSpPr>
        <p:spPr>
          <a:xfrm>
            <a:off x="2999656" y="270892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/>
              <a:t>Dotazy – odpovědi ?</a:t>
            </a:r>
          </a:p>
        </p:txBody>
      </p:sp>
    </p:spTree>
    <p:extLst>
      <p:ext uri="{BB962C8B-B14F-4D97-AF65-F5344CB8AC3E}">
        <p14:creationId xmlns:p14="http://schemas.microsoft.com/office/powerpoint/2010/main" val="2325368997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7606</TotalTime>
  <Words>710</Words>
  <Application>Microsoft Office PowerPoint</Application>
  <PresentationFormat>Širokoúhlá obrazovka</PresentationFormat>
  <Paragraphs>91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MV_sablona1_2007</vt:lpstr>
      <vt:lpstr>Osvědčení o digitálním úkonu Současný stav poznání </vt:lpstr>
      <vt:lpstr>Prezentace aplikace PowerPoint</vt:lpstr>
      <vt:lpstr>Co tedy „úřad“ musí určitě udělat</vt:lpstr>
      <vt:lpstr>Co bude realizováno k 1.2.2022</vt:lpstr>
      <vt:lpstr>Prezentace aplikace PowerPoint</vt:lpstr>
      <vt:lpstr>Doporučený tvar osvědčení</vt:lpstr>
      <vt:lpstr>Občan má právo na opis dokumentů, které poskytl úřadu</vt:lpstr>
      <vt:lpstr>Prezentace aplikace PowerPoint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Tiller</cp:lastModifiedBy>
  <cp:revision>263</cp:revision>
  <dcterms:created xsi:type="dcterms:W3CDTF">2016-11-24T12:36:26Z</dcterms:created>
  <dcterms:modified xsi:type="dcterms:W3CDTF">2022-01-31T11:47:47Z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</Properties>
</file>