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69" r:id="rId6"/>
    <p:sldId id="275" r:id="rId7"/>
    <p:sldId id="270" r:id="rId8"/>
    <p:sldId id="281" r:id="rId9"/>
    <p:sldId id="282" r:id="rId10"/>
    <p:sldId id="292" r:id="rId11"/>
    <p:sldId id="297" r:id="rId12"/>
    <p:sldId id="285" r:id="rId13"/>
    <p:sldId id="283" r:id="rId14"/>
    <p:sldId id="284" r:id="rId15"/>
    <p:sldId id="286" r:id="rId16"/>
    <p:sldId id="287" r:id="rId17"/>
    <p:sldId id="288" r:id="rId18"/>
    <p:sldId id="293" r:id="rId19"/>
    <p:sldId id="289" r:id="rId20"/>
    <p:sldId id="290" r:id="rId21"/>
    <p:sldId id="291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24" autoAdjust="0"/>
    <p:restoredTop sz="50000" autoAdjust="0"/>
  </p:normalViewPr>
  <p:slideViewPr>
    <p:cSldViewPr>
      <p:cViewPr varScale="1">
        <p:scale>
          <a:sx n="90" d="100"/>
          <a:sy n="90" d="100"/>
        </p:scale>
        <p:origin x="186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12.07.2021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85910" y="1751745"/>
            <a:ext cx="8173572" cy="3126209"/>
          </a:xfrm>
        </p:spPr>
        <p:txBody>
          <a:bodyPr/>
          <a:lstStyle/>
          <a:p>
            <a:pPr algn="ctr"/>
            <a:r>
              <a:rPr lang="cs-CZ" sz="3490" b="1" dirty="0"/>
              <a:t>Identifikace, autentizace, autorizace</a:t>
            </a:r>
            <a:br>
              <a:rPr lang="cs-CZ" sz="3490" b="1" dirty="0"/>
            </a:br>
            <a:r>
              <a:rPr lang="cs-CZ" sz="3490" b="1" dirty="0"/>
              <a:t>ve veřejné správě</a:t>
            </a:r>
            <a:br>
              <a:rPr lang="cs-CZ" sz="3490" b="1" dirty="0"/>
            </a:br>
            <a:endParaRPr lang="cs-CZ" sz="2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28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12. 7. 2021,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2063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D2B742-6B70-4504-A0B6-C00F4E93E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LoA</a:t>
            </a:r>
            <a:r>
              <a:rPr lang="cs-CZ" dirty="0"/>
              <a:t> – Level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Assurance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714631-9633-46C8-BB65-0BA009FC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>
                <a:solidFill>
                  <a:srgbClr val="000000"/>
                </a:solidFill>
              </a:rPr>
              <a:t>Úroveň důvěry – tedy jakou může mít příjemce důvěru ve správnost autentizace</a:t>
            </a:r>
          </a:p>
          <a:p>
            <a:pPr marL="0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r>
              <a:rPr lang="cs-CZ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 fyzickém světě se o </a:t>
            </a:r>
            <a:r>
              <a:rPr lang="cs-CZ" b="1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LoA</a:t>
            </a:r>
            <a:r>
              <a:rPr lang="cs-CZ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vůbec neuvažuje, </a:t>
            </a:r>
            <a:r>
              <a:rPr lang="cs-CZ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přesto s tím krásně žijeme</a:t>
            </a:r>
            <a:endParaRPr lang="cs-CZ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/>
            <a:r>
              <a:rPr lang="cs-CZ" dirty="0">
                <a:solidFill>
                  <a:srgbClr val="000000"/>
                </a:solidFill>
              </a:rPr>
              <a:t>Důvěřujete předloženému dokladu (je pravý a vydaný někým, komu důvěřujete)</a:t>
            </a:r>
          </a:p>
          <a:p>
            <a:pPr lvl="1"/>
            <a:r>
              <a:rPr lang="cs-CZ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Porovnáváte vzhled předkládající osoby a </a:t>
            </a:r>
            <a:r>
              <a:rPr lang="cs-CZ" dirty="0">
                <a:solidFill>
                  <a:srgbClr val="000000"/>
                </a:solidFill>
              </a:rPr>
              <a:t>fotografie na dokladu (zásadní problém pokud jiné etnikum)</a:t>
            </a:r>
          </a:p>
          <a:p>
            <a:pPr marL="457200" lvl="1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r>
              <a:rPr lang="cs-CZ" dirty="0">
                <a:solidFill>
                  <a:srgbClr val="000000"/>
                </a:solidFill>
              </a:rPr>
              <a:t>V elektronickém světě nemůžete chytit za ruku někoho, kdo vám předkládá cizí doklad</a:t>
            </a:r>
          </a:p>
          <a:p>
            <a:endParaRPr lang="cs-CZ" dirty="0">
              <a:solidFill>
                <a:srgbClr val="000000"/>
              </a:solidFill>
            </a:endParaRPr>
          </a:p>
          <a:p>
            <a:r>
              <a:rPr lang="cs-CZ" b="1" dirty="0">
                <a:solidFill>
                  <a:srgbClr val="000000"/>
                </a:solidFill>
              </a:rPr>
              <a:t>Je tedy zcela legální uvažovat o </a:t>
            </a:r>
            <a:r>
              <a:rPr lang="cs-CZ" b="1" dirty="0" err="1">
                <a:solidFill>
                  <a:srgbClr val="000000"/>
                </a:solidFill>
              </a:rPr>
              <a:t>LoA</a:t>
            </a:r>
            <a:r>
              <a:rPr lang="cs-CZ" b="1" dirty="0">
                <a:solidFill>
                  <a:srgbClr val="000000"/>
                </a:solidFill>
              </a:rPr>
              <a:t> v elektronickém světě</a:t>
            </a:r>
          </a:p>
          <a:p>
            <a:pPr lvl="1"/>
            <a:endParaRPr lang="cs-CZ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05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FABAC3-942A-4F0F-81CC-0DF847C44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Prokázání totožnosti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4F1636-3F10-4408-BFA5-49C27353F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V principu úředně zakotvený postup, při kterém dojde k identifikaci a autentizaci osoby</a:t>
            </a:r>
          </a:p>
          <a:p>
            <a:r>
              <a:rPr lang="cs-CZ" dirty="0"/>
              <a:t>Zkoumání předkládaných dokladů, svědectví jiné osoby, která je schopna prokázat totožnost, zkoumání zda osoba zná jméno pratety ze třetího kolene</a:t>
            </a:r>
          </a:p>
          <a:p>
            <a:r>
              <a:rPr lang="cs-CZ" dirty="0"/>
              <a:t>V elektronickém světě – </a:t>
            </a:r>
            <a:r>
              <a:rPr lang="cs-CZ" b="1" dirty="0"/>
              <a:t>pouze prostřednictvím Národního bodu</a:t>
            </a:r>
            <a:r>
              <a:rPr lang="cs-CZ" dirty="0"/>
              <a:t>, pokud je totožnost prokazována orgánu veřejné moci či jiné osobě vykonávající agendu</a:t>
            </a:r>
          </a:p>
          <a:p>
            <a:pPr lvl="1"/>
            <a:r>
              <a:rPr lang="cs-CZ" dirty="0"/>
              <a:t>§2 zákona č. 250/2017 Sb. o elektronické identifikaci</a:t>
            </a:r>
          </a:p>
        </p:txBody>
      </p:sp>
    </p:spTree>
    <p:extLst>
      <p:ext uri="{BB962C8B-B14F-4D97-AF65-F5344CB8AC3E}">
        <p14:creationId xmlns:p14="http://schemas.microsoft.com/office/powerpoint/2010/main" val="1318219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E4D9A6-15A1-4ED0-9164-9AB16B06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776" y="274638"/>
            <a:ext cx="6131024" cy="1143000"/>
          </a:xfrm>
        </p:spPr>
        <p:txBody>
          <a:bodyPr/>
          <a:lstStyle/>
          <a:p>
            <a:r>
              <a:rPr lang="cs-CZ" dirty="0"/>
              <a:t>Autentizace právnické osoby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CEE814-6967-4AFB-BC4F-95E2F9E2D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Není možné </a:t>
            </a:r>
            <a:r>
              <a:rPr lang="cs-CZ" dirty="0"/>
              <a:t> - právnická osoba „nic nezná“ a nemá „ručičky a nožičky“</a:t>
            </a:r>
          </a:p>
          <a:p>
            <a:r>
              <a:rPr lang="cs-CZ" dirty="0"/>
              <a:t>Za právnickou osobu se může autentizovat fyzická osoba (která již byla autentizována sama za sebe)</a:t>
            </a:r>
          </a:p>
          <a:p>
            <a:r>
              <a:rPr lang="cs-CZ" dirty="0"/>
              <a:t>V případě zřetězení (Právnická osoba -&gt; Právnická osoba -&gt; Právnická osoba …) je vždy na konci řetězce fyzická osoba</a:t>
            </a:r>
          </a:p>
          <a:p>
            <a:pPr lvl="1"/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33921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D7A11-BAFB-408F-AF63-AA5341A4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Autorizace (mandát)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A92454F-60B4-41FF-ACDE-3665BB957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Zkoumání, zda </a:t>
            </a:r>
            <a:r>
              <a:rPr lang="cs-CZ" b="1" dirty="0"/>
              <a:t>identifikovaná a autentizovaná </a:t>
            </a:r>
            <a:r>
              <a:rPr lang="cs-CZ" dirty="0"/>
              <a:t>fyzická osoba má oprávnění k provádění úkonu</a:t>
            </a:r>
          </a:p>
          <a:p>
            <a:r>
              <a:rPr lang="cs-CZ" dirty="0"/>
              <a:t>Každý jsme oprávněni konat sám za sebe (tedy skoro každý)</a:t>
            </a:r>
          </a:p>
          <a:p>
            <a:r>
              <a:rPr lang="cs-CZ" dirty="0"/>
              <a:t>Některá oprávnění plynou z úředních postupů </a:t>
            </a:r>
          </a:p>
          <a:p>
            <a:pPr lvl="1"/>
            <a:r>
              <a:rPr lang="cs-CZ" dirty="0"/>
              <a:t>zastupování dítěte rodičem při právním jednání</a:t>
            </a:r>
          </a:p>
          <a:p>
            <a:pPr lvl="1"/>
            <a:r>
              <a:rPr lang="cs-CZ" dirty="0"/>
              <a:t>statutární zástupce organizace</a:t>
            </a:r>
          </a:p>
          <a:p>
            <a:pPr lvl="1"/>
            <a:r>
              <a:rPr lang="cs-CZ" dirty="0"/>
              <a:t>fyzická osoba vystupující jako fyzická podnikající osoba</a:t>
            </a:r>
          </a:p>
          <a:p>
            <a:pPr lvl="1"/>
            <a:r>
              <a:rPr lang="cs-CZ" dirty="0"/>
              <a:t>Držitel řidičské oprávnění …</a:t>
            </a:r>
          </a:p>
          <a:p>
            <a:r>
              <a:rPr lang="cs-CZ" dirty="0"/>
              <a:t>Jiná oprávnění jsou přenášena z jiných agend</a:t>
            </a:r>
          </a:p>
          <a:p>
            <a:pPr lvl="1"/>
            <a:r>
              <a:rPr lang="cs-CZ" dirty="0"/>
              <a:t>Pokud má osoba právo odesílat datovou zprávu z datové schránky organizace, pak …</a:t>
            </a:r>
          </a:p>
          <a:p>
            <a:r>
              <a:rPr lang="cs-CZ" dirty="0"/>
              <a:t>Další mandáty jsou založeny na vzájemném souhlasu dvou fyzických osob</a:t>
            </a:r>
          </a:p>
        </p:txBody>
      </p:sp>
    </p:spTree>
    <p:extLst>
      <p:ext uri="{BB962C8B-B14F-4D97-AF65-F5344CB8AC3E}">
        <p14:creationId xmlns:p14="http://schemas.microsoft.com/office/powerpoint/2010/main" val="221381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1A99B3-3E90-4F6E-BFF1-4208B7B0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Mandát (autorizace) na základě vzájemného souhlasu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02A6ED-DCD4-4C26-B2DD-AD0F32B5D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/>
              <a:t>Zmocnitel</a:t>
            </a:r>
            <a:r>
              <a:rPr lang="cs-CZ" dirty="0"/>
              <a:t> – ten kdo zmocňuje jinou osobu k vykonávání nějakých úkonů jménem zmocnitele ve stanoveném rozsahu</a:t>
            </a:r>
          </a:p>
          <a:p>
            <a:r>
              <a:rPr lang="cs-CZ" b="1" dirty="0"/>
              <a:t>Zmocněnec </a:t>
            </a:r>
            <a:r>
              <a:rPr lang="cs-CZ" dirty="0"/>
              <a:t>– ten, který toto zmocnění přijal a fyzicky ho vykonává</a:t>
            </a:r>
          </a:p>
          <a:p>
            <a:r>
              <a:rPr lang="cs-CZ" b="1" dirty="0"/>
              <a:t>Tento typ mandátů nelze algoritmizovat, jde ho pouze evidovat. Vyhodnocení musí provést vždy příjemce úkonu</a:t>
            </a:r>
            <a:endParaRPr lang="cs-CZ" dirty="0"/>
          </a:p>
          <a:p>
            <a:r>
              <a:rPr lang="cs-CZ" dirty="0"/>
              <a:t>Fyzická osoba může zmocnit právnickou osobu, ale ta vždy ve výsledku převádí toto zmocnění na fyzickou osobu</a:t>
            </a:r>
          </a:p>
        </p:txBody>
      </p:sp>
    </p:spTree>
    <p:extLst>
      <p:ext uri="{BB962C8B-B14F-4D97-AF65-F5344CB8AC3E}">
        <p14:creationId xmlns:p14="http://schemas.microsoft.com/office/powerpoint/2010/main" val="3371286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90C311-B231-414E-AE33-D399DAA5C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Přihlašování – co to je?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7D9AD99-E615-4274-ACBC-8B54DAC5F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 přihlašováním má zkušenosti každý z nás a </a:t>
            </a:r>
            <a:r>
              <a:rPr lang="cs-CZ" b="1" dirty="0"/>
              <a:t>jedná se vždy o směs identifikace, autentizace a autorizace</a:t>
            </a:r>
            <a:endParaRPr lang="cs-CZ" dirty="0"/>
          </a:p>
          <a:p>
            <a:pPr lvl="1"/>
            <a:r>
              <a:rPr lang="cs-CZ" dirty="0"/>
              <a:t>Moje zařízení absolutně netuší kdo jsem – některé „znají“ můj otisk prstu, rohovky, či obličeje</a:t>
            </a:r>
          </a:p>
          <a:p>
            <a:pPr lvl="1"/>
            <a:r>
              <a:rPr lang="cs-CZ" dirty="0"/>
              <a:t>Přihlašování v zaměstnání ve skutečnosti předcházelo moje zařazení do organizační struktury společnosti, přidělení účtu, prostředků pro přihlášení atd. V každém okamžiku přihlášení se spoléhá na to, že jsem své prostředky použil já a především já jsem zodpovědný za vše co je po přihlášení provedeno</a:t>
            </a:r>
          </a:p>
        </p:txBody>
      </p:sp>
    </p:spTree>
    <p:extLst>
      <p:ext uri="{BB962C8B-B14F-4D97-AF65-F5344CB8AC3E}">
        <p14:creationId xmlns:p14="http://schemas.microsoft.com/office/powerpoint/2010/main" val="146824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DEC1C1-9D6C-495C-8FE3-297ABF72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nespadá do uvedeného výčtu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68DC69-51BE-4F3E-A297-ABE72929B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cs-CZ" b="1" dirty="0"/>
          </a:p>
          <a:p>
            <a:r>
              <a:rPr lang="cs-CZ" b="1" dirty="0"/>
              <a:t>Přihlašování uživatele informačního systému</a:t>
            </a:r>
            <a:r>
              <a:rPr lang="cs-CZ" dirty="0"/>
              <a:t> – důvěryhodné pouze v rámci organizace. Nejedná ze o prokazování totožnosti (tu jsem prokazoval při přijetí do zaměstnání)</a:t>
            </a:r>
          </a:p>
          <a:p>
            <a:r>
              <a:rPr lang="cs-CZ" b="1" dirty="0"/>
              <a:t>Zaměstnanecká karta </a:t>
            </a:r>
            <a:r>
              <a:rPr lang="cs-CZ" dirty="0"/>
              <a:t>– fyzická či elektronická – vydal mi zaměstnavatel a je důvěryhodná pro něj. Není prostředkem identifikace a neprokazuje se jí totožnost</a:t>
            </a:r>
          </a:p>
          <a:p>
            <a:r>
              <a:rPr lang="cs-CZ" b="1" dirty="0"/>
              <a:t>Klubová karta – </a:t>
            </a:r>
            <a:r>
              <a:rPr lang="cs-CZ" dirty="0"/>
              <a:t>byla vydána identifikované a autentizované osobě. Ta ji však může poskytnout komukoli s tím, že je zodpovědná za její použití. Tato karta není ani prostředkem identifikace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93367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172597-C096-4379-8938-32584F81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tedy k problému přistoupit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4D71CF-F9A7-4F6D-843C-1B5931955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Vždy je nutné zvážit, zda pro daný úkon je nutná autentizace, či stačí identifikace (dálniční známku či poplatek za odpady za mne může zaplatit kdokoli)</a:t>
            </a:r>
          </a:p>
          <a:p>
            <a:r>
              <a:rPr lang="cs-CZ" dirty="0"/>
              <a:t>V případě, že je nutná autentizace</a:t>
            </a:r>
          </a:p>
          <a:p>
            <a:pPr lvl="1"/>
            <a:r>
              <a:rPr lang="cs-CZ" dirty="0"/>
              <a:t>Zvážit skutečně nutnou úroveň </a:t>
            </a:r>
            <a:r>
              <a:rPr lang="cs-CZ" dirty="0" err="1"/>
              <a:t>LoA</a:t>
            </a:r>
            <a:r>
              <a:rPr lang="cs-CZ" dirty="0"/>
              <a:t>. V naprosté většině případů je úroveň značná zcela dostačující</a:t>
            </a:r>
          </a:p>
          <a:p>
            <a:pPr lvl="1"/>
            <a:r>
              <a:rPr lang="cs-CZ" dirty="0"/>
              <a:t>V případě, že se jedná o prokázání totožnosti, tak pouze prostřednictvím Národního bodu</a:t>
            </a:r>
          </a:p>
          <a:p>
            <a:pPr lvl="1"/>
            <a:r>
              <a:rPr lang="cs-CZ" dirty="0"/>
              <a:t>V případě autentizace k informačním systémům je vždy nutné použít JIP/KAAS v případě, že v něm pracují osoby mimo dosah správce informačního systému</a:t>
            </a:r>
          </a:p>
          <a:p>
            <a:r>
              <a:rPr lang="cs-CZ" dirty="0"/>
              <a:t>Autorizaci přebírat z referenčních zdrojů (ROS) a autoritativních zdrojů (např. evidence obyvatel) – viz. dříve prezentovaná problematika Propojeného datového fondu veřejné správy</a:t>
            </a:r>
          </a:p>
        </p:txBody>
      </p:sp>
    </p:spTree>
    <p:extLst>
      <p:ext uri="{BB962C8B-B14F-4D97-AF65-F5344CB8AC3E}">
        <p14:creationId xmlns:p14="http://schemas.microsoft.com/office/powerpoint/2010/main" val="386241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1DE4A2D-4738-4983-9877-7FE75C02E7CF}"/>
              </a:ext>
            </a:extLst>
          </p:cNvPr>
          <p:cNvSpPr txBox="1"/>
          <p:nvPr/>
        </p:nvSpPr>
        <p:spPr>
          <a:xfrm>
            <a:off x="2999656" y="270892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/>
              <a:t>Dotazy – odpovědi ?</a:t>
            </a:r>
          </a:p>
        </p:txBody>
      </p:sp>
    </p:spTree>
    <p:extLst>
      <p:ext uri="{BB962C8B-B14F-4D97-AF65-F5344CB8AC3E}">
        <p14:creationId xmlns:p14="http://schemas.microsoft.com/office/powerpoint/2010/main" val="232536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AAAE99-43C1-41AF-A621-F13B82E1B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488" y="274638"/>
            <a:ext cx="5829312" cy="1143000"/>
          </a:xfrm>
        </p:spPr>
        <p:txBody>
          <a:bodyPr anchor="ctr">
            <a:normAutofit/>
          </a:bodyPr>
          <a:lstStyle/>
          <a:p>
            <a:r>
              <a:rPr lang="cs-CZ" dirty="0"/>
              <a:t>Co to je IAA osob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9E0CC632-3D3D-43FF-B4AB-E557B775644B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8282" y="3308148"/>
            <a:ext cx="4038600" cy="105289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34F52E2-5B9A-4396-89C0-DEA970D04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0201"/>
            <a:ext cx="4038600" cy="4525963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Identifikace 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jednoznačné určení osoby (fyzické či právnické)</a:t>
            </a:r>
          </a:p>
          <a:p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Autentizace 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ověření, že jedná identifikovaná osoba</a:t>
            </a:r>
          </a:p>
          <a:p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Autorizace</a:t>
            </a: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ověření, že identifikovaná a autentizovaná osoba má oprávnění k určitému konání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444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393481-63E0-47BE-B214-9AF2323E4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Identifikace fyzické osoby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858532-487D-429D-A372-9A15FDF4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Uvedení souboru údajů o osobě, který umožňuje příjemci identifikace tuto osobu jednoznačně identifikovat</a:t>
            </a:r>
          </a:p>
          <a:p>
            <a:endParaRPr lang="cs-CZ" dirty="0"/>
          </a:p>
          <a:p>
            <a:r>
              <a:rPr lang="cs-CZ" dirty="0"/>
              <a:t>Příjemce identifikace n</a:t>
            </a:r>
            <a:r>
              <a:rPr lang="cs-CZ" b="1" dirty="0"/>
              <a:t>emusí nic vědět o tom, kdo mu tyto údaje předkládá</a:t>
            </a:r>
            <a:r>
              <a:rPr lang="cs-CZ" dirty="0"/>
              <a:t> </a:t>
            </a:r>
          </a:p>
          <a:p>
            <a:endParaRPr lang="cs-CZ" dirty="0"/>
          </a:p>
          <a:p>
            <a:r>
              <a:rPr lang="cs-CZ" dirty="0"/>
              <a:t>Identifikace fyzické osoby existující v ROB</a:t>
            </a:r>
          </a:p>
          <a:p>
            <a:pPr lvl="1"/>
            <a:r>
              <a:rPr lang="cs-CZ" dirty="0"/>
              <a:t>Požadován je set údajů, které vedou k jednoznačnému ztotožnění osoby v ROB </a:t>
            </a:r>
          </a:p>
          <a:p>
            <a:pPr lvl="1"/>
            <a:r>
              <a:rPr lang="cs-CZ" dirty="0"/>
              <a:t>Výsledkem je AIFO</a:t>
            </a:r>
          </a:p>
          <a:p>
            <a:pPr lvl="1"/>
            <a:endParaRPr lang="cs-CZ" dirty="0"/>
          </a:p>
          <a:p>
            <a:r>
              <a:rPr lang="cs-CZ" dirty="0"/>
              <a:t>Identifikace fyzické osoby, která není v ROB</a:t>
            </a:r>
          </a:p>
          <a:p>
            <a:pPr lvl="1"/>
            <a:r>
              <a:rPr lang="cs-CZ" dirty="0"/>
              <a:t>Podstatně větší set údajů, minimálně v rozsahu eIDAS </a:t>
            </a:r>
            <a:r>
              <a:rPr lang="cs-CZ" dirty="0" err="1"/>
              <a:t>minimal</a:t>
            </a:r>
            <a:r>
              <a:rPr lang="cs-CZ" dirty="0"/>
              <a:t> </a:t>
            </a:r>
            <a:r>
              <a:rPr lang="cs-CZ" dirty="0" err="1"/>
              <a:t>dataset</a:t>
            </a:r>
            <a:r>
              <a:rPr lang="cs-CZ" dirty="0"/>
              <a:t> pro občany EU</a:t>
            </a:r>
          </a:p>
          <a:p>
            <a:pPr lvl="1"/>
            <a:r>
              <a:rPr lang="cs-CZ" dirty="0"/>
              <a:t>Výsledkem může být klientský identifikátor (např. daňové identifikační číslo)</a:t>
            </a:r>
          </a:p>
        </p:txBody>
      </p:sp>
    </p:spTree>
    <p:extLst>
      <p:ext uri="{BB962C8B-B14F-4D97-AF65-F5344CB8AC3E}">
        <p14:creationId xmlns:p14="http://schemas.microsoft.com/office/powerpoint/2010/main" val="22106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1BEED-0199-4DA9-8368-3177D541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 co si dát pozor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8B8B542-DAE1-4A1A-8462-C157BA7EA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Falešně pozitivní identifikace - na základě údajů se domnívám, že jsem jednoznačně identifikoval osobu. Udělal jsem však jednu z následujících chyb</a:t>
            </a:r>
          </a:p>
          <a:p>
            <a:pPr lvl="1"/>
            <a:r>
              <a:rPr lang="cs-CZ" dirty="0"/>
              <a:t>Porovnání údajů neproběhlo vůči plné množině osob (např. porovnávám jméno a příjmení vůči seznamu držitelů datových schránek, nikoli ROB, nebo je plná množina neznámá – všichni občané Laosu)</a:t>
            </a:r>
          </a:p>
          <a:p>
            <a:pPr lvl="1"/>
            <a:r>
              <a:rPr lang="cs-CZ" dirty="0"/>
              <a:t>Porovnání proběhlo na základě chybných údajů (např. chybně uložené číslo dokladu a on je to doklad někoho jiného)</a:t>
            </a:r>
          </a:p>
          <a:p>
            <a:pPr lvl="1"/>
            <a:r>
              <a:rPr lang="cs-CZ" dirty="0"/>
              <a:t>Porovnání proběhlo na základě historických údajů a bohužel existuje osoba, u níž jsou tyto údaje aktuální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221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7FDFA9-18BF-4B7D-949E-30476DA57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se bránit chybám v identifikaci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B6245B-840B-4852-A89A-972E6C977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4800" dirty="0"/>
              <a:t>Vždy je nutné rozmyslet, proti jaké množině osob porovnávám. </a:t>
            </a:r>
          </a:p>
          <a:p>
            <a:pPr lvl="1"/>
            <a:r>
              <a:rPr lang="cs-CZ" sz="4400" dirty="0"/>
              <a:t>Pro osoby žijící v ČR nejlépe ROB</a:t>
            </a:r>
          </a:p>
          <a:p>
            <a:pPr marL="457200" lvl="1" indent="0">
              <a:buNone/>
            </a:pPr>
            <a:endParaRPr lang="cs-CZ" sz="4400" dirty="0"/>
          </a:p>
          <a:p>
            <a:r>
              <a:rPr lang="cs-CZ" sz="4800" dirty="0"/>
              <a:t>Vždy je nutné vědět, jak byly údaje, které slouží k identifikaci pořízeny. Jakýkoli ruční přepis může být zdrojem chyb</a:t>
            </a:r>
          </a:p>
          <a:p>
            <a:pPr lvl="1"/>
            <a:r>
              <a:rPr lang="cs-CZ" sz="4400" dirty="0"/>
              <a:t>Ideální je strojové čtení čtecích zón (nikoli OCR)</a:t>
            </a:r>
          </a:p>
          <a:p>
            <a:pPr marL="457200" lvl="1" indent="0">
              <a:buNone/>
            </a:pPr>
            <a:endParaRPr lang="cs-CZ" sz="4400" dirty="0"/>
          </a:p>
          <a:p>
            <a:r>
              <a:rPr lang="cs-CZ" sz="4800" dirty="0"/>
              <a:t>Pro osoby, které nejsou vedeny v ROB je nutné být ještě ostražitější a není problém požadovat další údaje pro upřesnění identifikace</a:t>
            </a:r>
          </a:p>
          <a:p>
            <a:pPr lvl="1"/>
            <a:r>
              <a:rPr lang="cs-CZ" sz="4400" dirty="0"/>
              <a:t>Ideální je použití již dříve vydaného klientské identifikátoru</a:t>
            </a:r>
          </a:p>
        </p:txBody>
      </p:sp>
    </p:spTree>
    <p:extLst>
      <p:ext uri="{BB962C8B-B14F-4D97-AF65-F5344CB8AC3E}">
        <p14:creationId xmlns:p14="http://schemas.microsoft.com/office/powerpoint/2010/main" val="104242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991F12-9910-4157-9CFE-629FC1BC5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Dobrá praxe při identifikaci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67B92D-A79B-4B35-9849-12F4F37DF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600201"/>
            <a:ext cx="7560840" cy="4525963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Pokud je osoba vedena v ROB tak pomocí typu a čísla dokladu </a:t>
            </a:r>
            <a:r>
              <a:rPr lang="cs-CZ" b="1" dirty="0"/>
              <a:t>PŘEČETENÉHO STROJOVĚ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Pokud je číslo dokladu zapisováno ručně, pak doplněním jakéhokoli dalšího údaje, nejlépe data narození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Vydávat klientů agendy Klientský identifikátor (např. DIČ). Následně vyžadovat Jméno, Příjmení, Datum narození a Klientský identifikátor.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Pokud nemám jistotu, že údaje které mám k identifikaci fyzické osoby nejsou aktuální, pak vyžadovat od osoby, která se identifkuje aktuální údaje (typicky cizinec, který není v ROB musí doložit změnu příjmení)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E796387-E3C1-4CE0-AED6-B78BE1A83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336" y="1615824"/>
            <a:ext cx="1090464" cy="44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90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91E2D1-A3A7-41AD-BD8D-6AE06387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Identifikace (ztotožnění)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D4D9F2-8266-44A8-94B9-C5A25DC4C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Výsledkem identifikace je shoda na tom, o jaké osobě se bavíme</a:t>
            </a:r>
          </a:p>
          <a:p>
            <a:r>
              <a:rPr lang="cs-CZ" dirty="0"/>
              <a:t>Není nic známo o tom, kdo údaje předkládá a v žádném případě to nemusí být identifikovaná osoba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„Víš, ten herec co hrál ve Filmu hlavní postavu a na konci se utopil ..“</a:t>
            </a:r>
          </a:p>
        </p:txBody>
      </p:sp>
    </p:spTree>
    <p:extLst>
      <p:ext uri="{BB962C8B-B14F-4D97-AF65-F5344CB8AC3E}">
        <p14:creationId xmlns:p14="http://schemas.microsoft.com/office/powerpoint/2010/main" val="139919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187D05-A9D6-446C-BBA6-122509661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Identifikace právnické osoby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ACB691-4621-4994-82E2-083EBF656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 osoby v ROS – IČO</a:t>
            </a:r>
          </a:p>
          <a:p>
            <a:r>
              <a:rPr lang="cs-CZ" dirty="0"/>
              <a:t>Pro osoby mimo ROS</a:t>
            </a:r>
          </a:p>
          <a:p>
            <a:pPr lvl="1"/>
            <a:r>
              <a:rPr lang="cs-CZ" dirty="0"/>
              <a:t>VAT kód</a:t>
            </a:r>
          </a:p>
          <a:p>
            <a:pPr lvl="1"/>
            <a:r>
              <a:rPr lang="cs-CZ" dirty="0"/>
              <a:t>Kód dle směrnice 2012/17/EU</a:t>
            </a:r>
          </a:p>
          <a:p>
            <a:pPr lvl="1"/>
            <a:r>
              <a:rPr lang="cs-CZ" dirty="0"/>
              <a:t>LEI kód</a:t>
            </a:r>
          </a:p>
          <a:p>
            <a:pPr lvl="1"/>
            <a:r>
              <a:rPr lang="cs-CZ" dirty="0"/>
              <a:t>EORI kód</a:t>
            </a:r>
          </a:p>
          <a:p>
            <a:pPr lvl="1"/>
            <a:r>
              <a:rPr lang="cs-CZ" dirty="0"/>
              <a:t>SEED kód</a:t>
            </a:r>
          </a:p>
          <a:p>
            <a:pPr lvl="1"/>
            <a:r>
              <a:rPr lang="cs-CZ" dirty="0"/>
              <a:t>SIC kód</a:t>
            </a: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3572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856E32-17A6-4908-B4C0-99C98839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Autentizace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98D75D-D955-4BE3-9C08-76D77A15A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Identifikovaná osoba </a:t>
            </a:r>
            <a:r>
              <a:rPr lang="cs-CZ" dirty="0"/>
              <a:t>dokazuje, že jsou to právě její údaje (na základě kterých byla identifikována)</a:t>
            </a:r>
          </a:p>
          <a:p>
            <a:r>
              <a:rPr lang="cs-CZ" b="1" dirty="0"/>
              <a:t>Předkládá „tajemství“ a/nebo vlastnictví</a:t>
            </a:r>
            <a:r>
              <a:rPr lang="cs-CZ" dirty="0"/>
              <a:t> – znám heslo, či PIN. Mám hardwarový prostředek, který byl vydán jen mě (a k němu znám PIN)</a:t>
            </a:r>
          </a:p>
          <a:p>
            <a:r>
              <a:rPr lang="cs-CZ" b="1" dirty="0"/>
              <a:t>Ideální stav je </a:t>
            </a:r>
            <a:r>
              <a:rPr lang="cs-CZ" b="1" dirty="0" err="1"/>
              <a:t>vícefaktorová</a:t>
            </a:r>
            <a:r>
              <a:rPr lang="cs-CZ" b="1" dirty="0"/>
              <a:t> autentizace </a:t>
            </a:r>
            <a:r>
              <a:rPr lang="cs-CZ" dirty="0"/>
              <a:t>– dokazuji že znám nějaké tajemství a mám něco, co by mělo patřit pouze mě</a:t>
            </a: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8223766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6039</TotalTime>
  <Words>1252</Words>
  <Application>Microsoft Office PowerPoint</Application>
  <PresentationFormat>Širokoúhlá obrazovka</PresentationFormat>
  <Paragraphs>113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MV_sablona1_2007</vt:lpstr>
      <vt:lpstr>Identifikace, autentizace, autorizace ve veřejné správě </vt:lpstr>
      <vt:lpstr>Co to je IAA osob</vt:lpstr>
      <vt:lpstr>Identifikace fyzické osoby</vt:lpstr>
      <vt:lpstr>Na co si dát pozor</vt:lpstr>
      <vt:lpstr>Jak se bránit chybám v identifikaci</vt:lpstr>
      <vt:lpstr>Dobrá praxe při identifikaci</vt:lpstr>
      <vt:lpstr>Identifikace (ztotožnění)</vt:lpstr>
      <vt:lpstr>Identifikace právnické osoby</vt:lpstr>
      <vt:lpstr>Autentizace</vt:lpstr>
      <vt:lpstr>LoA – Level of Assurance</vt:lpstr>
      <vt:lpstr>Prokázání totožnosti</vt:lpstr>
      <vt:lpstr>Autentizace právnické osoby</vt:lpstr>
      <vt:lpstr>Autorizace (mandát)</vt:lpstr>
      <vt:lpstr>Mandát (autorizace) na základě vzájemného souhlasu</vt:lpstr>
      <vt:lpstr>Přihlašování – co to je?</vt:lpstr>
      <vt:lpstr>Co nespadá do uvedeného výčtu</vt:lpstr>
      <vt:lpstr>Jak tedy k problému přistoupit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255</cp:revision>
  <dcterms:created xsi:type="dcterms:W3CDTF">2016-11-24T12:36:26Z</dcterms:created>
  <dcterms:modified xsi:type="dcterms:W3CDTF">2021-07-12T09:49:26Z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