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3" r:id="rId4"/>
    <p:sldId id="268" r:id="rId5"/>
    <p:sldId id="274" r:id="rId6"/>
    <p:sldId id="272" r:id="rId7"/>
    <p:sldId id="266" r:id="rId8"/>
    <p:sldId id="270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6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320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6038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3839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6969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1672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96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81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1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3580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774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848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43FF5-7DBB-4106-BB08-9C1ECFF13423}" type="datetimeFigureOut">
              <a:rPr lang="cs-CZ" smtClean="0"/>
              <a:t>02.07.2021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E7D74-8D24-4E82-BB41-C1877A3053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9887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6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Design systém Gov.cz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a spolupráce s dalšími subjekty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8" y="304366"/>
            <a:ext cx="1043202" cy="133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7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6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8" y="304366"/>
            <a:ext cx="1043202" cy="1334429"/>
          </a:xfrm>
          <a:prstGeom prst="rect">
            <a:avLst/>
          </a:prstGeom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1923803" y="1154097"/>
            <a:ext cx="9015543" cy="5022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>
                <a:solidFill>
                  <a:schemeClr val="bg1"/>
                </a:solidFill>
              </a:rPr>
              <a:t>Kontext vzniku design systému:</a:t>
            </a:r>
            <a:endParaRPr lang="cs-CZ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implementace Portálu občana v roce 2018:</a:t>
            </a:r>
            <a:endParaRPr lang="cs-CZ" dirty="0">
              <a:solidFill>
                <a:schemeClr val="bg1"/>
              </a:solidFill>
            </a:endParaRPr>
          </a:p>
          <a:p>
            <a:pPr lvl="1"/>
            <a:r>
              <a:rPr lang="cs-CZ" sz="2800" dirty="0" smtClean="0">
                <a:solidFill>
                  <a:schemeClr val="bg1"/>
                </a:solidFill>
              </a:rPr>
              <a:t>design portálu rozšířen do podoby manuálu –&gt; design systém ve verzi 1.0</a:t>
            </a:r>
            <a:endParaRPr lang="cs-CZ" sz="2800" dirty="0">
              <a:solidFill>
                <a:schemeClr val="bg1"/>
              </a:solidFill>
            </a:endParaRPr>
          </a:p>
          <a:p>
            <a:pPr lvl="1"/>
            <a:endParaRPr lang="cs-CZ" sz="2800" dirty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průběžný rozvoj, nové trendy a komponenty -&gt; aktuální verze 3.1</a:t>
            </a:r>
          </a:p>
          <a:p>
            <a:endParaRPr lang="cs-CZ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6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6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8" y="304366"/>
            <a:ext cx="1043202" cy="1334429"/>
          </a:xfrm>
          <a:prstGeom prst="rect">
            <a:avLst/>
          </a:prstGeom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1923803" y="1154097"/>
            <a:ext cx="9015543" cy="5022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>
                <a:solidFill>
                  <a:schemeClr val="bg1"/>
                </a:solidFill>
              </a:rPr>
              <a:t>Co je design systém:</a:t>
            </a:r>
            <a:endParaRPr lang="cs-CZ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scénář</a:t>
            </a:r>
            <a:r>
              <a:rPr lang="cs-CZ" dirty="0">
                <a:solidFill>
                  <a:schemeClr val="bg1"/>
                </a:solidFill>
              </a:rPr>
              <a:t>, podle </a:t>
            </a:r>
            <a:r>
              <a:rPr lang="cs-CZ" dirty="0" smtClean="0">
                <a:solidFill>
                  <a:schemeClr val="bg1"/>
                </a:solidFill>
              </a:rPr>
              <a:t>kterého lze navrhovat </a:t>
            </a:r>
            <a:r>
              <a:rPr lang="cs-CZ" dirty="0">
                <a:solidFill>
                  <a:schemeClr val="bg1"/>
                </a:solidFill>
              </a:rPr>
              <a:t>a </a:t>
            </a:r>
            <a:r>
              <a:rPr lang="cs-CZ" dirty="0" smtClean="0">
                <a:solidFill>
                  <a:schemeClr val="bg1"/>
                </a:solidFill>
              </a:rPr>
              <a:t>vyvíjet webové stránky a aplikace</a:t>
            </a:r>
          </a:p>
          <a:p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m</a:t>
            </a:r>
            <a:r>
              <a:rPr lang="cs-CZ" dirty="0" smtClean="0">
                <a:solidFill>
                  <a:schemeClr val="bg1"/>
                </a:solidFill>
              </a:rPr>
              <a:t>anuál pro realizační týmy, jak </a:t>
            </a:r>
            <a:r>
              <a:rPr lang="cs-CZ" dirty="0">
                <a:solidFill>
                  <a:schemeClr val="bg1"/>
                </a:solidFill>
              </a:rPr>
              <a:t>rychleji vytvářet </a:t>
            </a:r>
            <a:r>
              <a:rPr lang="cs-CZ" dirty="0" smtClean="0">
                <a:solidFill>
                  <a:schemeClr val="bg1"/>
                </a:solidFill>
              </a:rPr>
              <a:t>weby </a:t>
            </a:r>
            <a:r>
              <a:rPr lang="cs-CZ" dirty="0">
                <a:solidFill>
                  <a:schemeClr val="bg1"/>
                </a:solidFill>
              </a:rPr>
              <a:t>konzistentní napříč veřejnou </a:t>
            </a:r>
            <a:r>
              <a:rPr lang="cs-CZ" dirty="0" smtClean="0">
                <a:solidFill>
                  <a:schemeClr val="bg1"/>
                </a:solidFill>
              </a:rPr>
              <a:t>správou</a:t>
            </a:r>
            <a:endParaRPr lang="cs-CZ" dirty="0">
              <a:solidFill>
                <a:schemeClr val="bg1"/>
              </a:solidFill>
            </a:endParaRPr>
          </a:p>
          <a:p>
            <a:endParaRPr lang="cs-CZ" dirty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veřejně přístupný, pod veřejnou licencí EUPL 1.2</a:t>
            </a:r>
            <a:endParaRPr lang="cs-CZ" dirty="0" smtClean="0">
              <a:solidFill>
                <a:schemeClr val="bg1"/>
              </a:solidFill>
            </a:endParaRPr>
          </a:p>
          <a:p>
            <a:endParaRPr lang="cs-CZ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76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6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803" y="1638795"/>
            <a:ext cx="9669923" cy="460588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23803" y="304366"/>
            <a:ext cx="9429997" cy="5474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Design systém Gov.cz</a:t>
            </a: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https://designsystem.gov.cz/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8" y="304366"/>
            <a:ext cx="1043202" cy="133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02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6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8" y="304366"/>
            <a:ext cx="1043202" cy="1334429"/>
          </a:xfrm>
          <a:prstGeom prst="rect">
            <a:avLst/>
          </a:prstGeom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1923803" y="1154097"/>
            <a:ext cx="9015543" cy="5022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>
                <a:solidFill>
                  <a:schemeClr val="bg1"/>
                </a:solidFill>
              </a:rPr>
              <a:t>Co lze modifikovat:</a:t>
            </a:r>
            <a:endParaRPr lang="cs-CZ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p</a:t>
            </a:r>
            <a:r>
              <a:rPr lang="cs-CZ" dirty="0" smtClean="0">
                <a:solidFill>
                  <a:schemeClr val="bg1"/>
                </a:solidFill>
              </a:rPr>
              <a:t>rimární </a:t>
            </a:r>
            <a:r>
              <a:rPr lang="cs-CZ" dirty="0">
                <a:solidFill>
                  <a:schemeClr val="bg1"/>
                </a:solidFill>
              </a:rPr>
              <a:t>a odvozené sekundární </a:t>
            </a:r>
            <a:r>
              <a:rPr lang="cs-CZ" dirty="0" smtClean="0">
                <a:solidFill>
                  <a:schemeClr val="bg1"/>
                </a:solidFill>
              </a:rPr>
              <a:t>barvy:</a:t>
            </a:r>
          </a:p>
          <a:p>
            <a:pPr lvl="1"/>
            <a:r>
              <a:rPr lang="cs-CZ" dirty="0" smtClean="0">
                <a:solidFill>
                  <a:schemeClr val="bg1"/>
                </a:solidFill>
              </a:rPr>
              <a:t>lze </a:t>
            </a:r>
            <a:r>
              <a:rPr lang="cs-CZ" dirty="0">
                <a:solidFill>
                  <a:schemeClr val="bg1"/>
                </a:solidFill>
              </a:rPr>
              <a:t>použít </a:t>
            </a:r>
            <a:r>
              <a:rPr lang="cs-CZ" dirty="0" smtClean="0">
                <a:solidFill>
                  <a:schemeClr val="bg1"/>
                </a:solidFill>
              </a:rPr>
              <a:t>barvu vašeho produktu či úřadu, nutno však </a:t>
            </a:r>
            <a:r>
              <a:rPr lang="cs-CZ" dirty="0">
                <a:solidFill>
                  <a:schemeClr val="bg1"/>
                </a:solidFill>
              </a:rPr>
              <a:t>dodržet kontrast dle WCAG </a:t>
            </a:r>
            <a:r>
              <a:rPr lang="cs-CZ" dirty="0" smtClean="0">
                <a:solidFill>
                  <a:schemeClr val="bg1"/>
                </a:solidFill>
              </a:rPr>
              <a:t>2.1</a:t>
            </a:r>
          </a:p>
          <a:p>
            <a:pPr lvl="1"/>
            <a:endParaRPr lang="cs-CZ" sz="2800" dirty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layout:</a:t>
            </a:r>
          </a:p>
          <a:p>
            <a:pPr lvl="1"/>
            <a:r>
              <a:rPr lang="cs-CZ" dirty="0" smtClean="0">
                <a:solidFill>
                  <a:schemeClr val="bg1"/>
                </a:solidFill>
              </a:rPr>
              <a:t>existující </a:t>
            </a:r>
            <a:r>
              <a:rPr lang="cs-CZ" dirty="0">
                <a:solidFill>
                  <a:schemeClr val="bg1"/>
                </a:solidFill>
              </a:rPr>
              <a:t>layout a </a:t>
            </a:r>
            <a:r>
              <a:rPr lang="cs-CZ" dirty="0" smtClean="0">
                <a:solidFill>
                  <a:schemeClr val="bg1"/>
                </a:solidFill>
              </a:rPr>
              <a:t>šablony v rámci design systému </a:t>
            </a:r>
            <a:r>
              <a:rPr lang="cs-CZ" dirty="0">
                <a:solidFill>
                  <a:schemeClr val="bg1"/>
                </a:solidFill>
              </a:rPr>
              <a:t>vznikly </a:t>
            </a:r>
            <a:r>
              <a:rPr lang="cs-CZ" dirty="0" smtClean="0">
                <a:solidFill>
                  <a:schemeClr val="bg1"/>
                </a:solidFill>
              </a:rPr>
              <a:t>pro potřeby PVS a mohou </a:t>
            </a:r>
            <a:r>
              <a:rPr lang="cs-CZ" dirty="0">
                <a:solidFill>
                  <a:schemeClr val="bg1"/>
                </a:solidFill>
              </a:rPr>
              <a:t>sloužit jako </a:t>
            </a:r>
            <a:r>
              <a:rPr lang="cs-CZ" dirty="0" smtClean="0">
                <a:solidFill>
                  <a:schemeClr val="bg1"/>
                </a:solidFill>
              </a:rPr>
              <a:t>doporučení</a:t>
            </a:r>
          </a:p>
          <a:p>
            <a:pPr lvl="1"/>
            <a:endParaRPr lang="cs-CZ" dirty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přijímáme návrhy komponent a ikon</a:t>
            </a:r>
            <a:endParaRPr lang="cs-CZ" dirty="0" smtClean="0">
              <a:solidFill>
                <a:schemeClr val="bg1"/>
              </a:solidFill>
            </a:endParaRPr>
          </a:p>
          <a:p>
            <a:endParaRPr lang="cs-CZ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86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6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8" y="304366"/>
            <a:ext cx="1043202" cy="1334429"/>
          </a:xfrm>
          <a:prstGeom prst="rect">
            <a:avLst/>
          </a:prstGeom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1923803" y="1154097"/>
            <a:ext cx="9429997" cy="5022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>
                <a:solidFill>
                  <a:schemeClr val="bg1"/>
                </a:solidFill>
              </a:rPr>
              <a:t>Co platí pro </a:t>
            </a:r>
            <a:r>
              <a:rPr lang="cs-CZ" sz="3200" dirty="0" smtClean="0">
                <a:solidFill>
                  <a:schemeClr val="bg1"/>
                </a:solidFill>
              </a:rPr>
              <a:t>design systém:</a:t>
            </a:r>
            <a:endParaRPr lang="cs-CZ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přístupnost </a:t>
            </a:r>
            <a:r>
              <a:rPr lang="cs-CZ" dirty="0">
                <a:solidFill>
                  <a:schemeClr val="bg1"/>
                </a:solidFill>
              </a:rPr>
              <a:t>v souladu </a:t>
            </a:r>
            <a:r>
              <a:rPr lang="cs-CZ" dirty="0" smtClean="0">
                <a:solidFill>
                  <a:schemeClr val="bg1"/>
                </a:solidFill>
              </a:rPr>
              <a:t>se zákonem </a:t>
            </a:r>
            <a:r>
              <a:rPr lang="cs-CZ" dirty="0">
                <a:solidFill>
                  <a:schemeClr val="bg1"/>
                </a:solidFill>
              </a:rPr>
              <a:t>č. 99/2019 Sb., </a:t>
            </a:r>
            <a:r>
              <a:rPr lang="cs-CZ" dirty="0" smtClean="0">
                <a:solidFill>
                  <a:schemeClr val="bg1"/>
                </a:solidFill>
              </a:rPr>
              <a:t>o přístupnosti </a:t>
            </a:r>
            <a:r>
              <a:rPr lang="cs-CZ" dirty="0">
                <a:solidFill>
                  <a:schemeClr val="bg1"/>
                </a:solidFill>
              </a:rPr>
              <a:t>internetových stránek a mobilních </a:t>
            </a:r>
            <a:r>
              <a:rPr lang="cs-CZ" dirty="0" smtClean="0">
                <a:solidFill>
                  <a:schemeClr val="bg1"/>
                </a:solidFill>
              </a:rPr>
              <a:t>aplikací</a:t>
            </a:r>
          </a:p>
          <a:p>
            <a:endParaRPr lang="cs-CZ" dirty="0" smtClean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soulad </a:t>
            </a:r>
            <a:r>
              <a:rPr lang="cs-CZ" dirty="0" smtClean="0">
                <a:solidFill>
                  <a:schemeClr val="bg1"/>
                </a:solidFill>
              </a:rPr>
              <a:t>s metodikou </a:t>
            </a:r>
            <a:r>
              <a:rPr lang="cs-CZ" dirty="0">
                <a:solidFill>
                  <a:schemeClr val="bg1"/>
                </a:solidFill>
              </a:rPr>
              <a:t>WCAG </a:t>
            </a:r>
            <a:r>
              <a:rPr lang="cs-CZ" dirty="0" smtClean="0">
                <a:solidFill>
                  <a:schemeClr val="bg1"/>
                </a:solidFill>
              </a:rPr>
              <a:t>2.1</a:t>
            </a:r>
          </a:p>
          <a:p>
            <a:pPr lvl="1"/>
            <a:r>
              <a:rPr lang="cs-CZ" sz="2800" dirty="0">
                <a:solidFill>
                  <a:schemeClr val="bg1"/>
                </a:solidFill>
              </a:rPr>
              <a:t> tři úrovně shody: nejnižší A, střední AA a nejvyšší </a:t>
            </a:r>
            <a:r>
              <a:rPr lang="cs-CZ" sz="2800" dirty="0" smtClean="0">
                <a:solidFill>
                  <a:schemeClr val="bg1"/>
                </a:solidFill>
              </a:rPr>
              <a:t>AAA (design systém na úrovni AA)</a:t>
            </a:r>
          </a:p>
          <a:p>
            <a:pPr lvl="1"/>
            <a:endParaRPr lang="cs-CZ" sz="2800" dirty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nově požadavek na design systém ve formuláři OHA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8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6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23803" y="304366"/>
            <a:ext cx="9429997" cy="5474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Standard WCAG 2.1</a:t>
            </a: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https://www.w3.org/WAI/WCAG21/quickref/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8" y="304366"/>
            <a:ext cx="1043202" cy="133442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803" y="1638795"/>
            <a:ext cx="9659028" cy="4505527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7394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6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8" y="304366"/>
            <a:ext cx="1043202" cy="1334429"/>
          </a:xfrm>
          <a:prstGeom prst="rect">
            <a:avLst/>
          </a:prstGeom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925551" y="1154097"/>
            <a:ext cx="10428249" cy="50228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cs-CZ" sz="3200" dirty="0" smtClean="0">
                <a:solidFill>
                  <a:schemeClr val="bg1"/>
                </a:solidFill>
              </a:rPr>
              <a:t>Děkuji </a:t>
            </a:r>
            <a:r>
              <a:rPr lang="cs-CZ" sz="3200" dirty="0" smtClean="0">
                <a:solidFill>
                  <a:schemeClr val="bg1"/>
                </a:solidFill>
              </a:rPr>
              <a:t>vám </a:t>
            </a:r>
            <a:r>
              <a:rPr lang="cs-CZ" sz="3200" dirty="0" smtClean="0">
                <a:solidFill>
                  <a:schemeClr val="bg1"/>
                </a:solidFill>
              </a:rPr>
              <a:t>za pozornost</a:t>
            </a:r>
          </a:p>
          <a:p>
            <a:pPr marL="0" indent="0" algn="ctr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cs-CZ" sz="3200" dirty="0" smtClean="0">
                <a:solidFill>
                  <a:schemeClr val="bg1"/>
                </a:solidFill>
              </a:rPr>
              <a:t>design@mvcr.cz</a:t>
            </a:r>
            <a:endParaRPr lang="cs-CZ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11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207</Words>
  <Application>Microsoft Office PowerPoint</Application>
  <PresentationFormat>Širokoúhlá obrazovka</PresentationFormat>
  <Paragraphs>42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Design systém Gov.cz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Ministerstvo vnitra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Portál občana</dc:title>
  <dc:creator>KALINA Jan, Mgr.</dc:creator>
  <cp:lastModifiedBy>KALINA Jan, Mgr.</cp:lastModifiedBy>
  <cp:revision>43</cp:revision>
  <dcterms:created xsi:type="dcterms:W3CDTF">2020-08-06T08:12:35Z</dcterms:created>
  <dcterms:modified xsi:type="dcterms:W3CDTF">2021-07-02T12:36:33Z</dcterms:modified>
</cp:coreProperties>
</file>