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6" r:id="rId5"/>
    <p:sldId id="294" r:id="rId6"/>
    <p:sldId id="295" r:id="rId7"/>
    <p:sldId id="297" r:id="rId8"/>
    <p:sldId id="298" r:id="rId9"/>
    <p:sldId id="296" r:id="rId10"/>
    <p:sldId id="299" r:id="rId11"/>
    <p:sldId id="300" r:id="rId12"/>
    <p:sldId id="301" r:id="rId13"/>
    <p:sldId id="302" r:id="rId14"/>
    <p:sldId id="291" r:id="rId1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ří Valášek" initials="JV" lastIdx="1" clrIdx="0"/>
  <p:cmAuthor id="2" name="PEKU" initials="P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000000"/>
    <a:srgbClr val="FFFFFF"/>
    <a:srgbClr val="FF9393"/>
    <a:srgbClr val="00A9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624" autoAdjust="0"/>
    <p:restoredTop sz="50000" autoAdjust="0"/>
  </p:normalViewPr>
  <p:slideViewPr>
    <p:cSldViewPr>
      <p:cViewPr varScale="1">
        <p:scale>
          <a:sx n="70" d="100"/>
          <a:sy n="70" d="100"/>
        </p:scale>
        <p:origin x="84" y="51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416E4B-5671-403B-B91E-16698A050570}" type="datetimeFigureOut">
              <a:rPr lang="cs-CZ" smtClean="0"/>
              <a:t>12.07.2021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180BF2-CA21-4D5B-9E8A-0EF4925B07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3038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90459" y="1428737"/>
            <a:ext cx="10363200" cy="1470025"/>
          </a:xfrm>
        </p:spPr>
        <p:txBody>
          <a:bodyPr/>
          <a:lstStyle>
            <a:lvl1pPr algn="l">
              <a:defRPr>
                <a:solidFill>
                  <a:srgbClr val="00A9E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90459" y="3857628"/>
            <a:ext cx="8534400" cy="1752600"/>
          </a:xfrm>
        </p:spPr>
        <p:txBody>
          <a:bodyPr>
            <a:normAutofit/>
          </a:bodyPr>
          <a:lstStyle>
            <a:lvl1pPr marL="0" indent="0" algn="l"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9045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0960" y="1600201"/>
            <a:ext cx="11201440" cy="452596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 algn="l"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0960" y="1285861"/>
            <a:ext cx="8255040" cy="484030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09" y="1600201"/>
            <a:ext cx="11296691" cy="452596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4357695"/>
            <a:ext cx="10363200" cy="1362075"/>
          </a:xfrm>
        </p:spPr>
        <p:txBody>
          <a:bodyPr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09" y="2857496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85709" y="157161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10" y="1503354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85710" y="2143116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285709" y="6324592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12.07.2021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10" y="1142984"/>
            <a:ext cx="4392087" cy="1285884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28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85710" y="2500307"/>
            <a:ext cx="4334975" cy="36258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velkybubli_CJ_1502_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1522"/>
            <a:ext cx="12192000" cy="6854956"/>
          </a:xfrm>
          <a:prstGeom prst="rect">
            <a:avLst/>
          </a:prstGeom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09" y="157161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85709" y="63579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12.07.2021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lang="cs-CZ" sz="3600" kern="1200" dirty="0">
          <a:solidFill>
            <a:srgbClr val="00A9E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185910" y="1751745"/>
            <a:ext cx="8173572" cy="3126209"/>
          </a:xfrm>
        </p:spPr>
        <p:txBody>
          <a:bodyPr/>
          <a:lstStyle/>
          <a:p>
            <a:pPr algn="ctr"/>
            <a:r>
              <a:rPr lang="fr-BE" sz="5400" dirty="0"/>
              <a:t>European Digital Identity Framework</a:t>
            </a:r>
            <a:br>
              <a:rPr lang="cs-CZ" sz="5400" dirty="0"/>
            </a:br>
            <a:r>
              <a:rPr lang="cs-CZ" sz="4000" dirty="0"/>
              <a:t>Jak to asi bude vypadat</a:t>
            </a:r>
            <a:br>
              <a:rPr lang="cs-CZ" sz="3490" b="1" dirty="0"/>
            </a:br>
            <a:endParaRPr lang="cs-CZ" sz="24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328248" y="5836542"/>
            <a:ext cx="2016224" cy="432048"/>
          </a:xfrm>
        </p:spPr>
        <p:txBody>
          <a:bodyPr>
            <a:noAutofit/>
          </a:bodyPr>
          <a:lstStyle/>
          <a:p>
            <a:r>
              <a:rPr lang="cs-CZ" sz="1600" dirty="0">
                <a:solidFill>
                  <a:schemeClr val="tx1"/>
                </a:solidFill>
              </a:rPr>
              <a:t>12. 7. 2021, Praha</a:t>
            </a:r>
          </a:p>
        </p:txBody>
      </p:sp>
      <p:sp>
        <p:nvSpPr>
          <p:cNvPr id="4" name="Podnadpis 2"/>
          <p:cNvSpPr txBox="1">
            <a:spLocks/>
          </p:cNvSpPr>
          <p:nvPr/>
        </p:nvSpPr>
        <p:spPr>
          <a:xfrm>
            <a:off x="2063552" y="5301208"/>
            <a:ext cx="5472608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dirty="0">
                <a:solidFill>
                  <a:schemeClr val="tx1"/>
                </a:solidFill>
              </a:rPr>
              <a:t>RNDr. Petr Tiller</a:t>
            </a:r>
          </a:p>
          <a:p>
            <a:r>
              <a:rPr lang="cs-CZ" sz="1600" dirty="0">
                <a:solidFill>
                  <a:schemeClr val="tx1"/>
                </a:solidFill>
              </a:rPr>
              <a:t>Odbor Hlavního Architekta</a:t>
            </a:r>
          </a:p>
          <a:p>
            <a:r>
              <a:rPr lang="cs-CZ" sz="1600" dirty="0">
                <a:solidFill>
                  <a:schemeClr val="tx1"/>
                </a:solidFill>
              </a:rPr>
              <a:t>Ministerstvo vnitra ČR</a:t>
            </a: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>
            <a:extLst>
              <a:ext uri="{FF2B5EF4-FFF2-40B4-BE49-F238E27FC236}">
                <a16:creationId xmlns:a16="http://schemas.microsoft.com/office/drawing/2014/main" id="{4DD10A57-BE20-42CA-A697-7511514752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0"/>
            <a:ext cx="96996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932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01DE4A2D-4738-4983-9877-7FE75C02E7CF}"/>
              </a:ext>
            </a:extLst>
          </p:cNvPr>
          <p:cNvSpPr txBox="1"/>
          <p:nvPr/>
        </p:nvSpPr>
        <p:spPr>
          <a:xfrm>
            <a:off x="2999656" y="2708920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400" dirty="0"/>
              <a:t>Dotazy – odpovědi ?</a:t>
            </a:r>
          </a:p>
        </p:txBody>
      </p:sp>
    </p:spTree>
    <p:extLst>
      <p:ext uri="{BB962C8B-B14F-4D97-AF65-F5344CB8AC3E}">
        <p14:creationId xmlns:p14="http://schemas.microsoft.com/office/powerpoint/2010/main" val="2325368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E90A008-B6A4-4BD9-A7C9-9AB7691D4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776" y="274638"/>
            <a:ext cx="6131024" cy="1143000"/>
          </a:xfrm>
        </p:spPr>
        <p:txBody>
          <a:bodyPr/>
          <a:lstStyle/>
          <a:p>
            <a:r>
              <a:rPr lang="cs-CZ" dirty="0"/>
              <a:t>Nová peněženka EU – co to je?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437697F-59DF-4E8A-AFEA-6AFDB882F2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/>
              <a:t>Super bezpečné není vždy praktické</a:t>
            </a:r>
          </a:p>
          <a:p>
            <a:r>
              <a:rPr lang="cs-CZ" dirty="0"/>
              <a:t>Při použití prostředků eIDAS za identifikaci a autentizaci vždy zodpovídá vydávající stát (jako by při každém předložení občanského průkazu Ministerstvo vnitra potvrzovalo jeho pravost)</a:t>
            </a:r>
          </a:p>
          <a:p>
            <a:r>
              <a:rPr lang="cs-CZ" dirty="0"/>
              <a:t>Krok směrem k SSI (</a:t>
            </a:r>
            <a:r>
              <a:rPr lang="cs-CZ" dirty="0" err="1"/>
              <a:t>self</a:t>
            </a:r>
            <a:r>
              <a:rPr lang="cs-CZ" dirty="0"/>
              <a:t> sovereign identity)</a:t>
            </a:r>
          </a:p>
          <a:p>
            <a:pPr lvl="1"/>
            <a:r>
              <a:rPr lang="cs-CZ" dirty="0"/>
              <a:t>Identifikaci a autentizaci provádí osoba, jíž byly „doklady“ vydány již bez přímé účasti vydávající autority </a:t>
            </a:r>
          </a:p>
          <a:p>
            <a:pPr lvl="1"/>
            <a:r>
              <a:rPr lang="cs-CZ" dirty="0"/>
              <a:t>Přesně jako když z peněženky vytáhnete občanku či kartu do obchodu</a:t>
            </a:r>
          </a:p>
        </p:txBody>
      </p:sp>
    </p:spTree>
    <p:extLst>
      <p:ext uri="{BB962C8B-B14F-4D97-AF65-F5344CB8AC3E}">
        <p14:creationId xmlns:p14="http://schemas.microsoft.com/office/powerpoint/2010/main" val="1940416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46FB05-247C-42C2-992D-7DED6048C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EU peněženka - vznik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613AA6B-ECB9-4423-AEDC-C72B1EB77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8282" y="1600200"/>
            <a:ext cx="8472518" cy="4983162"/>
          </a:xfrm>
        </p:spPr>
        <p:txBody>
          <a:bodyPr>
            <a:normAutofit fontScale="85000" lnSpcReduction="10000"/>
          </a:bodyPr>
          <a:lstStyle/>
          <a:p>
            <a:r>
              <a:rPr lang="cs-CZ" dirty="0"/>
              <a:t>Peněženku (její software) nemůže vyrobit každý, půjde o službu vytvářející důvěru</a:t>
            </a:r>
          </a:p>
          <a:p>
            <a:pPr lvl="1"/>
            <a:r>
              <a:rPr lang="cs-CZ" dirty="0"/>
              <a:t>Bude probíhat proces auditu a kontroly</a:t>
            </a:r>
          </a:p>
          <a:p>
            <a:r>
              <a:rPr lang="cs-CZ" dirty="0"/>
              <a:t>Aktivace peněženky – na základě přihlášení eIDAS prohlásí držitel za vlastní. Nelze následně měnit</a:t>
            </a:r>
          </a:p>
          <a:p>
            <a:r>
              <a:rPr lang="cs-CZ" dirty="0"/>
              <a:t>Přidání nové „kartičky“ – vydávající autorita zapíše atributy (kontroluje, zda zapisuje do peněženky správné osoby viz. výše). </a:t>
            </a:r>
          </a:p>
          <a:p>
            <a:r>
              <a:rPr lang="cs-CZ" dirty="0"/>
              <a:t>Vydávající autorita zajistí možnost ověření platnosti atributů, které vydala</a:t>
            </a:r>
          </a:p>
          <a:p>
            <a:r>
              <a:rPr lang="cs-CZ" dirty="0"/>
              <a:t>Vydávající autorita může buď přímo uvést konec platnosti údaje, či předčasně platnost ukončit</a:t>
            </a:r>
          </a:p>
        </p:txBody>
      </p:sp>
    </p:spTree>
    <p:extLst>
      <p:ext uri="{BB962C8B-B14F-4D97-AF65-F5344CB8AC3E}">
        <p14:creationId xmlns:p14="http://schemas.microsoft.com/office/powerpoint/2010/main" val="3789159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FDE473-EA8E-4B0F-8C55-53496D9A0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Pokud technologie blockchain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80714FD-DAAD-4C1E-9980-818311D439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Vydávající autorita vydává do peněženky sadu bloků </a:t>
            </a:r>
          </a:p>
          <a:p>
            <a:r>
              <a:rPr lang="cs-CZ" dirty="0"/>
              <a:t>Vydávající autorita zapíše do veřejné databáze(blockchain </a:t>
            </a:r>
            <a:r>
              <a:rPr lang="cs-CZ" dirty="0" err="1"/>
              <a:t>ledger</a:t>
            </a:r>
            <a:r>
              <a:rPr lang="cs-CZ" dirty="0"/>
              <a:t>) otisky bloků a potvrdí, že je vydala a jsou platné</a:t>
            </a:r>
          </a:p>
          <a:p>
            <a:r>
              <a:rPr lang="cs-CZ" dirty="0"/>
              <a:t>Blockchain </a:t>
            </a:r>
            <a:r>
              <a:rPr lang="cs-CZ" dirty="0" err="1"/>
              <a:t>ledger</a:t>
            </a:r>
            <a:r>
              <a:rPr lang="cs-CZ" dirty="0"/>
              <a:t> jako distribuovaná služba napříč EU</a:t>
            </a:r>
          </a:p>
          <a:p>
            <a:r>
              <a:rPr lang="cs-CZ" dirty="0"/>
              <a:t>Prezentace bloku z peněženky není blockchain transakce – nevytváří se další bloky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79687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E9411C-EE78-48FC-B6B6-89EB78A88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Jiné technické možnosti řešení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ECD3EF8-C4EA-4D31-B75F-F292D8E50C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Atributové certifikáty přiřazené “kmenovému“ identifikačnímu certifikátu</a:t>
            </a:r>
          </a:p>
          <a:p>
            <a:r>
              <a:rPr lang="cs-CZ" dirty="0"/>
              <a:t>Standardní PKI infrastruktura</a:t>
            </a:r>
          </a:p>
        </p:txBody>
      </p:sp>
    </p:spTree>
    <p:extLst>
      <p:ext uri="{BB962C8B-B14F-4D97-AF65-F5344CB8AC3E}">
        <p14:creationId xmlns:p14="http://schemas.microsoft.com/office/powerpoint/2010/main" val="3926817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89CCE0B-2AAB-4A79-B4D4-230D53CF8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EU peněženka - použití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54F2E4F-76F5-46DF-883B-1EC94A81E2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8282" y="1600200"/>
            <a:ext cx="8472518" cy="4983162"/>
          </a:xfrm>
        </p:spPr>
        <p:txBody>
          <a:bodyPr>
            <a:normAutofit fontScale="62500" lnSpcReduction="20000"/>
          </a:bodyPr>
          <a:lstStyle/>
          <a:p>
            <a:r>
              <a:rPr lang="cs-CZ" dirty="0"/>
              <a:t>Držitel peněženky zvolí, že chce prokázat údaje pomocí peněženky</a:t>
            </a:r>
          </a:p>
          <a:p>
            <a:r>
              <a:rPr lang="cs-CZ" dirty="0"/>
              <a:t>Poskytovatel služby předloží seznam bloků, které požaduje (např. Jméno, Příjmení, Datum narození, Řidičské oprávnění)</a:t>
            </a:r>
          </a:p>
          <a:p>
            <a:r>
              <a:rPr lang="cs-CZ" dirty="0"/>
              <a:t>Držitel peněženky potvrdí vydání</a:t>
            </a:r>
          </a:p>
          <a:p>
            <a:r>
              <a:rPr lang="cs-CZ" dirty="0"/>
              <a:t>Příjemce dostane odpovídající bloky a vše kryptograficky ošetřeno</a:t>
            </a:r>
          </a:p>
          <a:p>
            <a:pPr lvl="1"/>
            <a:r>
              <a:rPr lang="cs-CZ" dirty="0"/>
              <a:t>Příjemce ví, z jaké peněženky vydáno (zda evidovaný software)</a:t>
            </a:r>
          </a:p>
          <a:p>
            <a:pPr lvl="1"/>
            <a:r>
              <a:rPr lang="cs-CZ" dirty="0"/>
              <a:t>Příjemce ví, že vydává držitel peněženky (podepsáno privátním klíčem peněženky)</a:t>
            </a:r>
          </a:p>
          <a:p>
            <a:pPr lvl="1"/>
            <a:r>
              <a:rPr lang="cs-CZ" dirty="0"/>
              <a:t>Příjemce ví, že bloky jsou podepsány autoritou, které věří</a:t>
            </a:r>
          </a:p>
          <a:p>
            <a:pPr lvl="1"/>
            <a:r>
              <a:rPr lang="cs-CZ" dirty="0"/>
              <a:t>Příjemce </a:t>
            </a:r>
            <a:r>
              <a:rPr lang="cs-CZ" b="1" dirty="0"/>
              <a:t>si může pokud je online</a:t>
            </a:r>
            <a:r>
              <a:rPr lang="cs-CZ" dirty="0"/>
              <a:t> ověřit, zda bloky jsou stále platné a nebyly předčasně odvolány</a:t>
            </a:r>
          </a:p>
          <a:p>
            <a:pPr lvl="1"/>
            <a:r>
              <a:rPr lang="cs-CZ" dirty="0"/>
              <a:t>Stejně tak </a:t>
            </a:r>
            <a:r>
              <a:rPr lang="cs-CZ" b="1" dirty="0"/>
              <a:t>pokud je online</a:t>
            </a:r>
            <a:r>
              <a:rPr lang="cs-CZ" dirty="0"/>
              <a:t> může ověřit, že nebyla předčasně zrušena celá peněženka (někdo mi ukradl mobil ..)</a:t>
            </a:r>
          </a:p>
          <a:p>
            <a:r>
              <a:rPr lang="cs-CZ" b="1" dirty="0"/>
              <a:t>Za předkládání údajů je odpovědný v plné míře držitel peněženky a žádný ze státních orgánů při tom nehraje žádnou roli</a:t>
            </a:r>
          </a:p>
          <a:p>
            <a:r>
              <a:rPr lang="cs-CZ" b="1" dirty="0"/>
              <a:t>Neexistuje architektonická ochrana proti případu, že svoji peněženku (a přístup k ní) poskytnu třetí osobě. Vždy jsem plně odpovědný</a:t>
            </a:r>
          </a:p>
        </p:txBody>
      </p:sp>
    </p:spTree>
    <p:extLst>
      <p:ext uri="{BB962C8B-B14F-4D97-AF65-F5344CB8AC3E}">
        <p14:creationId xmlns:p14="http://schemas.microsoft.com/office/powerpoint/2010/main" val="1220441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B0B1F5F-6755-457F-87D3-45A20E42F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Jak se změní nařízení eIDAS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2BE1702-CC53-49EF-B386-9CBF4CCFF4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IE" sz="1800" dirty="0">
                <a:solidFill>
                  <a:srgbClr val="4D4D4D"/>
                </a:solidFill>
              </a:rPr>
              <a:t>Chapter II – Electronic Identification </a:t>
            </a:r>
            <a:endParaRPr lang="cs-CZ" sz="1800" dirty="0"/>
          </a:p>
          <a:p>
            <a:pPr lvl="1">
              <a:spcBef>
                <a:spcPts val="0"/>
              </a:spcBef>
            </a:pPr>
            <a:r>
              <a:rPr lang="en-IE" sz="1400" dirty="0">
                <a:solidFill>
                  <a:srgbClr val="FF0000"/>
                </a:solidFill>
              </a:rPr>
              <a:t>Section I  Electronic identification (European Digital Identity Wallet)</a:t>
            </a:r>
            <a:endParaRPr lang="cs-CZ" sz="1400" dirty="0"/>
          </a:p>
          <a:p>
            <a:pPr lvl="1">
              <a:spcBef>
                <a:spcPts val="0"/>
              </a:spcBef>
            </a:pPr>
            <a:r>
              <a:rPr lang="en-IE" sz="1400" dirty="0">
                <a:solidFill>
                  <a:srgbClr val="4D4D4D"/>
                </a:solidFill>
              </a:rPr>
              <a:t>Section II  Electronic Identification schemes </a:t>
            </a:r>
            <a:endParaRPr lang="cs-CZ" sz="1400" dirty="0"/>
          </a:p>
          <a:p>
            <a:pPr lvl="1">
              <a:spcBef>
                <a:spcPts val="0"/>
              </a:spcBef>
            </a:pPr>
            <a:r>
              <a:rPr lang="en-IE" sz="1400" dirty="0">
                <a:solidFill>
                  <a:srgbClr val="FF0000"/>
                </a:solidFill>
              </a:rPr>
              <a:t>Section III  Cross–border reliance on electronic identification means </a:t>
            </a:r>
            <a:endParaRPr lang="cs-CZ" sz="1400" dirty="0"/>
          </a:p>
          <a:p>
            <a:pPr marL="0" fontAlgn="t">
              <a:spcBef>
                <a:spcPts val="0"/>
              </a:spcBef>
            </a:pPr>
            <a:r>
              <a:rPr lang="en-IE" sz="1800" dirty="0">
                <a:solidFill>
                  <a:srgbClr val="4D4D4D"/>
                </a:solidFill>
              </a:rPr>
              <a:t>Chapter III – Trust Services</a:t>
            </a:r>
            <a:endParaRPr lang="cs-CZ" sz="1800" dirty="0"/>
          </a:p>
          <a:p>
            <a:pPr marL="683514" lvl="1" indent="-283464" fontAlgn="t">
              <a:spcBef>
                <a:spcPts val="0"/>
              </a:spcBef>
            </a:pPr>
            <a:r>
              <a:rPr lang="en-IE" sz="1400" dirty="0">
                <a:solidFill>
                  <a:srgbClr val="4D4D4D"/>
                </a:solidFill>
              </a:rPr>
              <a:t>Section 1  General provisions</a:t>
            </a:r>
            <a:endParaRPr lang="cs-CZ" sz="1400" dirty="0"/>
          </a:p>
          <a:p>
            <a:pPr marL="683514" lvl="1" indent="-283464" fontAlgn="t">
              <a:spcBef>
                <a:spcPts val="0"/>
              </a:spcBef>
            </a:pPr>
            <a:r>
              <a:rPr lang="en-IE" sz="1400" dirty="0">
                <a:solidFill>
                  <a:srgbClr val="4D4D4D"/>
                </a:solidFill>
              </a:rPr>
              <a:t>Section 2  Supervision </a:t>
            </a:r>
            <a:endParaRPr lang="cs-CZ" sz="1400" dirty="0"/>
          </a:p>
          <a:p>
            <a:pPr marL="683514" lvl="1" indent="-283464" fontAlgn="t">
              <a:spcBef>
                <a:spcPts val="0"/>
              </a:spcBef>
            </a:pPr>
            <a:r>
              <a:rPr lang="en-IE" sz="1400" dirty="0">
                <a:solidFill>
                  <a:srgbClr val="4D4D4D"/>
                </a:solidFill>
              </a:rPr>
              <a:t>Section 3 Qualified Trust Services </a:t>
            </a:r>
            <a:endParaRPr lang="cs-CZ" sz="1400" dirty="0"/>
          </a:p>
          <a:p>
            <a:pPr marL="683514" lvl="1" indent="-283464" fontAlgn="t">
              <a:spcBef>
                <a:spcPts val="0"/>
              </a:spcBef>
            </a:pPr>
            <a:r>
              <a:rPr lang="en-IE" sz="1400" dirty="0">
                <a:solidFill>
                  <a:srgbClr val="4D4D4D"/>
                </a:solidFill>
              </a:rPr>
              <a:t>Section 4 Electronic Signatures </a:t>
            </a:r>
            <a:endParaRPr lang="cs-CZ" sz="1400" dirty="0"/>
          </a:p>
          <a:p>
            <a:pPr marL="683514" lvl="1" indent="-283464" fontAlgn="t">
              <a:spcBef>
                <a:spcPts val="0"/>
              </a:spcBef>
            </a:pPr>
            <a:r>
              <a:rPr lang="en-IE" sz="1400" dirty="0">
                <a:solidFill>
                  <a:srgbClr val="4D4D4D"/>
                </a:solidFill>
              </a:rPr>
              <a:t>Section 5 Electronic Seals </a:t>
            </a:r>
            <a:endParaRPr lang="cs-CZ" sz="1400" dirty="0"/>
          </a:p>
          <a:p>
            <a:pPr marL="683514" lvl="1" indent="-283464" fontAlgn="t">
              <a:spcBef>
                <a:spcPts val="0"/>
              </a:spcBef>
            </a:pPr>
            <a:r>
              <a:rPr lang="en-IE" sz="1400" dirty="0">
                <a:solidFill>
                  <a:srgbClr val="4D4D4D"/>
                </a:solidFill>
              </a:rPr>
              <a:t>Section 6 Electronic time stamps </a:t>
            </a:r>
            <a:endParaRPr lang="cs-CZ" sz="1400" dirty="0"/>
          </a:p>
          <a:p>
            <a:pPr marL="683514" lvl="1" indent="-283464" fontAlgn="t">
              <a:spcBef>
                <a:spcPts val="0"/>
              </a:spcBef>
            </a:pPr>
            <a:r>
              <a:rPr lang="en-IE" sz="1400" dirty="0">
                <a:solidFill>
                  <a:srgbClr val="4D4D4D"/>
                </a:solidFill>
              </a:rPr>
              <a:t>Section 7 Electronic registered delivery services </a:t>
            </a:r>
            <a:endParaRPr lang="cs-CZ" sz="1400" dirty="0"/>
          </a:p>
          <a:p>
            <a:pPr marL="683514" lvl="1" indent="-283464" fontAlgn="t">
              <a:spcBef>
                <a:spcPts val="0"/>
              </a:spcBef>
            </a:pPr>
            <a:r>
              <a:rPr lang="en-IE" sz="1400" dirty="0">
                <a:solidFill>
                  <a:srgbClr val="4D4D4D"/>
                </a:solidFill>
              </a:rPr>
              <a:t>Section 8 Website authentication </a:t>
            </a:r>
            <a:endParaRPr lang="cs-CZ" sz="1400" dirty="0"/>
          </a:p>
          <a:p>
            <a:pPr marL="683514" lvl="1" indent="-283464" fontAlgn="t">
              <a:spcBef>
                <a:spcPts val="0"/>
              </a:spcBef>
            </a:pPr>
            <a:r>
              <a:rPr lang="en-IE" sz="1400" dirty="0">
                <a:solidFill>
                  <a:srgbClr val="FF0000"/>
                </a:solidFill>
              </a:rPr>
              <a:t>Section 9 Electronic attestations of attributes </a:t>
            </a:r>
            <a:endParaRPr lang="cs-CZ" sz="1400" dirty="0"/>
          </a:p>
          <a:p>
            <a:pPr marL="683514" lvl="1" indent="-283464" fontAlgn="t">
              <a:spcBef>
                <a:spcPts val="0"/>
              </a:spcBef>
            </a:pPr>
            <a:r>
              <a:rPr lang="en-IE" sz="1400" dirty="0">
                <a:solidFill>
                  <a:srgbClr val="FF0000"/>
                </a:solidFill>
              </a:rPr>
              <a:t>Section 10 Qualified electronic archiving services </a:t>
            </a:r>
            <a:endParaRPr lang="cs-CZ" sz="1400" dirty="0"/>
          </a:p>
          <a:p>
            <a:pPr marL="683514" lvl="1" indent="-283464" fontAlgn="t">
              <a:spcBef>
                <a:spcPts val="0"/>
              </a:spcBef>
            </a:pPr>
            <a:r>
              <a:rPr lang="en-IE" sz="1400" dirty="0">
                <a:solidFill>
                  <a:srgbClr val="FF0000"/>
                </a:solidFill>
              </a:rPr>
              <a:t>Section 11 Electronic ledgers </a:t>
            </a:r>
            <a:endParaRPr lang="cs-CZ" sz="1400" dirty="0"/>
          </a:p>
          <a:p>
            <a:pPr marL="0" fontAlgn="t">
              <a:spcBef>
                <a:spcPts val="0"/>
              </a:spcBef>
            </a:pPr>
            <a:r>
              <a:rPr lang="en-GB" sz="1800" dirty="0">
                <a:solidFill>
                  <a:srgbClr val="4D4D4D"/>
                </a:solidFill>
              </a:rPr>
              <a:t>Chapters IV, V, VI</a:t>
            </a:r>
            <a:endParaRPr lang="cs-CZ" sz="1800" dirty="0"/>
          </a:p>
          <a:p>
            <a:pPr marL="400050" lvl="1" fontAlgn="t">
              <a:spcBef>
                <a:spcPts val="0"/>
              </a:spcBef>
            </a:pPr>
            <a:r>
              <a:rPr lang="en-GB" sz="1400" dirty="0">
                <a:solidFill>
                  <a:srgbClr val="FF0000"/>
                </a:solidFill>
              </a:rPr>
              <a:t>ANNEX V – Requirements for Electronic Attestations of Attributes</a:t>
            </a:r>
            <a:endParaRPr lang="cs-CZ" sz="1400" dirty="0"/>
          </a:p>
          <a:p>
            <a:pPr marL="400050" lvl="1" fontAlgn="t">
              <a:spcBef>
                <a:spcPts val="0"/>
              </a:spcBef>
            </a:pPr>
            <a:r>
              <a:rPr lang="en-GB" sz="1400" dirty="0">
                <a:solidFill>
                  <a:srgbClr val="FF0000"/>
                </a:solidFill>
              </a:rPr>
              <a:t>ANNEX VI – Minimum List of Attributes</a:t>
            </a:r>
            <a:endParaRPr lang="cs-CZ" sz="1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8041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6718A5-C7B5-4120-AD60-A7F7CA77C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EU Digital Identity Wallet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DF019AA-DF6E-469A-B37D-082065341F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Každý stát </a:t>
            </a:r>
            <a:r>
              <a:rPr lang="cs-CZ" b="1" dirty="0"/>
              <a:t>musí</a:t>
            </a:r>
            <a:r>
              <a:rPr lang="cs-CZ" dirty="0"/>
              <a:t> poskytovat</a:t>
            </a:r>
          </a:p>
          <a:p>
            <a:r>
              <a:rPr lang="cs-CZ" dirty="0"/>
              <a:t>Každý občan EU musí mít bezpečný přístup ke službě</a:t>
            </a:r>
          </a:p>
          <a:p>
            <a:r>
              <a:rPr lang="cs-CZ" dirty="0"/>
              <a:t>Každý občan EU se může identifikovat, získat, ukládat a kombinovat atributy o své osobě</a:t>
            </a:r>
          </a:p>
          <a:p>
            <a:r>
              <a:rPr lang="cs-CZ" dirty="0"/>
              <a:t>Harmonizace založená na standardech na společném technickém frameworku, certifikaci a ověření shody</a:t>
            </a:r>
          </a:p>
          <a:p>
            <a:r>
              <a:rPr lang="cs-CZ" dirty="0"/>
              <a:t>Umožní podepisování – umí vytvářet kvalifikované podpisy</a:t>
            </a:r>
          </a:p>
          <a:p>
            <a:r>
              <a:rPr lang="cs-CZ" dirty="0"/>
              <a:t>Úroveň důvěry </a:t>
            </a:r>
            <a:r>
              <a:rPr lang="cs-CZ" b="1" dirty="0"/>
              <a:t>vysoká</a:t>
            </a:r>
          </a:p>
          <a:p>
            <a:r>
              <a:rPr lang="cs-CZ" b="1" dirty="0"/>
              <a:t>Zdarma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0508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A9D3E0E-A8AE-4CB3-8B42-D00FECD57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EU ID ekosystém</a:t>
            </a:r>
          </a:p>
        </p:txBody>
      </p:sp>
      <p:grpSp>
        <p:nvGrpSpPr>
          <p:cNvPr id="4" name="Group 25">
            <a:extLst>
              <a:ext uri="{FF2B5EF4-FFF2-40B4-BE49-F238E27FC236}">
                <a16:creationId xmlns:a16="http://schemas.microsoft.com/office/drawing/2014/main" id="{EA772E91-C46F-480F-9548-1763F4B4F164}"/>
              </a:ext>
            </a:extLst>
          </p:cNvPr>
          <p:cNvGrpSpPr>
            <a:grpSpLocks noChangeAspect="1"/>
          </p:cNvGrpSpPr>
          <p:nvPr/>
        </p:nvGrpSpPr>
        <p:grpSpPr>
          <a:xfrm>
            <a:off x="3366678" y="1976885"/>
            <a:ext cx="676800" cy="752000"/>
            <a:chOff x="2195275" y="1928866"/>
            <a:chExt cx="571500" cy="571500"/>
          </a:xfrm>
        </p:grpSpPr>
        <p:sp>
          <p:nvSpPr>
            <p:cNvPr id="5" name="Oval 26">
              <a:extLst>
                <a:ext uri="{FF2B5EF4-FFF2-40B4-BE49-F238E27FC236}">
                  <a16:creationId xmlns:a16="http://schemas.microsoft.com/office/drawing/2014/main" id="{94EE0A5A-DB75-40E1-AEA1-E10E18154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5275" y="1928866"/>
              <a:ext cx="571500" cy="571500"/>
            </a:xfrm>
            <a:prstGeom prst="ellipse">
              <a:avLst/>
            </a:prstGeom>
            <a:solidFill>
              <a:srgbClr val="004494"/>
            </a:solidFill>
            <a:ln>
              <a:noFill/>
            </a:ln>
          </p:spPr>
          <p:txBody>
            <a:bodyPr anchor="ctr"/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altLang="en-US">
                <a:ea typeface="Arial" charset="0"/>
                <a:cs typeface="Arial" charset="0"/>
              </a:endParaRPr>
            </a:p>
          </p:txBody>
        </p:sp>
        <p:grpSp>
          <p:nvGrpSpPr>
            <p:cNvPr id="6" name="Group 27">
              <a:extLst>
                <a:ext uri="{FF2B5EF4-FFF2-40B4-BE49-F238E27FC236}">
                  <a16:creationId xmlns:a16="http://schemas.microsoft.com/office/drawing/2014/main" id="{E1381F28-AFE8-4A4A-9A94-5FEEFC610869}"/>
                </a:ext>
              </a:extLst>
            </p:cNvPr>
            <p:cNvGrpSpPr/>
            <p:nvPr/>
          </p:nvGrpSpPr>
          <p:grpSpPr>
            <a:xfrm>
              <a:off x="2327276" y="2019453"/>
              <a:ext cx="372516" cy="379181"/>
              <a:chOff x="8153400" y="1272700"/>
              <a:chExt cx="558800" cy="568800"/>
            </a:xfrm>
            <a:solidFill>
              <a:srgbClr val="FFFFFF"/>
            </a:solidFill>
          </p:grpSpPr>
          <p:sp>
            <p:nvSpPr>
              <p:cNvPr id="7" name="Freeform 397">
                <a:extLst>
                  <a:ext uri="{FF2B5EF4-FFF2-40B4-BE49-F238E27FC236}">
                    <a16:creationId xmlns:a16="http://schemas.microsoft.com/office/drawing/2014/main" id="{F0918344-2E26-4160-95A5-325AC1EFE1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88350" y="1546225"/>
                <a:ext cx="323850" cy="295275"/>
              </a:xfrm>
              <a:custGeom>
                <a:avLst/>
                <a:gdLst>
                  <a:gd name="T0" fmla="*/ 126 w 140"/>
                  <a:gd name="T1" fmla="*/ 11 h 128"/>
                  <a:gd name="T2" fmla="*/ 100 w 140"/>
                  <a:gd name="T3" fmla="*/ 0 h 128"/>
                  <a:gd name="T4" fmla="*/ 74 w 140"/>
                  <a:gd name="T5" fmla="*/ 11 h 128"/>
                  <a:gd name="T6" fmla="*/ 65 w 140"/>
                  <a:gd name="T7" fmla="*/ 46 h 128"/>
                  <a:gd name="T8" fmla="*/ 2 w 140"/>
                  <a:gd name="T9" fmla="*/ 109 h 128"/>
                  <a:gd name="T10" fmla="*/ 1 w 140"/>
                  <a:gd name="T11" fmla="*/ 114 h 128"/>
                  <a:gd name="T12" fmla="*/ 6 w 140"/>
                  <a:gd name="T13" fmla="*/ 125 h 128"/>
                  <a:gd name="T14" fmla="*/ 10 w 140"/>
                  <a:gd name="T15" fmla="*/ 128 h 128"/>
                  <a:gd name="T16" fmla="*/ 10 w 140"/>
                  <a:gd name="T17" fmla="*/ 128 h 128"/>
                  <a:gd name="T18" fmla="*/ 29 w 140"/>
                  <a:gd name="T19" fmla="*/ 128 h 128"/>
                  <a:gd name="T20" fmla="*/ 33 w 140"/>
                  <a:gd name="T21" fmla="*/ 124 h 128"/>
                  <a:gd name="T22" fmla="*/ 37 w 140"/>
                  <a:gd name="T23" fmla="*/ 111 h 128"/>
                  <a:gd name="T24" fmla="*/ 52 w 140"/>
                  <a:gd name="T25" fmla="*/ 108 h 128"/>
                  <a:gd name="T26" fmla="*/ 55 w 140"/>
                  <a:gd name="T27" fmla="*/ 104 h 128"/>
                  <a:gd name="T28" fmla="*/ 58 w 140"/>
                  <a:gd name="T29" fmla="*/ 86 h 128"/>
                  <a:gd name="T30" fmla="*/ 71 w 140"/>
                  <a:gd name="T31" fmla="*/ 86 h 128"/>
                  <a:gd name="T32" fmla="*/ 75 w 140"/>
                  <a:gd name="T33" fmla="*/ 85 h 128"/>
                  <a:gd name="T34" fmla="*/ 88 w 140"/>
                  <a:gd name="T35" fmla="*/ 72 h 128"/>
                  <a:gd name="T36" fmla="*/ 100 w 140"/>
                  <a:gd name="T37" fmla="*/ 74 h 128"/>
                  <a:gd name="T38" fmla="*/ 126 w 140"/>
                  <a:gd name="T39" fmla="*/ 63 h 128"/>
                  <a:gd name="T40" fmla="*/ 126 w 140"/>
                  <a:gd name="T41" fmla="*/ 11 h 128"/>
                  <a:gd name="T42" fmla="*/ 119 w 140"/>
                  <a:gd name="T43" fmla="*/ 56 h 128"/>
                  <a:gd name="T44" fmla="*/ 100 w 140"/>
                  <a:gd name="T45" fmla="*/ 64 h 128"/>
                  <a:gd name="T46" fmla="*/ 89 w 140"/>
                  <a:gd name="T47" fmla="*/ 61 h 128"/>
                  <a:gd name="T48" fmla="*/ 83 w 140"/>
                  <a:gd name="T49" fmla="*/ 62 h 128"/>
                  <a:gd name="T50" fmla="*/ 70 w 140"/>
                  <a:gd name="T51" fmla="*/ 76 h 128"/>
                  <a:gd name="T52" fmla="*/ 54 w 140"/>
                  <a:gd name="T53" fmla="*/ 76 h 128"/>
                  <a:gd name="T54" fmla="*/ 54 w 140"/>
                  <a:gd name="T55" fmla="*/ 76 h 128"/>
                  <a:gd name="T56" fmla="*/ 49 w 140"/>
                  <a:gd name="T57" fmla="*/ 80 h 128"/>
                  <a:gd name="T58" fmla="*/ 46 w 140"/>
                  <a:gd name="T59" fmla="*/ 99 h 128"/>
                  <a:gd name="T60" fmla="*/ 32 w 140"/>
                  <a:gd name="T61" fmla="*/ 102 h 128"/>
                  <a:gd name="T62" fmla="*/ 28 w 140"/>
                  <a:gd name="T63" fmla="*/ 106 h 128"/>
                  <a:gd name="T64" fmla="*/ 25 w 140"/>
                  <a:gd name="T65" fmla="*/ 118 h 128"/>
                  <a:gd name="T66" fmla="*/ 13 w 140"/>
                  <a:gd name="T67" fmla="*/ 118 h 128"/>
                  <a:gd name="T68" fmla="*/ 11 w 140"/>
                  <a:gd name="T69" fmla="*/ 113 h 128"/>
                  <a:gd name="T70" fmla="*/ 74 w 140"/>
                  <a:gd name="T71" fmla="*/ 51 h 128"/>
                  <a:gd name="T72" fmla="*/ 75 w 140"/>
                  <a:gd name="T73" fmla="*/ 46 h 128"/>
                  <a:gd name="T74" fmla="*/ 81 w 140"/>
                  <a:gd name="T75" fmla="*/ 18 h 128"/>
                  <a:gd name="T76" fmla="*/ 100 w 140"/>
                  <a:gd name="T77" fmla="*/ 10 h 128"/>
                  <a:gd name="T78" fmla="*/ 119 w 140"/>
                  <a:gd name="T79" fmla="*/ 18 h 128"/>
                  <a:gd name="T80" fmla="*/ 119 w 140"/>
                  <a:gd name="T81" fmla="*/ 5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0" h="128">
                    <a:moveTo>
                      <a:pt x="126" y="11"/>
                    </a:moveTo>
                    <a:cubicBezTo>
                      <a:pt x="119" y="4"/>
                      <a:pt x="110" y="0"/>
                      <a:pt x="100" y="0"/>
                    </a:cubicBezTo>
                    <a:cubicBezTo>
                      <a:pt x="90" y="0"/>
                      <a:pt x="81" y="4"/>
                      <a:pt x="74" y="11"/>
                    </a:cubicBezTo>
                    <a:cubicBezTo>
                      <a:pt x="65" y="20"/>
                      <a:pt x="61" y="34"/>
                      <a:pt x="65" y="46"/>
                    </a:cubicBezTo>
                    <a:cubicBezTo>
                      <a:pt x="2" y="109"/>
                      <a:pt x="2" y="109"/>
                      <a:pt x="2" y="109"/>
                    </a:cubicBezTo>
                    <a:cubicBezTo>
                      <a:pt x="1" y="110"/>
                      <a:pt x="0" y="112"/>
                      <a:pt x="1" y="114"/>
                    </a:cubicBezTo>
                    <a:cubicBezTo>
                      <a:pt x="6" y="125"/>
                      <a:pt x="6" y="125"/>
                      <a:pt x="6" y="125"/>
                    </a:cubicBezTo>
                    <a:cubicBezTo>
                      <a:pt x="6" y="127"/>
                      <a:pt x="8" y="128"/>
                      <a:pt x="10" y="128"/>
                    </a:cubicBezTo>
                    <a:cubicBezTo>
                      <a:pt x="10" y="128"/>
                      <a:pt x="10" y="128"/>
                      <a:pt x="10" y="128"/>
                    </a:cubicBezTo>
                    <a:cubicBezTo>
                      <a:pt x="29" y="128"/>
                      <a:pt x="29" y="128"/>
                      <a:pt x="29" y="128"/>
                    </a:cubicBezTo>
                    <a:cubicBezTo>
                      <a:pt x="31" y="128"/>
                      <a:pt x="33" y="126"/>
                      <a:pt x="33" y="124"/>
                    </a:cubicBezTo>
                    <a:cubicBezTo>
                      <a:pt x="37" y="111"/>
                      <a:pt x="37" y="111"/>
                      <a:pt x="37" y="111"/>
                    </a:cubicBezTo>
                    <a:cubicBezTo>
                      <a:pt x="52" y="108"/>
                      <a:pt x="52" y="108"/>
                      <a:pt x="52" y="108"/>
                    </a:cubicBezTo>
                    <a:cubicBezTo>
                      <a:pt x="54" y="108"/>
                      <a:pt x="55" y="106"/>
                      <a:pt x="55" y="104"/>
                    </a:cubicBezTo>
                    <a:cubicBezTo>
                      <a:pt x="58" y="86"/>
                      <a:pt x="58" y="86"/>
                      <a:pt x="58" y="86"/>
                    </a:cubicBezTo>
                    <a:cubicBezTo>
                      <a:pt x="71" y="86"/>
                      <a:pt x="71" y="86"/>
                      <a:pt x="71" y="86"/>
                    </a:cubicBezTo>
                    <a:cubicBezTo>
                      <a:pt x="73" y="86"/>
                      <a:pt x="74" y="86"/>
                      <a:pt x="75" y="85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92" y="73"/>
                      <a:pt x="96" y="74"/>
                      <a:pt x="100" y="74"/>
                    </a:cubicBezTo>
                    <a:cubicBezTo>
                      <a:pt x="110" y="74"/>
                      <a:pt x="119" y="70"/>
                      <a:pt x="126" y="63"/>
                    </a:cubicBezTo>
                    <a:cubicBezTo>
                      <a:pt x="140" y="48"/>
                      <a:pt x="140" y="25"/>
                      <a:pt x="126" y="11"/>
                    </a:cubicBezTo>
                    <a:close/>
                    <a:moveTo>
                      <a:pt x="119" y="56"/>
                    </a:moveTo>
                    <a:cubicBezTo>
                      <a:pt x="114" y="61"/>
                      <a:pt x="107" y="64"/>
                      <a:pt x="100" y="64"/>
                    </a:cubicBezTo>
                    <a:cubicBezTo>
                      <a:pt x="96" y="64"/>
                      <a:pt x="92" y="63"/>
                      <a:pt x="89" y="61"/>
                    </a:cubicBezTo>
                    <a:cubicBezTo>
                      <a:pt x="87" y="61"/>
                      <a:pt x="85" y="61"/>
                      <a:pt x="83" y="62"/>
                    </a:cubicBezTo>
                    <a:cubicBezTo>
                      <a:pt x="70" y="76"/>
                      <a:pt x="70" y="76"/>
                      <a:pt x="70" y="76"/>
                    </a:cubicBezTo>
                    <a:cubicBezTo>
                      <a:pt x="54" y="76"/>
                      <a:pt x="54" y="76"/>
                      <a:pt x="54" y="76"/>
                    </a:cubicBezTo>
                    <a:cubicBezTo>
                      <a:pt x="54" y="76"/>
                      <a:pt x="54" y="76"/>
                      <a:pt x="54" y="76"/>
                    </a:cubicBezTo>
                    <a:cubicBezTo>
                      <a:pt x="51" y="76"/>
                      <a:pt x="49" y="78"/>
                      <a:pt x="49" y="80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32" y="102"/>
                      <a:pt x="32" y="102"/>
                      <a:pt x="32" y="102"/>
                    </a:cubicBezTo>
                    <a:cubicBezTo>
                      <a:pt x="30" y="103"/>
                      <a:pt x="28" y="104"/>
                      <a:pt x="28" y="106"/>
                    </a:cubicBezTo>
                    <a:cubicBezTo>
                      <a:pt x="25" y="118"/>
                      <a:pt x="25" y="118"/>
                      <a:pt x="25" y="118"/>
                    </a:cubicBezTo>
                    <a:cubicBezTo>
                      <a:pt x="13" y="118"/>
                      <a:pt x="13" y="118"/>
                      <a:pt x="13" y="118"/>
                    </a:cubicBezTo>
                    <a:cubicBezTo>
                      <a:pt x="11" y="113"/>
                      <a:pt x="11" y="113"/>
                      <a:pt x="11" y="113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5" y="50"/>
                      <a:pt x="75" y="48"/>
                      <a:pt x="75" y="46"/>
                    </a:cubicBezTo>
                    <a:cubicBezTo>
                      <a:pt x="71" y="36"/>
                      <a:pt x="74" y="25"/>
                      <a:pt x="81" y="18"/>
                    </a:cubicBezTo>
                    <a:cubicBezTo>
                      <a:pt x="86" y="13"/>
                      <a:pt x="93" y="10"/>
                      <a:pt x="100" y="10"/>
                    </a:cubicBezTo>
                    <a:cubicBezTo>
                      <a:pt x="107" y="10"/>
                      <a:pt x="114" y="13"/>
                      <a:pt x="119" y="18"/>
                    </a:cubicBezTo>
                    <a:cubicBezTo>
                      <a:pt x="129" y="28"/>
                      <a:pt x="129" y="45"/>
                      <a:pt x="119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5700" b="1" kern="0" dirty="0">
                  <a:solidFill>
                    <a:srgbClr val="FFD624"/>
                  </a:solidFill>
                  <a:latin typeface="Verdana" charset="0"/>
                </a:endParaRPr>
              </a:p>
            </p:txBody>
          </p:sp>
          <p:sp>
            <p:nvSpPr>
              <p:cNvPr id="8" name="Freeform 398">
                <a:extLst>
                  <a:ext uri="{FF2B5EF4-FFF2-40B4-BE49-F238E27FC236}">
                    <a16:creationId xmlns:a16="http://schemas.microsoft.com/office/drawing/2014/main" id="{0F5791E8-5DB6-4178-8614-C582C5AB48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0600" y="1601788"/>
                <a:ext cx="36513" cy="39688"/>
              </a:xfrm>
              <a:custGeom>
                <a:avLst/>
                <a:gdLst>
                  <a:gd name="T0" fmla="*/ 3 w 16"/>
                  <a:gd name="T1" fmla="*/ 3 h 17"/>
                  <a:gd name="T2" fmla="*/ 3 w 16"/>
                  <a:gd name="T3" fmla="*/ 14 h 17"/>
                  <a:gd name="T4" fmla="*/ 14 w 16"/>
                  <a:gd name="T5" fmla="*/ 14 h 17"/>
                  <a:gd name="T6" fmla="*/ 14 w 16"/>
                  <a:gd name="T7" fmla="*/ 3 h 17"/>
                  <a:gd name="T8" fmla="*/ 3 w 16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6" y="11"/>
                      <a:pt x="16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5700" b="1" kern="0" dirty="0">
                  <a:solidFill>
                    <a:srgbClr val="FFD624"/>
                  </a:solidFill>
                  <a:latin typeface="Verdana" charset="0"/>
                </a:endParaRPr>
              </a:p>
            </p:txBody>
          </p:sp>
          <p:sp>
            <p:nvSpPr>
              <p:cNvPr id="9" name="Freeform 399">
                <a:extLst>
                  <a:ext uri="{FF2B5EF4-FFF2-40B4-BE49-F238E27FC236}">
                    <a16:creationId xmlns:a16="http://schemas.microsoft.com/office/drawing/2014/main" id="{E0DA97A1-75C8-47DE-B759-D4EBAEF70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3400" y="1272700"/>
                <a:ext cx="360364" cy="473075"/>
              </a:xfrm>
              <a:custGeom>
                <a:avLst/>
                <a:gdLst>
                  <a:gd name="T0" fmla="*/ 98 w 156"/>
                  <a:gd name="T1" fmla="*/ 196 h 205"/>
                  <a:gd name="T2" fmla="*/ 12 w 156"/>
                  <a:gd name="T3" fmla="*/ 196 h 205"/>
                  <a:gd name="T4" fmla="*/ 10 w 156"/>
                  <a:gd name="T5" fmla="*/ 193 h 205"/>
                  <a:gd name="T6" fmla="*/ 10 w 156"/>
                  <a:gd name="T7" fmla="*/ 169 h 205"/>
                  <a:gd name="T8" fmla="*/ 11 w 156"/>
                  <a:gd name="T9" fmla="*/ 167 h 205"/>
                  <a:gd name="T10" fmla="*/ 83 w 156"/>
                  <a:gd name="T11" fmla="*/ 127 h 205"/>
                  <a:gd name="T12" fmla="*/ 84 w 156"/>
                  <a:gd name="T13" fmla="*/ 125 h 205"/>
                  <a:gd name="T14" fmla="*/ 84 w 156"/>
                  <a:gd name="T15" fmla="*/ 115 h 205"/>
                  <a:gd name="T16" fmla="*/ 82 w 156"/>
                  <a:gd name="T17" fmla="*/ 112 h 205"/>
                  <a:gd name="T18" fmla="*/ 69 w 156"/>
                  <a:gd name="T19" fmla="*/ 87 h 205"/>
                  <a:gd name="T20" fmla="*/ 67 w 156"/>
                  <a:gd name="T21" fmla="*/ 84 h 205"/>
                  <a:gd name="T22" fmla="*/ 62 w 156"/>
                  <a:gd name="T23" fmla="*/ 75 h 205"/>
                  <a:gd name="T24" fmla="*/ 65 w 156"/>
                  <a:gd name="T25" fmla="*/ 68 h 205"/>
                  <a:gd name="T26" fmla="*/ 66 w 156"/>
                  <a:gd name="T27" fmla="*/ 65 h 205"/>
                  <a:gd name="T28" fmla="*/ 66 w 156"/>
                  <a:gd name="T29" fmla="*/ 43 h 205"/>
                  <a:gd name="T30" fmla="*/ 103 w 156"/>
                  <a:gd name="T31" fmla="*/ 9 h 205"/>
                  <a:gd name="T32" fmla="*/ 140 w 156"/>
                  <a:gd name="T33" fmla="*/ 43 h 205"/>
                  <a:gd name="T34" fmla="*/ 140 w 156"/>
                  <a:gd name="T35" fmla="*/ 65 h 205"/>
                  <a:gd name="T36" fmla="*/ 141 w 156"/>
                  <a:gd name="T37" fmla="*/ 68 h 205"/>
                  <a:gd name="T38" fmla="*/ 143 w 156"/>
                  <a:gd name="T39" fmla="*/ 75 h 205"/>
                  <a:gd name="T40" fmla="*/ 139 w 156"/>
                  <a:gd name="T41" fmla="*/ 84 h 205"/>
                  <a:gd name="T42" fmla="*/ 137 w 156"/>
                  <a:gd name="T43" fmla="*/ 87 h 205"/>
                  <a:gd name="T44" fmla="*/ 123 w 156"/>
                  <a:gd name="T45" fmla="*/ 112 h 205"/>
                  <a:gd name="T46" fmla="*/ 122 w 156"/>
                  <a:gd name="T47" fmla="*/ 115 h 205"/>
                  <a:gd name="T48" fmla="*/ 122 w 156"/>
                  <a:gd name="T49" fmla="*/ 125 h 205"/>
                  <a:gd name="T50" fmla="*/ 122 w 156"/>
                  <a:gd name="T51" fmla="*/ 127 h 205"/>
                  <a:gd name="T52" fmla="*/ 149 w 156"/>
                  <a:gd name="T53" fmla="*/ 147 h 205"/>
                  <a:gd name="T54" fmla="*/ 155 w 156"/>
                  <a:gd name="T55" fmla="*/ 145 h 205"/>
                  <a:gd name="T56" fmla="*/ 153 w 156"/>
                  <a:gd name="T57" fmla="*/ 138 h 205"/>
                  <a:gd name="T58" fmla="*/ 132 w 156"/>
                  <a:gd name="T59" fmla="*/ 124 h 205"/>
                  <a:gd name="T60" fmla="*/ 132 w 156"/>
                  <a:gd name="T61" fmla="*/ 117 h 205"/>
                  <a:gd name="T62" fmla="*/ 146 w 156"/>
                  <a:gd name="T63" fmla="*/ 91 h 205"/>
                  <a:gd name="T64" fmla="*/ 153 w 156"/>
                  <a:gd name="T65" fmla="*/ 75 h 205"/>
                  <a:gd name="T66" fmla="*/ 149 w 156"/>
                  <a:gd name="T67" fmla="*/ 64 h 205"/>
                  <a:gd name="T68" fmla="*/ 149 w 156"/>
                  <a:gd name="T69" fmla="*/ 43 h 205"/>
                  <a:gd name="T70" fmla="*/ 103 w 156"/>
                  <a:gd name="T71" fmla="*/ 0 h 205"/>
                  <a:gd name="T72" fmla="*/ 56 w 156"/>
                  <a:gd name="T73" fmla="*/ 43 h 205"/>
                  <a:gd name="T74" fmla="*/ 56 w 156"/>
                  <a:gd name="T75" fmla="*/ 64 h 205"/>
                  <a:gd name="T76" fmla="*/ 52 w 156"/>
                  <a:gd name="T77" fmla="*/ 75 h 205"/>
                  <a:gd name="T78" fmla="*/ 60 w 156"/>
                  <a:gd name="T79" fmla="*/ 91 h 205"/>
                  <a:gd name="T80" fmla="*/ 74 w 156"/>
                  <a:gd name="T81" fmla="*/ 117 h 205"/>
                  <a:gd name="T82" fmla="*/ 74 w 156"/>
                  <a:gd name="T83" fmla="*/ 124 h 205"/>
                  <a:gd name="T84" fmla="*/ 7 w 156"/>
                  <a:gd name="T85" fmla="*/ 158 h 205"/>
                  <a:gd name="T86" fmla="*/ 0 w 156"/>
                  <a:gd name="T87" fmla="*/ 169 h 205"/>
                  <a:gd name="T88" fmla="*/ 0 w 156"/>
                  <a:gd name="T89" fmla="*/ 193 h 205"/>
                  <a:gd name="T90" fmla="*/ 12 w 156"/>
                  <a:gd name="T91" fmla="*/ 205 h 205"/>
                  <a:gd name="T92" fmla="*/ 98 w 156"/>
                  <a:gd name="T93" fmla="*/ 205 h 205"/>
                  <a:gd name="T94" fmla="*/ 103 w 156"/>
                  <a:gd name="T95" fmla="*/ 201 h 205"/>
                  <a:gd name="T96" fmla="*/ 98 w 156"/>
                  <a:gd name="T97" fmla="*/ 196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6" h="205">
                    <a:moveTo>
                      <a:pt x="98" y="196"/>
                    </a:moveTo>
                    <a:cubicBezTo>
                      <a:pt x="12" y="196"/>
                      <a:pt x="12" y="196"/>
                      <a:pt x="12" y="196"/>
                    </a:cubicBezTo>
                    <a:cubicBezTo>
                      <a:pt x="11" y="196"/>
                      <a:pt x="10" y="195"/>
                      <a:pt x="10" y="193"/>
                    </a:cubicBezTo>
                    <a:cubicBezTo>
                      <a:pt x="10" y="169"/>
                      <a:pt x="10" y="169"/>
                      <a:pt x="10" y="169"/>
                    </a:cubicBezTo>
                    <a:cubicBezTo>
                      <a:pt x="10" y="168"/>
                      <a:pt x="10" y="167"/>
                      <a:pt x="11" y="167"/>
                    </a:cubicBezTo>
                    <a:cubicBezTo>
                      <a:pt x="71" y="143"/>
                      <a:pt x="81" y="133"/>
                      <a:pt x="83" y="127"/>
                    </a:cubicBezTo>
                    <a:cubicBezTo>
                      <a:pt x="84" y="126"/>
                      <a:pt x="84" y="126"/>
                      <a:pt x="84" y="125"/>
                    </a:cubicBezTo>
                    <a:cubicBezTo>
                      <a:pt x="84" y="115"/>
                      <a:pt x="84" y="115"/>
                      <a:pt x="84" y="115"/>
                    </a:cubicBezTo>
                    <a:cubicBezTo>
                      <a:pt x="84" y="114"/>
                      <a:pt x="83" y="113"/>
                      <a:pt x="82" y="112"/>
                    </a:cubicBezTo>
                    <a:cubicBezTo>
                      <a:pt x="76" y="106"/>
                      <a:pt x="71" y="97"/>
                      <a:pt x="69" y="87"/>
                    </a:cubicBezTo>
                    <a:cubicBezTo>
                      <a:pt x="68" y="86"/>
                      <a:pt x="68" y="85"/>
                      <a:pt x="67" y="84"/>
                    </a:cubicBezTo>
                    <a:cubicBezTo>
                      <a:pt x="64" y="82"/>
                      <a:pt x="62" y="79"/>
                      <a:pt x="62" y="75"/>
                    </a:cubicBezTo>
                    <a:cubicBezTo>
                      <a:pt x="62" y="72"/>
                      <a:pt x="63" y="70"/>
                      <a:pt x="65" y="68"/>
                    </a:cubicBezTo>
                    <a:cubicBezTo>
                      <a:pt x="65" y="67"/>
                      <a:pt x="66" y="66"/>
                      <a:pt x="66" y="65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6" y="21"/>
                      <a:pt x="79" y="9"/>
                      <a:pt x="103" y="9"/>
                    </a:cubicBezTo>
                    <a:cubicBezTo>
                      <a:pt x="127" y="9"/>
                      <a:pt x="140" y="21"/>
                      <a:pt x="140" y="43"/>
                    </a:cubicBezTo>
                    <a:cubicBezTo>
                      <a:pt x="140" y="65"/>
                      <a:pt x="140" y="65"/>
                      <a:pt x="140" y="65"/>
                    </a:cubicBezTo>
                    <a:cubicBezTo>
                      <a:pt x="140" y="66"/>
                      <a:pt x="140" y="67"/>
                      <a:pt x="141" y="68"/>
                    </a:cubicBezTo>
                    <a:cubicBezTo>
                      <a:pt x="142" y="70"/>
                      <a:pt x="143" y="72"/>
                      <a:pt x="143" y="75"/>
                    </a:cubicBezTo>
                    <a:cubicBezTo>
                      <a:pt x="143" y="79"/>
                      <a:pt x="142" y="82"/>
                      <a:pt x="139" y="84"/>
                    </a:cubicBezTo>
                    <a:cubicBezTo>
                      <a:pt x="138" y="85"/>
                      <a:pt x="137" y="86"/>
                      <a:pt x="137" y="87"/>
                    </a:cubicBezTo>
                    <a:cubicBezTo>
                      <a:pt x="134" y="97"/>
                      <a:pt x="129" y="106"/>
                      <a:pt x="123" y="112"/>
                    </a:cubicBezTo>
                    <a:cubicBezTo>
                      <a:pt x="122" y="113"/>
                      <a:pt x="122" y="114"/>
                      <a:pt x="122" y="115"/>
                    </a:cubicBezTo>
                    <a:cubicBezTo>
                      <a:pt x="122" y="125"/>
                      <a:pt x="122" y="125"/>
                      <a:pt x="122" y="125"/>
                    </a:cubicBezTo>
                    <a:cubicBezTo>
                      <a:pt x="122" y="126"/>
                      <a:pt x="122" y="126"/>
                      <a:pt x="122" y="127"/>
                    </a:cubicBezTo>
                    <a:cubicBezTo>
                      <a:pt x="123" y="129"/>
                      <a:pt x="124" y="134"/>
                      <a:pt x="149" y="147"/>
                    </a:cubicBezTo>
                    <a:cubicBezTo>
                      <a:pt x="151" y="148"/>
                      <a:pt x="154" y="147"/>
                      <a:pt x="155" y="145"/>
                    </a:cubicBezTo>
                    <a:cubicBezTo>
                      <a:pt x="156" y="142"/>
                      <a:pt x="156" y="139"/>
                      <a:pt x="153" y="138"/>
                    </a:cubicBezTo>
                    <a:cubicBezTo>
                      <a:pt x="137" y="129"/>
                      <a:pt x="133" y="125"/>
                      <a:pt x="132" y="124"/>
                    </a:cubicBezTo>
                    <a:cubicBezTo>
                      <a:pt x="132" y="117"/>
                      <a:pt x="132" y="117"/>
                      <a:pt x="132" y="117"/>
                    </a:cubicBezTo>
                    <a:cubicBezTo>
                      <a:pt x="138" y="111"/>
                      <a:pt x="143" y="102"/>
                      <a:pt x="146" y="91"/>
                    </a:cubicBezTo>
                    <a:cubicBezTo>
                      <a:pt x="150" y="87"/>
                      <a:pt x="153" y="82"/>
                      <a:pt x="153" y="75"/>
                    </a:cubicBezTo>
                    <a:cubicBezTo>
                      <a:pt x="153" y="71"/>
                      <a:pt x="152" y="67"/>
                      <a:pt x="149" y="64"/>
                    </a:cubicBezTo>
                    <a:cubicBezTo>
                      <a:pt x="149" y="43"/>
                      <a:pt x="149" y="43"/>
                      <a:pt x="149" y="43"/>
                    </a:cubicBezTo>
                    <a:cubicBezTo>
                      <a:pt x="149" y="15"/>
                      <a:pt x="132" y="0"/>
                      <a:pt x="103" y="0"/>
                    </a:cubicBezTo>
                    <a:cubicBezTo>
                      <a:pt x="73" y="0"/>
                      <a:pt x="56" y="16"/>
                      <a:pt x="56" y="43"/>
                    </a:cubicBezTo>
                    <a:cubicBezTo>
                      <a:pt x="56" y="64"/>
                      <a:pt x="56" y="64"/>
                      <a:pt x="56" y="64"/>
                    </a:cubicBezTo>
                    <a:cubicBezTo>
                      <a:pt x="54" y="67"/>
                      <a:pt x="52" y="71"/>
                      <a:pt x="52" y="75"/>
                    </a:cubicBezTo>
                    <a:cubicBezTo>
                      <a:pt x="52" y="82"/>
                      <a:pt x="55" y="87"/>
                      <a:pt x="60" y="91"/>
                    </a:cubicBezTo>
                    <a:cubicBezTo>
                      <a:pt x="63" y="102"/>
                      <a:pt x="68" y="111"/>
                      <a:pt x="74" y="117"/>
                    </a:cubicBezTo>
                    <a:cubicBezTo>
                      <a:pt x="74" y="124"/>
                      <a:pt x="74" y="124"/>
                      <a:pt x="74" y="124"/>
                    </a:cubicBezTo>
                    <a:cubicBezTo>
                      <a:pt x="72" y="127"/>
                      <a:pt x="63" y="136"/>
                      <a:pt x="7" y="158"/>
                    </a:cubicBezTo>
                    <a:cubicBezTo>
                      <a:pt x="3" y="159"/>
                      <a:pt x="0" y="164"/>
                      <a:pt x="0" y="169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0" y="200"/>
                      <a:pt x="5" y="205"/>
                      <a:pt x="12" y="205"/>
                    </a:cubicBezTo>
                    <a:cubicBezTo>
                      <a:pt x="98" y="205"/>
                      <a:pt x="98" y="205"/>
                      <a:pt x="98" y="205"/>
                    </a:cubicBezTo>
                    <a:cubicBezTo>
                      <a:pt x="101" y="205"/>
                      <a:pt x="103" y="203"/>
                      <a:pt x="103" y="201"/>
                    </a:cubicBezTo>
                    <a:cubicBezTo>
                      <a:pt x="103" y="198"/>
                      <a:pt x="101" y="196"/>
                      <a:pt x="98" y="1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5700" b="1" kern="0" dirty="0">
                  <a:solidFill>
                    <a:srgbClr val="FFD624"/>
                  </a:solidFill>
                  <a:latin typeface="Verdana" charset="0"/>
                </a:endParaRPr>
              </a:p>
            </p:txBody>
          </p:sp>
        </p:grpSp>
      </p:grpSp>
      <p:sp>
        <p:nvSpPr>
          <p:cNvPr id="10" name="Rectangle 31">
            <a:extLst>
              <a:ext uri="{FF2B5EF4-FFF2-40B4-BE49-F238E27FC236}">
                <a16:creationId xmlns:a16="http://schemas.microsoft.com/office/drawing/2014/main" id="{1752F5A3-D9E0-42E4-839F-80EC82FE1CCE}"/>
              </a:ext>
            </a:extLst>
          </p:cNvPr>
          <p:cNvSpPr/>
          <p:nvPr/>
        </p:nvSpPr>
        <p:spPr bwMode="auto">
          <a:xfrm>
            <a:off x="2676622" y="2732603"/>
            <a:ext cx="2074164" cy="512653"/>
          </a:xfrm>
          <a:prstGeom prst="rect">
            <a:avLst/>
          </a:prstGeom>
          <a:noFill/>
          <a:ln>
            <a:noFill/>
          </a:ln>
        </p:spPr>
        <p:txBody>
          <a:bodyPr rtlCol="0" anchor="t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D3E8F9">
                    <a:lumMod val="25000"/>
                  </a:srgbClr>
                </a:solidFill>
                <a:latin typeface="Verdana" charset="0"/>
              </a:rPr>
              <a:t>Identity / Credential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D3E8F9">
                    <a:lumMod val="25000"/>
                  </a:srgbClr>
                </a:solidFill>
                <a:latin typeface="Verdana" charset="0"/>
              </a:rPr>
              <a:t>Provider A</a:t>
            </a:r>
            <a:endParaRPr lang="en-GB" sz="1200" b="1" dirty="0">
              <a:solidFill>
                <a:srgbClr val="D3E8F9">
                  <a:lumMod val="25000"/>
                </a:srgbClr>
              </a:solidFill>
              <a:latin typeface="Verdana" charset="0"/>
            </a:endParaRPr>
          </a:p>
        </p:txBody>
      </p:sp>
      <p:grpSp>
        <p:nvGrpSpPr>
          <p:cNvPr id="11" name="Group 32">
            <a:extLst>
              <a:ext uri="{FF2B5EF4-FFF2-40B4-BE49-F238E27FC236}">
                <a16:creationId xmlns:a16="http://schemas.microsoft.com/office/drawing/2014/main" id="{2C0F2BA7-315B-4C65-B28B-7E0C53E63024}"/>
              </a:ext>
            </a:extLst>
          </p:cNvPr>
          <p:cNvGrpSpPr>
            <a:grpSpLocks noChangeAspect="1"/>
          </p:cNvGrpSpPr>
          <p:nvPr/>
        </p:nvGrpSpPr>
        <p:grpSpPr>
          <a:xfrm>
            <a:off x="3348748" y="3362700"/>
            <a:ext cx="676800" cy="752000"/>
            <a:chOff x="2195275" y="1928866"/>
            <a:chExt cx="571500" cy="571500"/>
          </a:xfrm>
        </p:grpSpPr>
        <p:sp>
          <p:nvSpPr>
            <p:cNvPr id="12" name="Oval 33">
              <a:extLst>
                <a:ext uri="{FF2B5EF4-FFF2-40B4-BE49-F238E27FC236}">
                  <a16:creationId xmlns:a16="http://schemas.microsoft.com/office/drawing/2014/main" id="{9532B086-068B-452B-A7A1-6D91E1D8DD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5275" y="1928866"/>
              <a:ext cx="571500" cy="5715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altLang="en-US">
                <a:ea typeface="Arial" charset="0"/>
                <a:cs typeface="Arial" charset="0"/>
              </a:endParaRPr>
            </a:p>
          </p:txBody>
        </p:sp>
        <p:grpSp>
          <p:nvGrpSpPr>
            <p:cNvPr id="13" name="Group 34">
              <a:extLst>
                <a:ext uri="{FF2B5EF4-FFF2-40B4-BE49-F238E27FC236}">
                  <a16:creationId xmlns:a16="http://schemas.microsoft.com/office/drawing/2014/main" id="{4C83CB55-4C1A-476F-BF7B-ED0CC300B485}"/>
                </a:ext>
              </a:extLst>
            </p:cNvPr>
            <p:cNvGrpSpPr/>
            <p:nvPr/>
          </p:nvGrpSpPr>
          <p:grpSpPr>
            <a:xfrm>
              <a:off x="2327276" y="2019453"/>
              <a:ext cx="372516" cy="379181"/>
              <a:chOff x="8153400" y="1272700"/>
              <a:chExt cx="558800" cy="568800"/>
            </a:xfrm>
            <a:solidFill>
              <a:srgbClr val="FFFFFF"/>
            </a:solidFill>
          </p:grpSpPr>
          <p:sp>
            <p:nvSpPr>
              <p:cNvPr id="14" name="Freeform 397">
                <a:extLst>
                  <a:ext uri="{FF2B5EF4-FFF2-40B4-BE49-F238E27FC236}">
                    <a16:creationId xmlns:a16="http://schemas.microsoft.com/office/drawing/2014/main" id="{94A2E4D5-1CE5-46F6-91B1-EFC4AF9800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88350" y="1546225"/>
                <a:ext cx="323850" cy="295275"/>
              </a:xfrm>
              <a:custGeom>
                <a:avLst/>
                <a:gdLst>
                  <a:gd name="T0" fmla="*/ 126 w 140"/>
                  <a:gd name="T1" fmla="*/ 11 h 128"/>
                  <a:gd name="T2" fmla="*/ 100 w 140"/>
                  <a:gd name="T3" fmla="*/ 0 h 128"/>
                  <a:gd name="T4" fmla="*/ 74 w 140"/>
                  <a:gd name="T5" fmla="*/ 11 h 128"/>
                  <a:gd name="T6" fmla="*/ 65 w 140"/>
                  <a:gd name="T7" fmla="*/ 46 h 128"/>
                  <a:gd name="T8" fmla="*/ 2 w 140"/>
                  <a:gd name="T9" fmla="*/ 109 h 128"/>
                  <a:gd name="T10" fmla="*/ 1 w 140"/>
                  <a:gd name="T11" fmla="*/ 114 h 128"/>
                  <a:gd name="T12" fmla="*/ 6 w 140"/>
                  <a:gd name="T13" fmla="*/ 125 h 128"/>
                  <a:gd name="T14" fmla="*/ 10 w 140"/>
                  <a:gd name="T15" fmla="*/ 128 h 128"/>
                  <a:gd name="T16" fmla="*/ 10 w 140"/>
                  <a:gd name="T17" fmla="*/ 128 h 128"/>
                  <a:gd name="T18" fmla="*/ 29 w 140"/>
                  <a:gd name="T19" fmla="*/ 128 h 128"/>
                  <a:gd name="T20" fmla="*/ 33 w 140"/>
                  <a:gd name="T21" fmla="*/ 124 h 128"/>
                  <a:gd name="T22" fmla="*/ 37 w 140"/>
                  <a:gd name="T23" fmla="*/ 111 h 128"/>
                  <a:gd name="T24" fmla="*/ 52 w 140"/>
                  <a:gd name="T25" fmla="*/ 108 h 128"/>
                  <a:gd name="T26" fmla="*/ 55 w 140"/>
                  <a:gd name="T27" fmla="*/ 104 h 128"/>
                  <a:gd name="T28" fmla="*/ 58 w 140"/>
                  <a:gd name="T29" fmla="*/ 86 h 128"/>
                  <a:gd name="T30" fmla="*/ 71 w 140"/>
                  <a:gd name="T31" fmla="*/ 86 h 128"/>
                  <a:gd name="T32" fmla="*/ 75 w 140"/>
                  <a:gd name="T33" fmla="*/ 85 h 128"/>
                  <a:gd name="T34" fmla="*/ 88 w 140"/>
                  <a:gd name="T35" fmla="*/ 72 h 128"/>
                  <a:gd name="T36" fmla="*/ 100 w 140"/>
                  <a:gd name="T37" fmla="*/ 74 h 128"/>
                  <a:gd name="T38" fmla="*/ 126 w 140"/>
                  <a:gd name="T39" fmla="*/ 63 h 128"/>
                  <a:gd name="T40" fmla="*/ 126 w 140"/>
                  <a:gd name="T41" fmla="*/ 11 h 128"/>
                  <a:gd name="T42" fmla="*/ 119 w 140"/>
                  <a:gd name="T43" fmla="*/ 56 h 128"/>
                  <a:gd name="T44" fmla="*/ 100 w 140"/>
                  <a:gd name="T45" fmla="*/ 64 h 128"/>
                  <a:gd name="T46" fmla="*/ 89 w 140"/>
                  <a:gd name="T47" fmla="*/ 61 h 128"/>
                  <a:gd name="T48" fmla="*/ 83 w 140"/>
                  <a:gd name="T49" fmla="*/ 62 h 128"/>
                  <a:gd name="T50" fmla="*/ 70 w 140"/>
                  <a:gd name="T51" fmla="*/ 76 h 128"/>
                  <a:gd name="T52" fmla="*/ 54 w 140"/>
                  <a:gd name="T53" fmla="*/ 76 h 128"/>
                  <a:gd name="T54" fmla="*/ 54 w 140"/>
                  <a:gd name="T55" fmla="*/ 76 h 128"/>
                  <a:gd name="T56" fmla="*/ 49 w 140"/>
                  <a:gd name="T57" fmla="*/ 80 h 128"/>
                  <a:gd name="T58" fmla="*/ 46 w 140"/>
                  <a:gd name="T59" fmla="*/ 99 h 128"/>
                  <a:gd name="T60" fmla="*/ 32 w 140"/>
                  <a:gd name="T61" fmla="*/ 102 h 128"/>
                  <a:gd name="T62" fmla="*/ 28 w 140"/>
                  <a:gd name="T63" fmla="*/ 106 h 128"/>
                  <a:gd name="T64" fmla="*/ 25 w 140"/>
                  <a:gd name="T65" fmla="*/ 118 h 128"/>
                  <a:gd name="T66" fmla="*/ 13 w 140"/>
                  <a:gd name="T67" fmla="*/ 118 h 128"/>
                  <a:gd name="T68" fmla="*/ 11 w 140"/>
                  <a:gd name="T69" fmla="*/ 113 h 128"/>
                  <a:gd name="T70" fmla="*/ 74 w 140"/>
                  <a:gd name="T71" fmla="*/ 51 h 128"/>
                  <a:gd name="T72" fmla="*/ 75 w 140"/>
                  <a:gd name="T73" fmla="*/ 46 h 128"/>
                  <a:gd name="T74" fmla="*/ 81 w 140"/>
                  <a:gd name="T75" fmla="*/ 18 h 128"/>
                  <a:gd name="T76" fmla="*/ 100 w 140"/>
                  <a:gd name="T77" fmla="*/ 10 h 128"/>
                  <a:gd name="T78" fmla="*/ 119 w 140"/>
                  <a:gd name="T79" fmla="*/ 18 h 128"/>
                  <a:gd name="T80" fmla="*/ 119 w 140"/>
                  <a:gd name="T81" fmla="*/ 5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0" h="128">
                    <a:moveTo>
                      <a:pt x="126" y="11"/>
                    </a:moveTo>
                    <a:cubicBezTo>
                      <a:pt x="119" y="4"/>
                      <a:pt x="110" y="0"/>
                      <a:pt x="100" y="0"/>
                    </a:cubicBezTo>
                    <a:cubicBezTo>
                      <a:pt x="90" y="0"/>
                      <a:pt x="81" y="4"/>
                      <a:pt x="74" y="11"/>
                    </a:cubicBezTo>
                    <a:cubicBezTo>
                      <a:pt x="65" y="20"/>
                      <a:pt x="61" y="34"/>
                      <a:pt x="65" y="46"/>
                    </a:cubicBezTo>
                    <a:cubicBezTo>
                      <a:pt x="2" y="109"/>
                      <a:pt x="2" y="109"/>
                      <a:pt x="2" y="109"/>
                    </a:cubicBezTo>
                    <a:cubicBezTo>
                      <a:pt x="1" y="110"/>
                      <a:pt x="0" y="112"/>
                      <a:pt x="1" y="114"/>
                    </a:cubicBezTo>
                    <a:cubicBezTo>
                      <a:pt x="6" y="125"/>
                      <a:pt x="6" y="125"/>
                      <a:pt x="6" y="125"/>
                    </a:cubicBezTo>
                    <a:cubicBezTo>
                      <a:pt x="6" y="127"/>
                      <a:pt x="8" y="128"/>
                      <a:pt x="10" y="128"/>
                    </a:cubicBezTo>
                    <a:cubicBezTo>
                      <a:pt x="10" y="128"/>
                      <a:pt x="10" y="128"/>
                      <a:pt x="10" y="128"/>
                    </a:cubicBezTo>
                    <a:cubicBezTo>
                      <a:pt x="29" y="128"/>
                      <a:pt x="29" y="128"/>
                      <a:pt x="29" y="128"/>
                    </a:cubicBezTo>
                    <a:cubicBezTo>
                      <a:pt x="31" y="128"/>
                      <a:pt x="33" y="126"/>
                      <a:pt x="33" y="124"/>
                    </a:cubicBezTo>
                    <a:cubicBezTo>
                      <a:pt x="37" y="111"/>
                      <a:pt x="37" y="111"/>
                      <a:pt x="37" y="111"/>
                    </a:cubicBezTo>
                    <a:cubicBezTo>
                      <a:pt x="52" y="108"/>
                      <a:pt x="52" y="108"/>
                      <a:pt x="52" y="108"/>
                    </a:cubicBezTo>
                    <a:cubicBezTo>
                      <a:pt x="54" y="108"/>
                      <a:pt x="55" y="106"/>
                      <a:pt x="55" y="104"/>
                    </a:cubicBezTo>
                    <a:cubicBezTo>
                      <a:pt x="58" y="86"/>
                      <a:pt x="58" y="86"/>
                      <a:pt x="58" y="86"/>
                    </a:cubicBezTo>
                    <a:cubicBezTo>
                      <a:pt x="71" y="86"/>
                      <a:pt x="71" y="86"/>
                      <a:pt x="71" y="86"/>
                    </a:cubicBezTo>
                    <a:cubicBezTo>
                      <a:pt x="73" y="86"/>
                      <a:pt x="74" y="86"/>
                      <a:pt x="75" y="85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92" y="73"/>
                      <a:pt x="96" y="74"/>
                      <a:pt x="100" y="74"/>
                    </a:cubicBezTo>
                    <a:cubicBezTo>
                      <a:pt x="110" y="74"/>
                      <a:pt x="119" y="70"/>
                      <a:pt x="126" y="63"/>
                    </a:cubicBezTo>
                    <a:cubicBezTo>
                      <a:pt x="140" y="48"/>
                      <a:pt x="140" y="25"/>
                      <a:pt x="126" y="11"/>
                    </a:cubicBezTo>
                    <a:close/>
                    <a:moveTo>
                      <a:pt x="119" y="56"/>
                    </a:moveTo>
                    <a:cubicBezTo>
                      <a:pt x="114" y="61"/>
                      <a:pt x="107" y="64"/>
                      <a:pt x="100" y="64"/>
                    </a:cubicBezTo>
                    <a:cubicBezTo>
                      <a:pt x="96" y="64"/>
                      <a:pt x="92" y="63"/>
                      <a:pt x="89" y="61"/>
                    </a:cubicBezTo>
                    <a:cubicBezTo>
                      <a:pt x="87" y="61"/>
                      <a:pt x="85" y="61"/>
                      <a:pt x="83" y="62"/>
                    </a:cubicBezTo>
                    <a:cubicBezTo>
                      <a:pt x="70" y="76"/>
                      <a:pt x="70" y="76"/>
                      <a:pt x="70" y="76"/>
                    </a:cubicBezTo>
                    <a:cubicBezTo>
                      <a:pt x="54" y="76"/>
                      <a:pt x="54" y="76"/>
                      <a:pt x="54" y="76"/>
                    </a:cubicBezTo>
                    <a:cubicBezTo>
                      <a:pt x="54" y="76"/>
                      <a:pt x="54" y="76"/>
                      <a:pt x="54" y="76"/>
                    </a:cubicBezTo>
                    <a:cubicBezTo>
                      <a:pt x="51" y="76"/>
                      <a:pt x="49" y="78"/>
                      <a:pt x="49" y="80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32" y="102"/>
                      <a:pt x="32" y="102"/>
                      <a:pt x="32" y="102"/>
                    </a:cubicBezTo>
                    <a:cubicBezTo>
                      <a:pt x="30" y="103"/>
                      <a:pt x="28" y="104"/>
                      <a:pt x="28" y="106"/>
                    </a:cubicBezTo>
                    <a:cubicBezTo>
                      <a:pt x="25" y="118"/>
                      <a:pt x="25" y="118"/>
                      <a:pt x="25" y="118"/>
                    </a:cubicBezTo>
                    <a:cubicBezTo>
                      <a:pt x="13" y="118"/>
                      <a:pt x="13" y="118"/>
                      <a:pt x="13" y="118"/>
                    </a:cubicBezTo>
                    <a:cubicBezTo>
                      <a:pt x="11" y="113"/>
                      <a:pt x="11" y="113"/>
                      <a:pt x="11" y="113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5" y="50"/>
                      <a:pt x="75" y="48"/>
                      <a:pt x="75" y="46"/>
                    </a:cubicBezTo>
                    <a:cubicBezTo>
                      <a:pt x="71" y="36"/>
                      <a:pt x="74" y="25"/>
                      <a:pt x="81" y="18"/>
                    </a:cubicBezTo>
                    <a:cubicBezTo>
                      <a:pt x="86" y="13"/>
                      <a:pt x="93" y="10"/>
                      <a:pt x="100" y="10"/>
                    </a:cubicBezTo>
                    <a:cubicBezTo>
                      <a:pt x="107" y="10"/>
                      <a:pt x="114" y="13"/>
                      <a:pt x="119" y="18"/>
                    </a:cubicBezTo>
                    <a:cubicBezTo>
                      <a:pt x="129" y="28"/>
                      <a:pt x="129" y="45"/>
                      <a:pt x="119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5700" b="1" kern="0" dirty="0">
                  <a:solidFill>
                    <a:srgbClr val="FFD624"/>
                  </a:solidFill>
                  <a:latin typeface="Verdana" charset="0"/>
                </a:endParaRPr>
              </a:p>
            </p:txBody>
          </p:sp>
          <p:sp>
            <p:nvSpPr>
              <p:cNvPr id="15" name="Freeform 398">
                <a:extLst>
                  <a:ext uri="{FF2B5EF4-FFF2-40B4-BE49-F238E27FC236}">
                    <a16:creationId xmlns:a16="http://schemas.microsoft.com/office/drawing/2014/main" id="{1B49F747-638A-42AB-A3AE-A4D0AF98E3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0600" y="1601788"/>
                <a:ext cx="36513" cy="39688"/>
              </a:xfrm>
              <a:custGeom>
                <a:avLst/>
                <a:gdLst>
                  <a:gd name="T0" fmla="*/ 3 w 16"/>
                  <a:gd name="T1" fmla="*/ 3 h 17"/>
                  <a:gd name="T2" fmla="*/ 3 w 16"/>
                  <a:gd name="T3" fmla="*/ 14 h 17"/>
                  <a:gd name="T4" fmla="*/ 14 w 16"/>
                  <a:gd name="T5" fmla="*/ 14 h 17"/>
                  <a:gd name="T6" fmla="*/ 14 w 16"/>
                  <a:gd name="T7" fmla="*/ 3 h 17"/>
                  <a:gd name="T8" fmla="*/ 3 w 16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6" y="11"/>
                      <a:pt x="16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5700" b="1" kern="0" dirty="0">
                  <a:solidFill>
                    <a:srgbClr val="FFD624"/>
                  </a:solidFill>
                  <a:latin typeface="Verdana" charset="0"/>
                </a:endParaRPr>
              </a:p>
            </p:txBody>
          </p:sp>
          <p:sp>
            <p:nvSpPr>
              <p:cNvPr id="16" name="Freeform 399">
                <a:extLst>
                  <a:ext uri="{FF2B5EF4-FFF2-40B4-BE49-F238E27FC236}">
                    <a16:creationId xmlns:a16="http://schemas.microsoft.com/office/drawing/2014/main" id="{84A5BE7B-A9EF-4C37-BBAF-CF7AA7DDD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3400" y="1272700"/>
                <a:ext cx="360364" cy="473075"/>
              </a:xfrm>
              <a:custGeom>
                <a:avLst/>
                <a:gdLst>
                  <a:gd name="T0" fmla="*/ 98 w 156"/>
                  <a:gd name="T1" fmla="*/ 196 h 205"/>
                  <a:gd name="T2" fmla="*/ 12 w 156"/>
                  <a:gd name="T3" fmla="*/ 196 h 205"/>
                  <a:gd name="T4" fmla="*/ 10 w 156"/>
                  <a:gd name="T5" fmla="*/ 193 h 205"/>
                  <a:gd name="T6" fmla="*/ 10 w 156"/>
                  <a:gd name="T7" fmla="*/ 169 h 205"/>
                  <a:gd name="T8" fmla="*/ 11 w 156"/>
                  <a:gd name="T9" fmla="*/ 167 h 205"/>
                  <a:gd name="T10" fmla="*/ 83 w 156"/>
                  <a:gd name="T11" fmla="*/ 127 h 205"/>
                  <a:gd name="T12" fmla="*/ 84 w 156"/>
                  <a:gd name="T13" fmla="*/ 125 h 205"/>
                  <a:gd name="T14" fmla="*/ 84 w 156"/>
                  <a:gd name="T15" fmla="*/ 115 h 205"/>
                  <a:gd name="T16" fmla="*/ 82 w 156"/>
                  <a:gd name="T17" fmla="*/ 112 h 205"/>
                  <a:gd name="T18" fmla="*/ 69 w 156"/>
                  <a:gd name="T19" fmla="*/ 87 h 205"/>
                  <a:gd name="T20" fmla="*/ 67 w 156"/>
                  <a:gd name="T21" fmla="*/ 84 h 205"/>
                  <a:gd name="T22" fmla="*/ 62 w 156"/>
                  <a:gd name="T23" fmla="*/ 75 h 205"/>
                  <a:gd name="T24" fmla="*/ 65 w 156"/>
                  <a:gd name="T25" fmla="*/ 68 h 205"/>
                  <a:gd name="T26" fmla="*/ 66 w 156"/>
                  <a:gd name="T27" fmla="*/ 65 h 205"/>
                  <a:gd name="T28" fmla="*/ 66 w 156"/>
                  <a:gd name="T29" fmla="*/ 43 h 205"/>
                  <a:gd name="T30" fmla="*/ 103 w 156"/>
                  <a:gd name="T31" fmla="*/ 9 h 205"/>
                  <a:gd name="T32" fmla="*/ 140 w 156"/>
                  <a:gd name="T33" fmla="*/ 43 h 205"/>
                  <a:gd name="T34" fmla="*/ 140 w 156"/>
                  <a:gd name="T35" fmla="*/ 65 h 205"/>
                  <a:gd name="T36" fmla="*/ 141 w 156"/>
                  <a:gd name="T37" fmla="*/ 68 h 205"/>
                  <a:gd name="T38" fmla="*/ 143 w 156"/>
                  <a:gd name="T39" fmla="*/ 75 h 205"/>
                  <a:gd name="T40" fmla="*/ 139 w 156"/>
                  <a:gd name="T41" fmla="*/ 84 h 205"/>
                  <a:gd name="T42" fmla="*/ 137 w 156"/>
                  <a:gd name="T43" fmla="*/ 87 h 205"/>
                  <a:gd name="T44" fmla="*/ 123 w 156"/>
                  <a:gd name="T45" fmla="*/ 112 h 205"/>
                  <a:gd name="T46" fmla="*/ 122 w 156"/>
                  <a:gd name="T47" fmla="*/ 115 h 205"/>
                  <a:gd name="T48" fmla="*/ 122 w 156"/>
                  <a:gd name="T49" fmla="*/ 125 h 205"/>
                  <a:gd name="T50" fmla="*/ 122 w 156"/>
                  <a:gd name="T51" fmla="*/ 127 h 205"/>
                  <a:gd name="T52" fmla="*/ 149 w 156"/>
                  <a:gd name="T53" fmla="*/ 147 h 205"/>
                  <a:gd name="T54" fmla="*/ 155 w 156"/>
                  <a:gd name="T55" fmla="*/ 145 h 205"/>
                  <a:gd name="T56" fmla="*/ 153 w 156"/>
                  <a:gd name="T57" fmla="*/ 138 h 205"/>
                  <a:gd name="T58" fmla="*/ 132 w 156"/>
                  <a:gd name="T59" fmla="*/ 124 h 205"/>
                  <a:gd name="T60" fmla="*/ 132 w 156"/>
                  <a:gd name="T61" fmla="*/ 117 h 205"/>
                  <a:gd name="T62" fmla="*/ 146 w 156"/>
                  <a:gd name="T63" fmla="*/ 91 h 205"/>
                  <a:gd name="T64" fmla="*/ 153 w 156"/>
                  <a:gd name="T65" fmla="*/ 75 h 205"/>
                  <a:gd name="T66" fmla="*/ 149 w 156"/>
                  <a:gd name="T67" fmla="*/ 64 h 205"/>
                  <a:gd name="T68" fmla="*/ 149 w 156"/>
                  <a:gd name="T69" fmla="*/ 43 h 205"/>
                  <a:gd name="T70" fmla="*/ 103 w 156"/>
                  <a:gd name="T71" fmla="*/ 0 h 205"/>
                  <a:gd name="T72" fmla="*/ 56 w 156"/>
                  <a:gd name="T73" fmla="*/ 43 h 205"/>
                  <a:gd name="T74" fmla="*/ 56 w 156"/>
                  <a:gd name="T75" fmla="*/ 64 h 205"/>
                  <a:gd name="T76" fmla="*/ 52 w 156"/>
                  <a:gd name="T77" fmla="*/ 75 h 205"/>
                  <a:gd name="T78" fmla="*/ 60 w 156"/>
                  <a:gd name="T79" fmla="*/ 91 h 205"/>
                  <a:gd name="T80" fmla="*/ 74 w 156"/>
                  <a:gd name="T81" fmla="*/ 117 h 205"/>
                  <a:gd name="T82" fmla="*/ 74 w 156"/>
                  <a:gd name="T83" fmla="*/ 124 h 205"/>
                  <a:gd name="T84" fmla="*/ 7 w 156"/>
                  <a:gd name="T85" fmla="*/ 158 h 205"/>
                  <a:gd name="T86" fmla="*/ 0 w 156"/>
                  <a:gd name="T87" fmla="*/ 169 h 205"/>
                  <a:gd name="T88" fmla="*/ 0 w 156"/>
                  <a:gd name="T89" fmla="*/ 193 h 205"/>
                  <a:gd name="T90" fmla="*/ 12 w 156"/>
                  <a:gd name="T91" fmla="*/ 205 h 205"/>
                  <a:gd name="T92" fmla="*/ 98 w 156"/>
                  <a:gd name="T93" fmla="*/ 205 h 205"/>
                  <a:gd name="T94" fmla="*/ 103 w 156"/>
                  <a:gd name="T95" fmla="*/ 201 h 205"/>
                  <a:gd name="T96" fmla="*/ 98 w 156"/>
                  <a:gd name="T97" fmla="*/ 196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6" h="205">
                    <a:moveTo>
                      <a:pt x="98" y="196"/>
                    </a:moveTo>
                    <a:cubicBezTo>
                      <a:pt x="12" y="196"/>
                      <a:pt x="12" y="196"/>
                      <a:pt x="12" y="196"/>
                    </a:cubicBezTo>
                    <a:cubicBezTo>
                      <a:pt x="11" y="196"/>
                      <a:pt x="10" y="195"/>
                      <a:pt x="10" y="193"/>
                    </a:cubicBezTo>
                    <a:cubicBezTo>
                      <a:pt x="10" y="169"/>
                      <a:pt x="10" y="169"/>
                      <a:pt x="10" y="169"/>
                    </a:cubicBezTo>
                    <a:cubicBezTo>
                      <a:pt x="10" y="168"/>
                      <a:pt x="10" y="167"/>
                      <a:pt x="11" y="167"/>
                    </a:cubicBezTo>
                    <a:cubicBezTo>
                      <a:pt x="71" y="143"/>
                      <a:pt x="81" y="133"/>
                      <a:pt x="83" y="127"/>
                    </a:cubicBezTo>
                    <a:cubicBezTo>
                      <a:pt x="84" y="126"/>
                      <a:pt x="84" y="126"/>
                      <a:pt x="84" y="125"/>
                    </a:cubicBezTo>
                    <a:cubicBezTo>
                      <a:pt x="84" y="115"/>
                      <a:pt x="84" y="115"/>
                      <a:pt x="84" y="115"/>
                    </a:cubicBezTo>
                    <a:cubicBezTo>
                      <a:pt x="84" y="114"/>
                      <a:pt x="83" y="113"/>
                      <a:pt x="82" y="112"/>
                    </a:cubicBezTo>
                    <a:cubicBezTo>
                      <a:pt x="76" y="106"/>
                      <a:pt x="71" y="97"/>
                      <a:pt x="69" y="87"/>
                    </a:cubicBezTo>
                    <a:cubicBezTo>
                      <a:pt x="68" y="86"/>
                      <a:pt x="68" y="85"/>
                      <a:pt x="67" y="84"/>
                    </a:cubicBezTo>
                    <a:cubicBezTo>
                      <a:pt x="64" y="82"/>
                      <a:pt x="62" y="79"/>
                      <a:pt x="62" y="75"/>
                    </a:cubicBezTo>
                    <a:cubicBezTo>
                      <a:pt x="62" y="72"/>
                      <a:pt x="63" y="70"/>
                      <a:pt x="65" y="68"/>
                    </a:cubicBezTo>
                    <a:cubicBezTo>
                      <a:pt x="65" y="67"/>
                      <a:pt x="66" y="66"/>
                      <a:pt x="66" y="65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6" y="21"/>
                      <a:pt x="79" y="9"/>
                      <a:pt x="103" y="9"/>
                    </a:cubicBezTo>
                    <a:cubicBezTo>
                      <a:pt x="127" y="9"/>
                      <a:pt x="140" y="21"/>
                      <a:pt x="140" y="43"/>
                    </a:cubicBezTo>
                    <a:cubicBezTo>
                      <a:pt x="140" y="65"/>
                      <a:pt x="140" y="65"/>
                      <a:pt x="140" y="65"/>
                    </a:cubicBezTo>
                    <a:cubicBezTo>
                      <a:pt x="140" y="66"/>
                      <a:pt x="140" y="67"/>
                      <a:pt x="141" y="68"/>
                    </a:cubicBezTo>
                    <a:cubicBezTo>
                      <a:pt x="142" y="70"/>
                      <a:pt x="143" y="72"/>
                      <a:pt x="143" y="75"/>
                    </a:cubicBezTo>
                    <a:cubicBezTo>
                      <a:pt x="143" y="79"/>
                      <a:pt x="142" y="82"/>
                      <a:pt x="139" y="84"/>
                    </a:cubicBezTo>
                    <a:cubicBezTo>
                      <a:pt x="138" y="85"/>
                      <a:pt x="137" y="86"/>
                      <a:pt x="137" y="87"/>
                    </a:cubicBezTo>
                    <a:cubicBezTo>
                      <a:pt x="134" y="97"/>
                      <a:pt x="129" y="106"/>
                      <a:pt x="123" y="112"/>
                    </a:cubicBezTo>
                    <a:cubicBezTo>
                      <a:pt x="122" y="113"/>
                      <a:pt x="122" y="114"/>
                      <a:pt x="122" y="115"/>
                    </a:cubicBezTo>
                    <a:cubicBezTo>
                      <a:pt x="122" y="125"/>
                      <a:pt x="122" y="125"/>
                      <a:pt x="122" y="125"/>
                    </a:cubicBezTo>
                    <a:cubicBezTo>
                      <a:pt x="122" y="126"/>
                      <a:pt x="122" y="126"/>
                      <a:pt x="122" y="127"/>
                    </a:cubicBezTo>
                    <a:cubicBezTo>
                      <a:pt x="123" y="129"/>
                      <a:pt x="124" y="134"/>
                      <a:pt x="149" y="147"/>
                    </a:cubicBezTo>
                    <a:cubicBezTo>
                      <a:pt x="151" y="148"/>
                      <a:pt x="154" y="147"/>
                      <a:pt x="155" y="145"/>
                    </a:cubicBezTo>
                    <a:cubicBezTo>
                      <a:pt x="156" y="142"/>
                      <a:pt x="156" y="139"/>
                      <a:pt x="153" y="138"/>
                    </a:cubicBezTo>
                    <a:cubicBezTo>
                      <a:pt x="137" y="129"/>
                      <a:pt x="133" y="125"/>
                      <a:pt x="132" y="124"/>
                    </a:cubicBezTo>
                    <a:cubicBezTo>
                      <a:pt x="132" y="117"/>
                      <a:pt x="132" y="117"/>
                      <a:pt x="132" y="117"/>
                    </a:cubicBezTo>
                    <a:cubicBezTo>
                      <a:pt x="138" y="111"/>
                      <a:pt x="143" y="102"/>
                      <a:pt x="146" y="91"/>
                    </a:cubicBezTo>
                    <a:cubicBezTo>
                      <a:pt x="150" y="87"/>
                      <a:pt x="153" y="82"/>
                      <a:pt x="153" y="75"/>
                    </a:cubicBezTo>
                    <a:cubicBezTo>
                      <a:pt x="153" y="71"/>
                      <a:pt x="152" y="67"/>
                      <a:pt x="149" y="64"/>
                    </a:cubicBezTo>
                    <a:cubicBezTo>
                      <a:pt x="149" y="43"/>
                      <a:pt x="149" y="43"/>
                      <a:pt x="149" y="43"/>
                    </a:cubicBezTo>
                    <a:cubicBezTo>
                      <a:pt x="149" y="15"/>
                      <a:pt x="132" y="0"/>
                      <a:pt x="103" y="0"/>
                    </a:cubicBezTo>
                    <a:cubicBezTo>
                      <a:pt x="73" y="0"/>
                      <a:pt x="56" y="16"/>
                      <a:pt x="56" y="43"/>
                    </a:cubicBezTo>
                    <a:cubicBezTo>
                      <a:pt x="56" y="64"/>
                      <a:pt x="56" y="64"/>
                      <a:pt x="56" y="64"/>
                    </a:cubicBezTo>
                    <a:cubicBezTo>
                      <a:pt x="54" y="67"/>
                      <a:pt x="52" y="71"/>
                      <a:pt x="52" y="75"/>
                    </a:cubicBezTo>
                    <a:cubicBezTo>
                      <a:pt x="52" y="82"/>
                      <a:pt x="55" y="87"/>
                      <a:pt x="60" y="91"/>
                    </a:cubicBezTo>
                    <a:cubicBezTo>
                      <a:pt x="63" y="102"/>
                      <a:pt x="68" y="111"/>
                      <a:pt x="74" y="117"/>
                    </a:cubicBezTo>
                    <a:cubicBezTo>
                      <a:pt x="74" y="124"/>
                      <a:pt x="74" y="124"/>
                      <a:pt x="74" y="124"/>
                    </a:cubicBezTo>
                    <a:cubicBezTo>
                      <a:pt x="72" y="127"/>
                      <a:pt x="63" y="136"/>
                      <a:pt x="7" y="158"/>
                    </a:cubicBezTo>
                    <a:cubicBezTo>
                      <a:pt x="3" y="159"/>
                      <a:pt x="0" y="164"/>
                      <a:pt x="0" y="169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0" y="200"/>
                      <a:pt x="5" y="205"/>
                      <a:pt x="12" y="205"/>
                    </a:cubicBezTo>
                    <a:cubicBezTo>
                      <a:pt x="98" y="205"/>
                      <a:pt x="98" y="205"/>
                      <a:pt x="98" y="205"/>
                    </a:cubicBezTo>
                    <a:cubicBezTo>
                      <a:pt x="101" y="205"/>
                      <a:pt x="103" y="203"/>
                      <a:pt x="103" y="201"/>
                    </a:cubicBezTo>
                    <a:cubicBezTo>
                      <a:pt x="103" y="198"/>
                      <a:pt x="101" y="196"/>
                      <a:pt x="98" y="1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5700" b="1" kern="0" dirty="0">
                  <a:solidFill>
                    <a:srgbClr val="FFD624"/>
                  </a:solidFill>
                  <a:latin typeface="Verdana" charset="0"/>
                </a:endParaRPr>
              </a:p>
            </p:txBody>
          </p:sp>
        </p:grpSp>
      </p:grpSp>
      <p:sp>
        <p:nvSpPr>
          <p:cNvPr id="17" name="Rectangle 38">
            <a:extLst>
              <a:ext uri="{FF2B5EF4-FFF2-40B4-BE49-F238E27FC236}">
                <a16:creationId xmlns:a16="http://schemas.microsoft.com/office/drawing/2014/main" id="{32199223-77AB-439A-90C6-D0020F414076}"/>
              </a:ext>
            </a:extLst>
          </p:cNvPr>
          <p:cNvSpPr/>
          <p:nvPr/>
        </p:nvSpPr>
        <p:spPr bwMode="auto">
          <a:xfrm>
            <a:off x="2747978" y="4183741"/>
            <a:ext cx="2153489" cy="579739"/>
          </a:xfrm>
          <a:prstGeom prst="rect">
            <a:avLst/>
          </a:prstGeom>
          <a:noFill/>
          <a:ln>
            <a:noFill/>
          </a:ln>
        </p:spPr>
        <p:txBody>
          <a:bodyPr rtlCol="0" anchor="t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D3E8F9">
                    <a:lumMod val="25000"/>
                  </a:srgbClr>
                </a:solidFill>
                <a:latin typeface="Verdana" charset="0"/>
              </a:rPr>
              <a:t>Identity / Credential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D3E8F9">
                    <a:lumMod val="25000"/>
                  </a:srgbClr>
                </a:solidFill>
                <a:latin typeface="Verdana" charset="0"/>
              </a:rPr>
              <a:t>Provider B</a:t>
            </a:r>
            <a:endParaRPr lang="en-GB" sz="1200" b="1" dirty="0">
              <a:solidFill>
                <a:srgbClr val="D3E8F9">
                  <a:lumMod val="25000"/>
                </a:srgbClr>
              </a:solidFill>
              <a:latin typeface="Verdana" charset="0"/>
            </a:endParaRPr>
          </a:p>
        </p:txBody>
      </p:sp>
      <p:grpSp>
        <p:nvGrpSpPr>
          <p:cNvPr id="18" name="Group 39">
            <a:extLst>
              <a:ext uri="{FF2B5EF4-FFF2-40B4-BE49-F238E27FC236}">
                <a16:creationId xmlns:a16="http://schemas.microsoft.com/office/drawing/2014/main" id="{C3E0F728-B3E8-4828-AFE8-9F807CE37FC2}"/>
              </a:ext>
            </a:extLst>
          </p:cNvPr>
          <p:cNvGrpSpPr>
            <a:grpSpLocks noChangeAspect="1"/>
          </p:cNvGrpSpPr>
          <p:nvPr/>
        </p:nvGrpSpPr>
        <p:grpSpPr>
          <a:xfrm>
            <a:off x="3348748" y="4774246"/>
            <a:ext cx="676800" cy="752000"/>
            <a:chOff x="2195275" y="1928866"/>
            <a:chExt cx="571500" cy="571500"/>
          </a:xfrm>
        </p:grpSpPr>
        <p:sp>
          <p:nvSpPr>
            <p:cNvPr id="19" name="Oval 40">
              <a:extLst>
                <a:ext uri="{FF2B5EF4-FFF2-40B4-BE49-F238E27FC236}">
                  <a16:creationId xmlns:a16="http://schemas.microsoft.com/office/drawing/2014/main" id="{0D5D5487-6FD5-4AE8-A086-7D2C2EEB02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5275" y="1928866"/>
              <a:ext cx="571500" cy="571500"/>
            </a:xfrm>
            <a:prstGeom prst="ellipse">
              <a:avLst/>
            </a:prstGeom>
            <a:solidFill>
              <a:srgbClr val="ED7D31"/>
            </a:solidFill>
            <a:ln>
              <a:noFill/>
            </a:ln>
          </p:spPr>
          <p:txBody>
            <a:bodyPr anchor="ctr"/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7600" b="1" kern="1200">
                  <a:solidFill>
                    <a:srgbClr val="FFD624"/>
                  </a:solidFill>
                  <a:latin typeface="Verdana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altLang="en-US" dirty="0">
                <a:ea typeface="Arial" charset="0"/>
                <a:cs typeface="Arial" charset="0"/>
              </a:endParaRPr>
            </a:p>
          </p:txBody>
        </p:sp>
        <p:grpSp>
          <p:nvGrpSpPr>
            <p:cNvPr id="20" name="Group 41">
              <a:extLst>
                <a:ext uri="{FF2B5EF4-FFF2-40B4-BE49-F238E27FC236}">
                  <a16:creationId xmlns:a16="http://schemas.microsoft.com/office/drawing/2014/main" id="{A5DF9006-9401-4F33-A76D-DFD32052F064}"/>
                </a:ext>
              </a:extLst>
            </p:cNvPr>
            <p:cNvGrpSpPr/>
            <p:nvPr/>
          </p:nvGrpSpPr>
          <p:grpSpPr>
            <a:xfrm>
              <a:off x="2327276" y="2019453"/>
              <a:ext cx="372516" cy="379181"/>
              <a:chOff x="8153400" y="1272700"/>
              <a:chExt cx="558800" cy="568800"/>
            </a:xfrm>
            <a:solidFill>
              <a:srgbClr val="FFFFFF"/>
            </a:solidFill>
          </p:grpSpPr>
          <p:sp>
            <p:nvSpPr>
              <p:cNvPr id="21" name="Freeform 397">
                <a:extLst>
                  <a:ext uri="{FF2B5EF4-FFF2-40B4-BE49-F238E27FC236}">
                    <a16:creationId xmlns:a16="http://schemas.microsoft.com/office/drawing/2014/main" id="{455ABA6A-ACCE-45A3-ACB6-7CDA4844305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88350" y="1546225"/>
                <a:ext cx="323850" cy="295275"/>
              </a:xfrm>
              <a:custGeom>
                <a:avLst/>
                <a:gdLst>
                  <a:gd name="T0" fmla="*/ 126 w 140"/>
                  <a:gd name="T1" fmla="*/ 11 h 128"/>
                  <a:gd name="T2" fmla="*/ 100 w 140"/>
                  <a:gd name="T3" fmla="*/ 0 h 128"/>
                  <a:gd name="T4" fmla="*/ 74 w 140"/>
                  <a:gd name="T5" fmla="*/ 11 h 128"/>
                  <a:gd name="T6" fmla="*/ 65 w 140"/>
                  <a:gd name="T7" fmla="*/ 46 h 128"/>
                  <a:gd name="T8" fmla="*/ 2 w 140"/>
                  <a:gd name="T9" fmla="*/ 109 h 128"/>
                  <a:gd name="T10" fmla="*/ 1 w 140"/>
                  <a:gd name="T11" fmla="*/ 114 h 128"/>
                  <a:gd name="T12" fmla="*/ 6 w 140"/>
                  <a:gd name="T13" fmla="*/ 125 h 128"/>
                  <a:gd name="T14" fmla="*/ 10 w 140"/>
                  <a:gd name="T15" fmla="*/ 128 h 128"/>
                  <a:gd name="T16" fmla="*/ 10 w 140"/>
                  <a:gd name="T17" fmla="*/ 128 h 128"/>
                  <a:gd name="T18" fmla="*/ 29 w 140"/>
                  <a:gd name="T19" fmla="*/ 128 h 128"/>
                  <a:gd name="T20" fmla="*/ 33 w 140"/>
                  <a:gd name="T21" fmla="*/ 124 h 128"/>
                  <a:gd name="T22" fmla="*/ 37 w 140"/>
                  <a:gd name="T23" fmla="*/ 111 h 128"/>
                  <a:gd name="T24" fmla="*/ 52 w 140"/>
                  <a:gd name="T25" fmla="*/ 108 h 128"/>
                  <a:gd name="T26" fmla="*/ 55 w 140"/>
                  <a:gd name="T27" fmla="*/ 104 h 128"/>
                  <a:gd name="T28" fmla="*/ 58 w 140"/>
                  <a:gd name="T29" fmla="*/ 86 h 128"/>
                  <a:gd name="T30" fmla="*/ 71 w 140"/>
                  <a:gd name="T31" fmla="*/ 86 h 128"/>
                  <a:gd name="T32" fmla="*/ 75 w 140"/>
                  <a:gd name="T33" fmla="*/ 85 h 128"/>
                  <a:gd name="T34" fmla="*/ 88 w 140"/>
                  <a:gd name="T35" fmla="*/ 72 h 128"/>
                  <a:gd name="T36" fmla="*/ 100 w 140"/>
                  <a:gd name="T37" fmla="*/ 74 h 128"/>
                  <a:gd name="T38" fmla="*/ 126 w 140"/>
                  <a:gd name="T39" fmla="*/ 63 h 128"/>
                  <a:gd name="T40" fmla="*/ 126 w 140"/>
                  <a:gd name="T41" fmla="*/ 11 h 128"/>
                  <a:gd name="T42" fmla="*/ 119 w 140"/>
                  <a:gd name="T43" fmla="*/ 56 h 128"/>
                  <a:gd name="T44" fmla="*/ 100 w 140"/>
                  <a:gd name="T45" fmla="*/ 64 h 128"/>
                  <a:gd name="T46" fmla="*/ 89 w 140"/>
                  <a:gd name="T47" fmla="*/ 61 h 128"/>
                  <a:gd name="T48" fmla="*/ 83 w 140"/>
                  <a:gd name="T49" fmla="*/ 62 h 128"/>
                  <a:gd name="T50" fmla="*/ 70 w 140"/>
                  <a:gd name="T51" fmla="*/ 76 h 128"/>
                  <a:gd name="T52" fmla="*/ 54 w 140"/>
                  <a:gd name="T53" fmla="*/ 76 h 128"/>
                  <a:gd name="T54" fmla="*/ 54 w 140"/>
                  <a:gd name="T55" fmla="*/ 76 h 128"/>
                  <a:gd name="T56" fmla="*/ 49 w 140"/>
                  <a:gd name="T57" fmla="*/ 80 h 128"/>
                  <a:gd name="T58" fmla="*/ 46 w 140"/>
                  <a:gd name="T59" fmla="*/ 99 h 128"/>
                  <a:gd name="T60" fmla="*/ 32 w 140"/>
                  <a:gd name="T61" fmla="*/ 102 h 128"/>
                  <a:gd name="T62" fmla="*/ 28 w 140"/>
                  <a:gd name="T63" fmla="*/ 106 h 128"/>
                  <a:gd name="T64" fmla="*/ 25 w 140"/>
                  <a:gd name="T65" fmla="*/ 118 h 128"/>
                  <a:gd name="T66" fmla="*/ 13 w 140"/>
                  <a:gd name="T67" fmla="*/ 118 h 128"/>
                  <a:gd name="T68" fmla="*/ 11 w 140"/>
                  <a:gd name="T69" fmla="*/ 113 h 128"/>
                  <a:gd name="T70" fmla="*/ 74 w 140"/>
                  <a:gd name="T71" fmla="*/ 51 h 128"/>
                  <a:gd name="T72" fmla="*/ 75 w 140"/>
                  <a:gd name="T73" fmla="*/ 46 h 128"/>
                  <a:gd name="T74" fmla="*/ 81 w 140"/>
                  <a:gd name="T75" fmla="*/ 18 h 128"/>
                  <a:gd name="T76" fmla="*/ 100 w 140"/>
                  <a:gd name="T77" fmla="*/ 10 h 128"/>
                  <a:gd name="T78" fmla="*/ 119 w 140"/>
                  <a:gd name="T79" fmla="*/ 18 h 128"/>
                  <a:gd name="T80" fmla="*/ 119 w 140"/>
                  <a:gd name="T81" fmla="*/ 5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0" h="128">
                    <a:moveTo>
                      <a:pt x="126" y="11"/>
                    </a:moveTo>
                    <a:cubicBezTo>
                      <a:pt x="119" y="4"/>
                      <a:pt x="110" y="0"/>
                      <a:pt x="100" y="0"/>
                    </a:cubicBezTo>
                    <a:cubicBezTo>
                      <a:pt x="90" y="0"/>
                      <a:pt x="81" y="4"/>
                      <a:pt x="74" y="11"/>
                    </a:cubicBezTo>
                    <a:cubicBezTo>
                      <a:pt x="65" y="20"/>
                      <a:pt x="61" y="34"/>
                      <a:pt x="65" y="46"/>
                    </a:cubicBezTo>
                    <a:cubicBezTo>
                      <a:pt x="2" y="109"/>
                      <a:pt x="2" y="109"/>
                      <a:pt x="2" y="109"/>
                    </a:cubicBezTo>
                    <a:cubicBezTo>
                      <a:pt x="1" y="110"/>
                      <a:pt x="0" y="112"/>
                      <a:pt x="1" y="114"/>
                    </a:cubicBezTo>
                    <a:cubicBezTo>
                      <a:pt x="6" y="125"/>
                      <a:pt x="6" y="125"/>
                      <a:pt x="6" y="125"/>
                    </a:cubicBezTo>
                    <a:cubicBezTo>
                      <a:pt x="6" y="127"/>
                      <a:pt x="8" y="128"/>
                      <a:pt x="10" y="128"/>
                    </a:cubicBezTo>
                    <a:cubicBezTo>
                      <a:pt x="10" y="128"/>
                      <a:pt x="10" y="128"/>
                      <a:pt x="10" y="128"/>
                    </a:cubicBezTo>
                    <a:cubicBezTo>
                      <a:pt x="29" y="128"/>
                      <a:pt x="29" y="128"/>
                      <a:pt x="29" y="128"/>
                    </a:cubicBezTo>
                    <a:cubicBezTo>
                      <a:pt x="31" y="128"/>
                      <a:pt x="33" y="126"/>
                      <a:pt x="33" y="124"/>
                    </a:cubicBezTo>
                    <a:cubicBezTo>
                      <a:pt x="37" y="111"/>
                      <a:pt x="37" y="111"/>
                      <a:pt x="37" y="111"/>
                    </a:cubicBezTo>
                    <a:cubicBezTo>
                      <a:pt x="52" y="108"/>
                      <a:pt x="52" y="108"/>
                      <a:pt x="52" y="108"/>
                    </a:cubicBezTo>
                    <a:cubicBezTo>
                      <a:pt x="54" y="108"/>
                      <a:pt x="55" y="106"/>
                      <a:pt x="55" y="104"/>
                    </a:cubicBezTo>
                    <a:cubicBezTo>
                      <a:pt x="58" y="86"/>
                      <a:pt x="58" y="86"/>
                      <a:pt x="58" y="86"/>
                    </a:cubicBezTo>
                    <a:cubicBezTo>
                      <a:pt x="71" y="86"/>
                      <a:pt x="71" y="86"/>
                      <a:pt x="71" y="86"/>
                    </a:cubicBezTo>
                    <a:cubicBezTo>
                      <a:pt x="73" y="86"/>
                      <a:pt x="74" y="86"/>
                      <a:pt x="75" y="85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92" y="73"/>
                      <a:pt x="96" y="74"/>
                      <a:pt x="100" y="74"/>
                    </a:cubicBezTo>
                    <a:cubicBezTo>
                      <a:pt x="110" y="74"/>
                      <a:pt x="119" y="70"/>
                      <a:pt x="126" y="63"/>
                    </a:cubicBezTo>
                    <a:cubicBezTo>
                      <a:pt x="140" y="48"/>
                      <a:pt x="140" y="25"/>
                      <a:pt x="126" y="11"/>
                    </a:cubicBezTo>
                    <a:close/>
                    <a:moveTo>
                      <a:pt x="119" y="56"/>
                    </a:moveTo>
                    <a:cubicBezTo>
                      <a:pt x="114" y="61"/>
                      <a:pt x="107" y="64"/>
                      <a:pt x="100" y="64"/>
                    </a:cubicBezTo>
                    <a:cubicBezTo>
                      <a:pt x="96" y="64"/>
                      <a:pt x="92" y="63"/>
                      <a:pt x="89" y="61"/>
                    </a:cubicBezTo>
                    <a:cubicBezTo>
                      <a:pt x="87" y="61"/>
                      <a:pt x="85" y="61"/>
                      <a:pt x="83" y="62"/>
                    </a:cubicBezTo>
                    <a:cubicBezTo>
                      <a:pt x="70" y="76"/>
                      <a:pt x="70" y="76"/>
                      <a:pt x="70" y="76"/>
                    </a:cubicBezTo>
                    <a:cubicBezTo>
                      <a:pt x="54" y="76"/>
                      <a:pt x="54" y="76"/>
                      <a:pt x="54" y="76"/>
                    </a:cubicBezTo>
                    <a:cubicBezTo>
                      <a:pt x="54" y="76"/>
                      <a:pt x="54" y="76"/>
                      <a:pt x="54" y="76"/>
                    </a:cubicBezTo>
                    <a:cubicBezTo>
                      <a:pt x="51" y="76"/>
                      <a:pt x="49" y="78"/>
                      <a:pt x="49" y="80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32" y="102"/>
                      <a:pt x="32" y="102"/>
                      <a:pt x="32" y="102"/>
                    </a:cubicBezTo>
                    <a:cubicBezTo>
                      <a:pt x="30" y="103"/>
                      <a:pt x="28" y="104"/>
                      <a:pt x="28" y="106"/>
                    </a:cubicBezTo>
                    <a:cubicBezTo>
                      <a:pt x="25" y="118"/>
                      <a:pt x="25" y="118"/>
                      <a:pt x="25" y="118"/>
                    </a:cubicBezTo>
                    <a:cubicBezTo>
                      <a:pt x="13" y="118"/>
                      <a:pt x="13" y="118"/>
                      <a:pt x="13" y="118"/>
                    </a:cubicBezTo>
                    <a:cubicBezTo>
                      <a:pt x="11" y="113"/>
                      <a:pt x="11" y="113"/>
                      <a:pt x="11" y="113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5" y="50"/>
                      <a:pt x="75" y="48"/>
                      <a:pt x="75" y="46"/>
                    </a:cubicBezTo>
                    <a:cubicBezTo>
                      <a:pt x="71" y="36"/>
                      <a:pt x="74" y="25"/>
                      <a:pt x="81" y="18"/>
                    </a:cubicBezTo>
                    <a:cubicBezTo>
                      <a:pt x="86" y="13"/>
                      <a:pt x="93" y="10"/>
                      <a:pt x="100" y="10"/>
                    </a:cubicBezTo>
                    <a:cubicBezTo>
                      <a:pt x="107" y="10"/>
                      <a:pt x="114" y="13"/>
                      <a:pt x="119" y="18"/>
                    </a:cubicBezTo>
                    <a:cubicBezTo>
                      <a:pt x="129" y="28"/>
                      <a:pt x="129" y="45"/>
                      <a:pt x="119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5700" b="1" kern="0" dirty="0">
                  <a:solidFill>
                    <a:srgbClr val="FFD624"/>
                  </a:solidFill>
                  <a:latin typeface="Verdana" charset="0"/>
                </a:endParaRPr>
              </a:p>
            </p:txBody>
          </p:sp>
          <p:sp>
            <p:nvSpPr>
              <p:cNvPr id="22" name="Freeform 398">
                <a:extLst>
                  <a:ext uri="{FF2B5EF4-FFF2-40B4-BE49-F238E27FC236}">
                    <a16:creationId xmlns:a16="http://schemas.microsoft.com/office/drawing/2014/main" id="{B593ABB0-6889-40B7-99C3-E926A82F7C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0600" y="1601788"/>
                <a:ext cx="36513" cy="39688"/>
              </a:xfrm>
              <a:custGeom>
                <a:avLst/>
                <a:gdLst>
                  <a:gd name="T0" fmla="*/ 3 w 16"/>
                  <a:gd name="T1" fmla="*/ 3 h 17"/>
                  <a:gd name="T2" fmla="*/ 3 w 16"/>
                  <a:gd name="T3" fmla="*/ 14 h 17"/>
                  <a:gd name="T4" fmla="*/ 14 w 16"/>
                  <a:gd name="T5" fmla="*/ 14 h 17"/>
                  <a:gd name="T6" fmla="*/ 14 w 16"/>
                  <a:gd name="T7" fmla="*/ 3 h 17"/>
                  <a:gd name="T8" fmla="*/ 3 w 16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6" y="11"/>
                      <a:pt x="16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5700" b="1" kern="0" dirty="0">
                  <a:solidFill>
                    <a:srgbClr val="FFD624"/>
                  </a:solidFill>
                  <a:latin typeface="Verdana" charset="0"/>
                </a:endParaRPr>
              </a:p>
            </p:txBody>
          </p:sp>
          <p:sp>
            <p:nvSpPr>
              <p:cNvPr id="23" name="Freeform 399">
                <a:extLst>
                  <a:ext uri="{FF2B5EF4-FFF2-40B4-BE49-F238E27FC236}">
                    <a16:creationId xmlns:a16="http://schemas.microsoft.com/office/drawing/2014/main" id="{CE8DE303-8FCA-4063-A1A1-87E4F539C1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3400" y="1272700"/>
                <a:ext cx="360364" cy="473075"/>
              </a:xfrm>
              <a:custGeom>
                <a:avLst/>
                <a:gdLst>
                  <a:gd name="T0" fmla="*/ 98 w 156"/>
                  <a:gd name="T1" fmla="*/ 196 h 205"/>
                  <a:gd name="T2" fmla="*/ 12 w 156"/>
                  <a:gd name="T3" fmla="*/ 196 h 205"/>
                  <a:gd name="T4" fmla="*/ 10 w 156"/>
                  <a:gd name="T5" fmla="*/ 193 h 205"/>
                  <a:gd name="T6" fmla="*/ 10 w 156"/>
                  <a:gd name="T7" fmla="*/ 169 h 205"/>
                  <a:gd name="T8" fmla="*/ 11 w 156"/>
                  <a:gd name="T9" fmla="*/ 167 h 205"/>
                  <a:gd name="T10" fmla="*/ 83 w 156"/>
                  <a:gd name="T11" fmla="*/ 127 h 205"/>
                  <a:gd name="T12" fmla="*/ 84 w 156"/>
                  <a:gd name="T13" fmla="*/ 125 h 205"/>
                  <a:gd name="T14" fmla="*/ 84 w 156"/>
                  <a:gd name="T15" fmla="*/ 115 h 205"/>
                  <a:gd name="T16" fmla="*/ 82 w 156"/>
                  <a:gd name="T17" fmla="*/ 112 h 205"/>
                  <a:gd name="T18" fmla="*/ 69 w 156"/>
                  <a:gd name="T19" fmla="*/ 87 h 205"/>
                  <a:gd name="T20" fmla="*/ 67 w 156"/>
                  <a:gd name="T21" fmla="*/ 84 h 205"/>
                  <a:gd name="T22" fmla="*/ 62 w 156"/>
                  <a:gd name="T23" fmla="*/ 75 h 205"/>
                  <a:gd name="T24" fmla="*/ 65 w 156"/>
                  <a:gd name="T25" fmla="*/ 68 h 205"/>
                  <a:gd name="T26" fmla="*/ 66 w 156"/>
                  <a:gd name="T27" fmla="*/ 65 h 205"/>
                  <a:gd name="T28" fmla="*/ 66 w 156"/>
                  <a:gd name="T29" fmla="*/ 43 h 205"/>
                  <a:gd name="T30" fmla="*/ 103 w 156"/>
                  <a:gd name="T31" fmla="*/ 9 h 205"/>
                  <a:gd name="T32" fmla="*/ 140 w 156"/>
                  <a:gd name="T33" fmla="*/ 43 h 205"/>
                  <a:gd name="T34" fmla="*/ 140 w 156"/>
                  <a:gd name="T35" fmla="*/ 65 h 205"/>
                  <a:gd name="T36" fmla="*/ 141 w 156"/>
                  <a:gd name="T37" fmla="*/ 68 h 205"/>
                  <a:gd name="T38" fmla="*/ 143 w 156"/>
                  <a:gd name="T39" fmla="*/ 75 h 205"/>
                  <a:gd name="T40" fmla="*/ 139 w 156"/>
                  <a:gd name="T41" fmla="*/ 84 h 205"/>
                  <a:gd name="T42" fmla="*/ 137 w 156"/>
                  <a:gd name="T43" fmla="*/ 87 h 205"/>
                  <a:gd name="T44" fmla="*/ 123 w 156"/>
                  <a:gd name="T45" fmla="*/ 112 h 205"/>
                  <a:gd name="T46" fmla="*/ 122 w 156"/>
                  <a:gd name="T47" fmla="*/ 115 h 205"/>
                  <a:gd name="T48" fmla="*/ 122 w 156"/>
                  <a:gd name="T49" fmla="*/ 125 h 205"/>
                  <a:gd name="T50" fmla="*/ 122 w 156"/>
                  <a:gd name="T51" fmla="*/ 127 h 205"/>
                  <a:gd name="T52" fmla="*/ 149 w 156"/>
                  <a:gd name="T53" fmla="*/ 147 h 205"/>
                  <a:gd name="T54" fmla="*/ 155 w 156"/>
                  <a:gd name="T55" fmla="*/ 145 h 205"/>
                  <a:gd name="T56" fmla="*/ 153 w 156"/>
                  <a:gd name="T57" fmla="*/ 138 h 205"/>
                  <a:gd name="T58" fmla="*/ 132 w 156"/>
                  <a:gd name="T59" fmla="*/ 124 h 205"/>
                  <a:gd name="T60" fmla="*/ 132 w 156"/>
                  <a:gd name="T61" fmla="*/ 117 h 205"/>
                  <a:gd name="T62" fmla="*/ 146 w 156"/>
                  <a:gd name="T63" fmla="*/ 91 h 205"/>
                  <a:gd name="T64" fmla="*/ 153 w 156"/>
                  <a:gd name="T65" fmla="*/ 75 h 205"/>
                  <a:gd name="T66" fmla="*/ 149 w 156"/>
                  <a:gd name="T67" fmla="*/ 64 h 205"/>
                  <a:gd name="T68" fmla="*/ 149 w 156"/>
                  <a:gd name="T69" fmla="*/ 43 h 205"/>
                  <a:gd name="T70" fmla="*/ 103 w 156"/>
                  <a:gd name="T71" fmla="*/ 0 h 205"/>
                  <a:gd name="T72" fmla="*/ 56 w 156"/>
                  <a:gd name="T73" fmla="*/ 43 h 205"/>
                  <a:gd name="T74" fmla="*/ 56 w 156"/>
                  <a:gd name="T75" fmla="*/ 64 h 205"/>
                  <a:gd name="T76" fmla="*/ 52 w 156"/>
                  <a:gd name="T77" fmla="*/ 75 h 205"/>
                  <a:gd name="T78" fmla="*/ 60 w 156"/>
                  <a:gd name="T79" fmla="*/ 91 h 205"/>
                  <a:gd name="T80" fmla="*/ 74 w 156"/>
                  <a:gd name="T81" fmla="*/ 117 h 205"/>
                  <a:gd name="T82" fmla="*/ 74 w 156"/>
                  <a:gd name="T83" fmla="*/ 124 h 205"/>
                  <a:gd name="T84" fmla="*/ 7 w 156"/>
                  <a:gd name="T85" fmla="*/ 158 h 205"/>
                  <a:gd name="T86" fmla="*/ 0 w 156"/>
                  <a:gd name="T87" fmla="*/ 169 h 205"/>
                  <a:gd name="T88" fmla="*/ 0 w 156"/>
                  <a:gd name="T89" fmla="*/ 193 h 205"/>
                  <a:gd name="T90" fmla="*/ 12 w 156"/>
                  <a:gd name="T91" fmla="*/ 205 h 205"/>
                  <a:gd name="T92" fmla="*/ 98 w 156"/>
                  <a:gd name="T93" fmla="*/ 205 h 205"/>
                  <a:gd name="T94" fmla="*/ 103 w 156"/>
                  <a:gd name="T95" fmla="*/ 201 h 205"/>
                  <a:gd name="T96" fmla="*/ 98 w 156"/>
                  <a:gd name="T97" fmla="*/ 196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6" h="205">
                    <a:moveTo>
                      <a:pt x="98" y="196"/>
                    </a:moveTo>
                    <a:cubicBezTo>
                      <a:pt x="12" y="196"/>
                      <a:pt x="12" y="196"/>
                      <a:pt x="12" y="196"/>
                    </a:cubicBezTo>
                    <a:cubicBezTo>
                      <a:pt x="11" y="196"/>
                      <a:pt x="10" y="195"/>
                      <a:pt x="10" y="193"/>
                    </a:cubicBezTo>
                    <a:cubicBezTo>
                      <a:pt x="10" y="169"/>
                      <a:pt x="10" y="169"/>
                      <a:pt x="10" y="169"/>
                    </a:cubicBezTo>
                    <a:cubicBezTo>
                      <a:pt x="10" y="168"/>
                      <a:pt x="10" y="167"/>
                      <a:pt x="11" y="167"/>
                    </a:cubicBezTo>
                    <a:cubicBezTo>
                      <a:pt x="71" y="143"/>
                      <a:pt x="81" y="133"/>
                      <a:pt x="83" y="127"/>
                    </a:cubicBezTo>
                    <a:cubicBezTo>
                      <a:pt x="84" y="126"/>
                      <a:pt x="84" y="126"/>
                      <a:pt x="84" y="125"/>
                    </a:cubicBezTo>
                    <a:cubicBezTo>
                      <a:pt x="84" y="115"/>
                      <a:pt x="84" y="115"/>
                      <a:pt x="84" y="115"/>
                    </a:cubicBezTo>
                    <a:cubicBezTo>
                      <a:pt x="84" y="114"/>
                      <a:pt x="83" y="113"/>
                      <a:pt x="82" y="112"/>
                    </a:cubicBezTo>
                    <a:cubicBezTo>
                      <a:pt x="76" y="106"/>
                      <a:pt x="71" y="97"/>
                      <a:pt x="69" y="87"/>
                    </a:cubicBezTo>
                    <a:cubicBezTo>
                      <a:pt x="68" y="86"/>
                      <a:pt x="68" y="85"/>
                      <a:pt x="67" y="84"/>
                    </a:cubicBezTo>
                    <a:cubicBezTo>
                      <a:pt x="64" y="82"/>
                      <a:pt x="62" y="79"/>
                      <a:pt x="62" y="75"/>
                    </a:cubicBezTo>
                    <a:cubicBezTo>
                      <a:pt x="62" y="72"/>
                      <a:pt x="63" y="70"/>
                      <a:pt x="65" y="68"/>
                    </a:cubicBezTo>
                    <a:cubicBezTo>
                      <a:pt x="65" y="67"/>
                      <a:pt x="66" y="66"/>
                      <a:pt x="66" y="65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6" y="21"/>
                      <a:pt x="79" y="9"/>
                      <a:pt x="103" y="9"/>
                    </a:cubicBezTo>
                    <a:cubicBezTo>
                      <a:pt x="127" y="9"/>
                      <a:pt x="140" y="21"/>
                      <a:pt x="140" y="43"/>
                    </a:cubicBezTo>
                    <a:cubicBezTo>
                      <a:pt x="140" y="65"/>
                      <a:pt x="140" y="65"/>
                      <a:pt x="140" y="65"/>
                    </a:cubicBezTo>
                    <a:cubicBezTo>
                      <a:pt x="140" y="66"/>
                      <a:pt x="140" y="67"/>
                      <a:pt x="141" y="68"/>
                    </a:cubicBezTo>
                    <a:cubicBezTo>
                      <a:pt x="142" y="70"/>
                      <a:pt x="143" y="72"/>
                      <a:pt x="143" y="75"/>
                    </a:cubicBezTo>
                    <a:cubicBezTo>
                      <a:pt x="143" y="79"/>
                      <a:pt x="142" y="82"/>
                      <a:pt x="139" y="84"/>
                    </a:cubicBezTo>
                    <a:cubicBezTo>
                      <a:pt x="138" y="85"/>
                      <a:pt x="137" y="86"/>
                      <a:pt x="137" y="87"/>
                    </a:cubicBezTo>
                    <a:cubicBezTo>
                      <a:pt x="134" y="97"/>
                      <a:pt x="129" y="106"/>
                      <a:pt x="123" y="112"/>
                    </a:cubicBezTo>
                    <a:cubicBezTo>
                      <a:pt x="122" y="113"/>
                      <a:pt x="122" y="114"/>
                      <a:pt x="122" y="115"/>
                    </a:cubicBezTo>
                    <a:cubicBezTo>
                      <a:pt x="122" y="125"/>
                      <a:pt x="122" y="125"/>
                      <a:pt x="122" y="125"/>
                    </a:cubicBezTo>
                    <a:cubicBezTo>
                      <a:pt x="122" y="126"/>
                      <a:pt x="122" y="126"/>
                      <a:pt x="122" y="127"/>
                    </a:cubicBezTo>
                    <a:cubicBezTo>
                      <a:pt x="123" y="129"/>
                      <a:pt x="124" y="134"/>
                      <a:pt x="149" y="147"/>
                    </a:cubicBezTo>
                    <a:cubicBezTo>
                      <a:pt x="151" y="148"/>
                      <a:pt x="154" y="147"/>
                      <a:pt x="155" y="145"/>
                    </a:cubicBezTo>
                    <a:cubicBezTo>
                      <a:pt x="156" y="142"/>
                      <a:pt x="156" y="139"/>
                      <a:pt x="153" y="138"/>
                    </a:cubicBezTo>
                    <a:cubicBezTo>
                      <a:pt x="137" y="129"/>
                      <a:pt x="133" y="125"/>
                      <a:pt x="132" y="124"/>
                    </a:cubicBezTo>
                    <a:cubicBezTo>
                      <a:pt x="132" y="117"/>
                      <a:pt x="132" y="117"/>
                      <a:pt x="132" y="117"/>
                    </a:cubicBezTo>
                    <a:cubicBezTo>
                      <a:pt x="138" y="111"/>
                      <a:pt x="143" y="102"/>
                      <a:pt x="146" y="91"/>
                    </a:cubicBezTo>
                    <a:cubicBezTo>
                      <a:pt x="150" y="87"/>
                      <a:pt x="153" y="82"/>
                      <a:pt x="153" y="75"/>
                    </a:cubicBezTo>
                    <a:cubicBezTo>
                      <a:pt x="153" y="71"/>
                      <a:pt x="152" y="67"/>
                      <a:pt x="149" y="64"/>
                    </a:cubicBezTo>
                    <a:cubicBezTo>
                      <a:pt x="149" y="43"/>
                      <a:pt x="149" y="43"/>
                      <a:pt x="149" y="43"/>
                    </a:cubicBezTo>
                    <a:cubicBezTo>
                      <a:pt x="149" y="15"/>
                      <a:pt x="132" y="0"/>
                      <a:pt x="103" y="0"/>
                    </a:cubicBezTo>
                    <a:cubicBezTo>
                      <a:pt x="73" y="0"/>
                      <a:pt x="56" y="16"/>
                      <a:pt x="56" y="43"/>
                    </a:cubicBezTo>
                    <a:cubicBezTo>
                      <a:pt x="56" y="64"/>
                      <a:pt x="56" y="64"/>
                      <a:pt x="56" y="64"/>
                    </a:cubicBezTo>
                    <a:cubicBezTo>
                      <a:pt x="54" y="67"/>
                      <a:pt x="52" y="71"/>
                      <a:pt x="52" y="75"/>
                    </a:cubicBezTo>
                    <a:cubicBezTo>
                      <a:pt x="52" y="82"/>
                      <a:pt x="55" y="87"/>
                      <a:pt x="60" y="91"/>
                    </a:cubicBezTo>
                    <a:cubicBezTo>
                      <a:pt x="63" y="102"/>
                      <a:pt x="68" y="111"/>
                      <a:pt x="74" y="117"/>
                    </a:cubicBezTo>
                    <a:cubicBezTo>
                      <a:pt x="74" y="124"/>
                      <a:pt x="74" y="124"/>
                      <a:pt x="74" y="124"/>
                    </a:cubicBezTo>
                    <a:cubicBezTo>
                      <a:pt x="72" y="127"/>
                      <a:pt x="63" y="136"/>
                      <a:pt x="7" y="158"/>
                    </a:cubicBezTo>
                    <a:cubicBezTo>
                      <a:pt x="3" y="159"/>
                      <a:pt x="0" y="164"/>
                      <a:pt x="0" y="169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0" y="200"/>
                      <a:pt x="5" y="205"/>
                      <a:pt x="12" y="205"/>
                    </a:cubicBezTo>
                    <a:cubicBezTo>
                      <a:pt x="98" y="205"/>
                      <a:pt x="98" y="205"/>
                      <a:pt x="98" y="205"/>
                    </a:cubicBezTo>
                    <a:cubicBezTo>
                      <a:pt x="101" y="205"/>
                      <a:pt x="103" y="203"/>
                      <a:pt x="103" y="201"/>
                    </a:cubicBezTo>
                    <a:cubicBezTo>
                      <a:pt x="103" y="198"/>
                      <a:pt x="101" y="196"/>
                      <a:pt x="98" y="1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5700" b="1" kern="0" dirty="0">
                  <a:solidFill>
                    <a:srgbClr val="FFD624"/>
                  </a:solidFill>
                  <a:latin typeface="Verdana" charset="0"/>
                </a:endParaRPr>
              </a:p>
            </p:txBody>
          </p:sp>
        </p:grpSp>
      </p:grpSp>
      <p:sp>
        <p:nvSpPr>
          <p:cNvPr id="24" name="Rectangle 45">
            <a:extLst>
              <a:ext uri="{FF2B5EF4-FFF2-40B4-BE49-F238E27FC236}">
                <a16:creationId xmlns:a16="http://schemas.microsoft.com/office/drawing/2014/main" id="{E5ADC623-3114-48DE-A036-EA24A2F5F392}"/>
              </a:ext>
            </a:extLst>
          </p:cNvPr>
          <p:cNvSpPr/>
          <p:nvPr/>
        </p:nvSpPr>
        <p:spPr bwMode="auto">
          <a:xfrm>
            <a:off x="2722776" y="5566746"/>
            <a:ext cx="2219726" cy="632316"/>
          </a:xfrm>
          <a:prstGeom prst="rect">
            <a:avLst/>
          </a:prstGeom>
          <a:noFill/>
          <a:ln>
            <a:noFill/>
          </a:ln>
        </p:spPr>
        <p:txBody>
          <a:bodyPr rtlCol="0" anchor="t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D3E8F9">
                    <a:lumMod val="25000"/>
                  </a:srgbClr>
                </a:solidFill>
                <a:latin typeface="Verdana" charset="0"/>
              </a:rPr>
              <a:t>Identity / Credential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D3E8F9">
                    <a:lumMod val="25000"/>
                  </a:srgbClr>
                </a:solidFill>
                <a:latin typeface="Verdana" charset="0"/>
              </a:rPr>
              <a:t>Provider C</a:t>
            </a:r>
            <a:endParaRPr lang="en-GB" sz="1200" b="1" dirty="0">
              <a:solidFill>
                <a:srgbClr val="D3E8F9">
                  <a:lumMod val="25000"/>
                </a:srgbClr>
              </a:solidFill>
              <a:latin typeface="Verdana" charset="0"/>
            </a:endParaRPr>
          </a:p>
        </p:txBody>
      </p:sp>
      <p:pic>
        <p:nvPicPr>
          <p:cNvPr id="25" name="Picture 6" descr="government icon -">
            <a:extLst>
              <a:ext uri="{FF2B5EF4-FFF2-40B4-BE49-F238E27FC236}">
                <a16:creationId xmlns:a16="http://schemas.microsoft.com/office/drawing/2014/main" id="{542B5D4F-D434-4400-B217-8A345BD39D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92" y="2039167"/>
            <a:ext cx="971131" cy="971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government icon -">
            <a:extLst>
              <a:ext uri="{FF2B5EF4-FFF2-40B4-BE49-F238E27FC236}">
                <a16:creationId xmlns:a16="http://schemas.microsoft.com/office/drawing/2014/main" id="{BCBF94B9-9AC5-4C9B-ACA4-5DC2421E45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06" y="3552692"/>
            <a:ext cx="971131" cy="97113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" name="Picture 6" descr="government icon -">
            <a:extLst>
              <a:ext uri="{FF2B5EF4-FFF2-40B4-BE49-F238E27FC236}">
                <a16:creationId xmlns:a16="http://schemas.microsoft.com/office/drawing/2014/main" id="{90F47ECD-9F83-43B9-8696-22625344D2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96" y="5326287"/>
            <a:ext cx="971131" cy="971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Arrow Connector 52">
            <a:extLst>
              <a:ext uri="{FF2B5EF4-FFF2-40B4-BE49-F238E27FC236}">
                <a16:creationId xmlns:a16="http://schemas.microsoft.com/office/drawing/2014/main" id="{87E88DCC-348C-4F4D-AFF7-ABF9EDD95B5F}"/>
              </a:ext>
            </a:extLst>
          </p:cNvPr>
          <p:cNvCxnSpPr/>
          <p:nvPr/>
        </p:nvCxnSpPr>
        <p:spPr>
          <a:xfrm flipH="1" flipV="1">
            <a:off x="2474306" y="1773875"/>
            <a:ext cx="11263" cy="4888183"/>
          </a:xfrm>
          <a:prstGeom prst="straightConnector1">
            <a:avLst/>
          </a:prstGeom>
          <a:ln w="34925">
            <a:solidFill>
              <a:schemeClr val="bg2">
                <a:lumMod val="2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53">
            <a:extLst>
              <a:ext uri="{FF2B5EF4-FFF2-40B4-BE49-F238E27FC236}">
                <a16:creationId xmlns:a16="http://schemas.microsoft.com/office/drawing/2014/main" id="{419C397D-6D9B-40E1-9CDC-E2215B169EAE}"/>
              </a:ext>
            </a:extLst>
          </p:cNvPr>
          <p:cNvCxnSpPr>
            <a:stCxn id="27" idx="3"/>
          </p:cNvCxnSpPr>
          <p:nvPr/>
        </p:nvCxnSpPr>
        <p:spPr>
          <a:xfrm flipV="1">
            <a:off x="1669727" y="5759210"/>
            <a:ext cx="154725" cy="52642"/>
          </a:xfrm>
          <a:prstGeom prst="straightConnector1">
            <a:avLst/>
          </a:prstGeom>
          <a:ln w="34925">
            <a:solidFill>
              <a:schemeClr val="bg2">
                <a:lumMod val="2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Grafik 42">
            <a:extLst>
              <a:ext uri="{FF2B5EF4-FFF2-40B4-BE49-F238E27FC236}">
                <a16:creationId xmlns:a16="http://schemas.microsoft.com/office/drawing/2014/main" id="{8870D442-14FF-44D6-A9EE-C1C7630293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2254" y="2942499"/>
            <a:ext cx="334091" cy="746833"/>
          </a:xfrm>
          <a:prstGeom prst="rect">
            <a:avLst/>
          </a:prstGeom>
        </p:spPr>
      </p:pic>
      <p:pic>
        <p:nvPicPr>
          <p:cNvPr id="31" name="Picture 55">
            <a:extLst>
              <a:ext uri="{FF2B5EF4-FFF2-40B4-BE49-F238E27FC236}">
                <a16:creationId xmlns:a16="http://schemas.microsoft.com/office/drawing/2014/main" id="{2113A507-2379-464C-9E52-D222925392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852" y="3674875"/>
            <a:ext cx="823922" cy="969728"/>
          </a:xfrm>
          <a:prstGeom prst="rect">
            <a:avLst/>
          </a:prstGeom>
        </p:spPr>
      </p:pic>
      <p:cxnSp>
        <p:nvCxnSpPr>
          <p:cNvPr id="32" name="Straight Arrow Connector 56">
            <a:extLst>
              <a:ext uri="{FF2B5EF4-FFF2-40B4-BE49-F238E27FC236}">
                <a16:creationId xmlns:a16="http://schemas.microsoft.com/office/drawing/2014/main" id="{8BFBB1C5-0F38-4A2B-B589-628FC3855E1C}"/>
              </a:ext>
            </a:extLst>
          </p:cNvPr>
          <p:cNvCxnSpPr/>
          <p:nvPr/>
        </p:nvCxnSpPr>
        <p:spPr>
          <a:xfrm>
            <a:off x="4243371" y="2415118"/>
            <a:ext cx="2166327" cy="947930"/>
          </a:xfrm>
          <a:prstGeom prst="straightConnector1">
            <a:avLst/>
          </a:prstGeom>
          <a:ln w="34925">
            <a:solidFill>
              <a:schemeClr val="bg2">
                <a:lumMod val="2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57">
            <a:extLst>
              <a:ext uri="{FF2B5EF4-FFF2-40B4-BE49-F238E27FC236}">
                <a16:creationId xmlns:a16="http://schemas.microsoft.com/office/drawing/2014/main" id="{56F58A14-A2DE-4232-A9A8-8AA4B1DB79FB}"/>
              </a:ext>
            </a:extLst>
          </p:cNvPr>
          <p:cNvCxnSpPr/>
          <p:nvPr/>
        </p:nvCxnSpPr>
        <p:spPr>
          <a:xfrm flipV="1">
            <a:off x="4198208" y="3553426"/>
            <a:ext cx="2257332" cy="272874"/>
          </a:xfrm>
          <a:prstGeom prst="straightConnector1">
            <a:avLst/>
          </a:prstGeom>
          <a:ln w="34925">
            <a:solidFill>
              <a:schemeClr val="bg2">
                <a:lumMod val="2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58">
            <a:extLst>
              <a:ext uri="{FF2B5EF4-FFF2-40B4-BE49-F238E27FC236}">
                <a16:creationId xmlns:a16="http://schemas.microsoft.com/office/drawing/2014/main" id="{6A7B5629-8E3F-41BC-BBA9-CFCDA077983E}"/>
              </a:ext>
            </a:extLst>
          </p:cNvPr>
          <p:cNvCxnSpPr/>
          <p:nvPr/>
        </p:nvCxnSpPr>
        <p:spPr>
          <a:xfrm flipV="1">
            <a:off x="4229689" y="3713204"/>
            <a:ext cx="2219788" cy="1428416"/>
          </a:xfrm>
          <a:prstGeom prst="straightConnector1">
            <a:avLst/>
          </a:prstGeom>
          <a:ln w="34925">
            <a:solidFill>
              <a:schemeClr val="bg2">
                <a:lumMod val="2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59">
            <a:extLst>
              <a:ext uri="{FF2B5EF4-FFF2-40B4-BE49-F238E27FC236}">
                <a16:creationId xmlns:a16="http://schemas.microsoft.com/office/drawing/2014/main" id="{A9FD0D67-D84B-4296-A831-439CD379C74C}"/>
              </a:ext>
            </a:extLst>
          </p:cNvPr>
          <p:cNvSpPr/>
          <p:nvPr/>
        </p:nvSpPr>
        <p:spPr>
          <a:xfrm>
            <a:off x="5035636" y="3984103"/>
            <a:ext cx="3820563" cy="2773735"/>
          </a:xfrm>
          <a:prstGeom prst="roundRect">
            <a:avLst/>
          </a:prstGeom>
          <a:noFill/>
          <a:ln w="34925">
            <a:solidFill>
              <a:schemeClr val="accent4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latin typeface="Arial"/>
            </a:endParaRPr>
          </a:p>
        </p:txBody>
      </p:sp>
      <p:sp>
        <p:nvSpPr>
          <p:cNvPr id="36" name="TextBox 60">
            <a:extLst>
              <a:ext uri="{FF2B5EF4-FFF2-40B4-BE49-F238E27FC236}">
                <a16:creationId xmlns:a16="http://schemas.microsoft.com/office/drawing/2014/main" id="{BFBEAB4F-E69F-4816-98FD-341FE1879720}"/>
              </a:ext>
            </a:extLst>
          </p:cNvPr>
          <p:cNvSpPr txBox="1"/>
          <p:nvPr/>
        </p:nvSpPr>
        <p:spPr>
          <a:xfrm>
            <a:off x="5267432" y="5285962"/>
            <a:ext cx="35851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b="1" dirty="0">
                <a:solidFill>
                  <a:srgbClr val="ED8D2F">
                    <a:lumMod val="75000"/>
                  </a:srgbClr>
                </a:solidFill>
                <a:latin typeface="Arial"/>
              </a:rPr>
              <a:t>age, gender, owner of a driving or fishing licence, engineer, notary, doctor, architect, student, teacher, auditor, accountant, tax residency…</a:t>
            </a:r>
          </a:p>
        </p:txBody>
      </p:sp>
      <p:sp>
        <p:nvSpPr>
          <p:cNvPr id="37" name="TextBox 62">
            <a:extLst>
              <a:ext uri="{FF2B5EF4-FFF2-40B4-BE49-F238E27FC236}">
                <a16:creationId xmlns:a16="http://schemas.microsoft.com/office/drawing/2014/main" id="{41148C46-95EE-43B7-A98A-36DEC52313DF}"/>
              </a:ext>
            </a:extLst>
          </p:cNvPr>
          <p:cNvSpPr txBox="1"/>
          <p:nvPr/>
        </p:nvSpPr>
        <p:spPr>
          <a:xfrm>
            <a:off x="4410462" y="3339771"/>
            <a:ext cx="132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rgbClr val="E76C53">
                    <a:lumMod val="75000"/>
                  </a:srgbClr>
                </a:solidFill>
                <a:latin typeface="Arial"/>
              </a:rPr>
              <a:t>Provision</a:t>
            </a:r>
          </a:p>
        </p:txBody>
      </p:sp>
      <p:sp>
        <p:nvSpPr>
          <p:cNvPr id="38" name="TextBox 63">
            <a:extLst>
              <a:ext uri="{FF2B5EF4-FFF2-40B4-BE49-F238E27FC236}">
                <a16:creationId xmlns:a16="http://schemas.microsoft.com/office/drawing/2014/main" id="{5A3A9E83-FF2D-4A7C-8F21-A9A75925A6E4}"/>
              </a:ext>
            </a:extLst>
          </p:cNvPr>
          <p:cNvSpPr txBox="1"/>
          <p:nvPr/>
        </p:nvSpPr>
        <p:spPr>
          <a:xfrm>
            <a:off x="1778591" y="3318760"/>
            <a:ext cx="145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rgbClr val="E76C53">
                    <a:lumMod val="75000"/>
                  </a:srgbClr>
                </a:solidFill>
                <a:latin typeface="Arial"/>
              </a:rPr>
              <a:t>Issuance / Access</a:t>
            </a:r>
          </a:p>
        </p:txBody>
      </p:sp>
      <p:sp>
        <p:nvSpPr>
          <p:cNvPr id="39" name="TextBox 64">
            <a:extLst>
              <a:ext uri="{FF2B5EF4-FFF2-40B4-BE49-F238E27FC236}">
                <a16:creationId xmlns:a16="http://schemas.microsoft.com/office/drawing/2014/main" id="{4D3E5668-300A-4F38-82C7-EEF08B47A116}"/>
              </a:ext>
            </a:extLst>
          </p:cNvPr>
          <p:cNvSpPr txBox="1"/>
          <p:nvPr/>
        </p:nvSpPr>
        <p:spPr>
          <a:xfrm>
            <a:off x="358479" y="3051659"/>
            <a:ext cx="1876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D3E8F9">
                    <a:lumMod val="25000"/>
                  </a:srgbClr>
                </a:solidFill>
                <a:latin typeface="Arial"/>
              </a:rPr>
              <a:t>National notified </a:t>
            </a:r>
            <a:r>
              <a:rPr lang="en-GB" sz="1400" dirty="0" err="1">
                <a:solidFill>
                  <a:srgbClr val="D3E8F9">
                    <a:lumMod val="25000"/>
                  </a:srgbClr>
                </a:solidFill>
                <a:latin typeface="Arial"/>
              </a:rPr>
              <a:t>eID</a:t>
            </a:r>
            <a:endParaRPr lang="en-GB" sz="1400" dirty="0">
              <a:solidFill>
                <a:srgbClr val="D3E8F9">
                  <a:lumMod val="25000"/>
                </a:srgbClr>
              </a:solidFill>
              <a:latin typeface="Arial"/>
            </a:endParaRPr>
          </a:p>
        </p:txBody>
      </p:sp>
      <p:sp>
        <p:nvSpPr>
          <p:cNvPr id="40" name="TextBox 65">
            <a:extLst>
              <a:ext uri="{FF2B5EF4-FFF2-40B4-BE49-F238E27FC236}">
                <a16:creationId xmlns:a16="http://schemas.microsoft.com/office/drawing/2014/main" id="{E3C883BA-5A97-4C58-9B2C-67CE8990E5EB}"/>
              </a:ext>
            </a:extLst>
          </p:cNvPr>
          <p:cNvSpPr txBox="1"/>
          <p:nvPr/>
        </p:nvSpPr>
        <p:spPr>
          <a:xfrm>
            <a:off x="582986" y="4679851"/>
            <a:ext cx="12087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1400" dirty="0">
                <a:solidFill>
                  <a:srgbClr val="D3E8F9">
                    <a:lumMod val="25000"/>
                  </a:srgbClr>
                </a:solidFill>
                <a:latin typeface="Arial"/>
              </a:rPr>
              <a:t>Tax Register</a:t>
            </a:r>
          </a:p>
        </p:txBody>
      </p:sp>
      <p:sp>
        <p:nvSpPr>
          <p:cNvPr id="41" name="TextBox 66">
            <a:extLst>
              <a:ext uri="{FF2B5EF4-FFF2-40B4-BE49-F238E27FC236}">
                <a16:creationId xmlns:a16="http://schemas.microsoft.com/office/drawing/2014/main" id="{6F5488B1-0A4C-4AA5-ABE9-1F0709D23B3C}"/>
              </a:ext>
            </a:extLst>
          </p:cNvPr>
          <p:cNvSpPr txBox="1"/>
          <p:nvPr/>
        </p:nvSpPr>
        <p:spPr>
          <a:xfrm>
            <a:off x="589671" y="6234618"/>
            <a:ext cx="12087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1400" dirty="0">
                <a:solidFill>
                  <a:srgbClr val="D3E8F9">
                    <a:lumMod val="25000"/>
                  </a:srgbClr>
                </a:solidFill>
                <a:latin typeface="Arial"/>
              </a:rPr>
              <a:t>Professional Roll etc.</a:t>
            </a:r>
          </a:p>
        </p:txBody>
      </p:sp>
      <p:sp>
        <p:nvSpPr>
          <p:cNvPr id="42" name="Rectangle 67">
            <a:extLst>
              <a:ext uri="{FF2B5EF4-FFF2-40B4-BE49-F238E27FC236}">
                <a16:creationId xmlns:a16="http://schemas.microsoft.com/office/drawing/2014/main" id="{F913DB36-0026-40FD-A508-65CCF3DAA62E}"/>
              </a:ext>
            </a:extLst>
          </p:cNvPr>
          <p:cNvSpPr/>
          <p:nvPr/>
        </p:nvSpPr>
        <p:spPr>
          <a:xfrm>
            <a:off x="9219714" y="1773875"/>
            <a:ext cx="2998890" cy="863563"/>
          </a:xfrm>
          <a:prstGeom prst="rect">
            <a:avLst/>
          </a:prstGeom>
          <a:noFill/>
          <a:ln w="349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latin typeface="Arial"/>
            </a:endParaRPr>
          </a:p>
        </p:txBody>
      </p:sp>
      <p:sp>
        <p:nvSpPr>
          <p:cNvPr id="43" name="TextBox 68">
            <a:extLst>
              <a:ext uri="{FF2B5EF4-FFF2-40B4-BE49-F238E27FC236}">
                <a16:creationId xmlns:a16="http://schemas.microsoft.com/office/drawing/2014/main" id="{CFAB60F2-E41C-47A3-8CC3-736FE55FF56D}"/>
              </a:ext>
            </a:extLst>
          </p:cNvPr>
          <p:cNvSpPr txBox="1"/>
          <p:nvPr/>
        </p:nvSpPr>
        <p:spPr>
          <a:xfrm>
            <a:off x="9235174" y="1864725"/>
            <a:ext cx="2734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b="1" dirty="0">
                <a:solidFill>
                  <a:srgbClr val="D3E8F9">
                    <a:lumMod val="25000"/>
                  </a:srgbClr>
                </a:solidFill>
                <a:latin typeface="Arial"/>
              </a:rPr>
              <a:t>Access to </a:t>
            </a:r>
            <a:r>
              <a:rPr lang="en-GB" b="1" dirty="0" err="1">
                <a:solidFill>
                  <a:srgbClr val="D3E8F9">
                    <a:lumMod val="25000"/>
                  </a:srgbClr>
                </a:solidFill>
                <a:latin typeface="Arial"/>
              </a:rPr>
              <a:t>eGov</a:t>
            </a:r>
            <a:r>
              <a:rPr lang="en-GB" b="1" dirty="0">
                <a:solidFill>
                  <a:srgbClr val="D3E8F9">
                    <a:lumMod val="25000"/>
                  </a:srgbClr>
                </a:solidFill>
                <a:latin typeface="Arial"/>
              </a:rPr>
              <a:t> / eHealth Application</a:t>
            </a:r>
          </a:p>
        </p:txBody>
      </p:sp>
      <p:sp>
        <p:nvSpPr>
          <p:cNvPr id="44" name="Rectangle 69">
            <a:extLst>
              <a:ext uri="{FF2B5EF4-FFF2-40B4-BE49-F238E27FC236}">
                <a16:creationId xmlns:a16="http://schemas.microsoft.com/office/drawing/2014/main" id="{0D2D3389-7224-4782-9693-E650F3528C08}"/>
              </a:ext>
            </a:extLst>
          </p:cNvPr>
          <p:cNvSpPr/>
          <p:nvPr/>
        </p:nvSpPr>
        <p:spPr>
          <a:xfrm>
            <a:off x="9227445" y="2755075"/>
            <a:ext cx="2998891" cy="867970"/>
          </a:xfrm>
          <a:prstGeom prst="rect">
            <a:avLst/>
          </a:prstGeom>
          <a:noFill/>
          <a:ln w="349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latin typeface="Arial"/>
            </a:endParaRPr>
          </a:p>
        </p:txBody>
      </p:sp>
      <p:sp>
        <p:nvSpPr>
          <p:cNvPr id="45" name="TextBox 70">
            <a:extLst>
              <a:ext uri="{FF2B5EF4-FFF2-40B4-BE49-F238E27FC236}">
                <a16:creationId xmlns:a16="http://schemas.microsoft.com/office/drawing/2014/main" id="{950E060D-AA9C-46F3-BD5F-00DDDA33F2D9}"/>
              </a:ext>
            </a:extLst>
          </p:cNvPr>
          <p:cNvSpPr txBox="1"/>
          <p:nvPr/>
        </p:nvSpPr>
        <p:spPr>
          <a:xfrm>
            <a:off x="9167596" y="2882383"/>
            <a:ext cx="3135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b="1" dirty="0">
                <a:solidFill>
                  <a:srgbClr val="D3E8F9">
                    <a:lumMod val="25000"/>
                  </a:srgbClr>
                </a:solidFill>
                <a:latin typeface="Arial"/>
              </a:rPr>
              <a:t>Prove Professional / Academic Qualification</a:t>
            </a:r>
          </a:p>
        </p:txBody>
      </p:sp>
      <p:sp>
        <p:nvSpPr>
          <p:cNvPr id="46" name="Rectangle 71">
            <a:extLst>
              <a:ext uri="{FF2B5EF4-FFF2-40B4-BE49-F238E27FC236}">
                <a16:creationId xmlns:a16="http://schemas.microsoft.com/office/drawing/2014/main" id="{16CB3E75-74CD-4C50-B974-D3322CBBA5C0}"/>
              </a:ext>
            </a:extLst>
          </p:cNvPr>
          <p:cNvSpPr/>
          <p:nvPr/>
        </p:nvSpPr>
        <p:spPr>
          <a:xfrm>
            <a:off x="9231572" y="3717230"/>
            <a:ext cx="3000391" cy="590858"/>
          </a:xfrm>
          <a:prstGeom prst="rect">
            <a:avLst/>
          </a:prstGeom>
          <a:noFill/>
          <a:ln w="349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latin typeface="Arial"/>
            </a:endParaRPr>
          </a:p>
        </p:txBody>
      </p:sp>
      <p:sp>
        <p:nvSpPr>
          <p:cNvPr id="47" name="TextBox 72">
            <a:extLst>
              <a:ext uri="{FF2B5EF4-FFF2-40B4-BE49-F238E27FC236}">
                <a16:creationId xmlns:a16="http://schemas.microsoft.com/office/drawing/2014/main" id="{1BC39162-AD84-4ABC-A7D8-8A9A9C6CF9A1}"/>
              </a:ext>
            </a:extLst>
          </p:cNvPr>
          <p:cNvSpPr txBox="1"/>
          <p:nvPr/>
        </p:nvSpPr>
        <p:spPr>
          <a:xfrm>
            <a:off x="9385541" y="3882530"/>
            <a:ext cx="27345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b="1" dirty="0">
                <a:solidFill>
                  <a:srgbClr val="D3E8F9">
                    <a:lumMod val="25000"/>
                  </a:srgbClr>
                </a:solidFill>
                <a:latin typeface="Arial"/>
              </a:rPr>
              <a:t>Access to Platforms</a:t>
            </a:r>
          </a:p>
          <a:p>
            <a:pPr algn="ctr">
              <a:defRPr/>
            </a:pPr>
            <a:endParaRPr lang="en-GB" b="1" dirty="0">
              <a:solidFill>
                <a:srgbClr val="D3E8F9">
                  <a:lumMod val="25000"/>
                </a:srgbClr>
              </a:solidFill>
              <a:latin typeface="Arial"/>
            </a:endParaRPr>
          </a:p>
          <a:p>
            <a:pPr algn="ctr">
              <a:defRPr/>
            </a:pPr>
            <a:r>
              <a:rPr lang="en-GB" b="1" dirty="0">
                <a:solidFill>
                  <a:srgbClr val="D3E8F9">
                    <a:lumMod val="25000"/>
                  </a:srgbClr>
                </a:solidFill>
                <a:latin typeface="Arial"/>
              </a:rPr>
              <a:t>Demonstrate Business Role / Interests</a:t>
            </a:r>
          </a:p>
          <a:p>
            <a:pPr algn="ctr">
              <a:defRPr/>
            </a:pPr>
            <a:endParaRPr lang="en-GB" b="1" dirty="0">
              <a:solidFill>
                <a:srgbClr val="D3E8F9">
                  <a:lumMod val="25000"/>
                </a:srgbClr>
              </a:solidFill>
              <a:latin typeface="Arial"/>
            </a:endParaRPr>
          </a:p>
          <a:p>
            <a:pPr algn="ctr">
              <a:defRPr/>
            </a:pPr>
            <a:r>
              <a:rPr lang="en-GB" b="1" dirty="0">
                <a:solidFill>
                  <a:srgbClr val="D3E8F9">
                    <a:lumMod val="25000"/>
                  </a:srgbClr>
                </a:solidFill>
                <a:latin typeface="Arial"/>
              </a:rPr>
              <a:t> </a:t>
            </a:r>
          </a:p>
        </p:txBody>
      </p:sp>
      <p:sp>
        <p:nvSpPr>
          <p:cNvPr id="48" name="Rectangle 73">
            <a:extLst>
              <a:ext uri="{FF2B5EF4-FFF2-40B4-BE49-F238E27FC236}">
                <a16:creationId xmlns:a16="http://schemas.microsoft.com/office/drawing/2014/main" id="{6E97D09E-B4FD-470B-A9FF-B0928F0CE4B2}"/>
              </a:ext>
            </a:extLst>
          </p:cNvPr>
          <p:cNvSpPr/>
          <p:nvPr/>
        </p:nvSpPr>
        <p:spPr>
          <a:xfrm>
            <a:off x="9227444" y="5235212"/>
            <a:ext cx="2976955" cy="694465"/>
          </a:xfrm>
          <a:prstGeom prst="rect">
            <a:avLst/>
          </a:prstGeom>
          <a:noFill/>
          <a:ln w="349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latin typeface="Arial"/>
            </a:endParaRPr>
          </a:p>
        </p:txBody>
      </p:sp>
      <p:sp>
        <p:nvSpPr>
          <p:cNvPr id="49" name="TextBox 74">
            <a:extLst>
              <a:ext uri="{FF2B5EF4-FFF2-40B4-BE49-F238E27FC236}">
                <a16:creationId xmlns:a16="http://schemas.microsoft.com/office/drawing/2014/main" id="{9F83EB5A-FD82-4572-83AA-3D8EE4359F56}"/>
              </a:ext>
            </a:extLst>
          </p:cNvPr>
          <p:cNvSpPr txBox="1"/>
          <p:nvPr/>
        </p:nvSpPr>
        <p:spPr>
          <a:xfrm>
            <a:off x="9538041" y="5344342"/>
            <a:ext cx="2734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b="1" dirty="0">
                <a:solidFill>
                  <a:srgbClr val="D3E8F9">
                    <a:lumMod val="25000"/>
                  </a:srgbClr>
                </a:solidFill>
                <a:latin typeface="Arial"/>
              </a:rPr>
              <a:t>Access to Financial Services</a:t>
            </a:r>
          </a:p>
        </p:txBody>
      </p:sp>
      <p:sp>
        <p:nvSpPr>
          <p:cNvPr id="50" name="Rounded Rectangle 75">
            <a:extLst>
              <a:ext uri="{FF2B5EF4-FFF2-40B4-BE49-F238E27FC236}">
                <a16:creationId xmlns:a16="http://schemas.microsoft.com/office/drawing/2014/main" id="{0A171FC0-0365-4201-A0AF-C15C276B9245}"/>
              </a:ext>
            </a:extLst>
          </p:cNvPr>
          <p:cNvSpPr/>
          <p:nvPr/>
        </p:nvSpPr>
        <p:spPr>
          <a:xfrm>
            <a:off x="9160952" y="1058295"/>
            <a:ext cx="3148832" cy="606190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>
                <a:solidFill>
                  <a:srgbClr val="FFFFFF"/>
                </a:solidFill>
                <a:latin typeface="Arial"/>
              </a:rPr>
              <a:t>Use Cases</a:t>
            </a:r>
          </a:p>
        </p:txBody>
      </p:sp>
      <p:cxnSp>
        <p:nvCxnSpPr>
          <p:cNvPr id="51" name="Straight Arrow Connector 76">
            <a:extLst>
              <a:ext uri="{FF2B5EF4-FFF2-40B4-BE49-F238E27FC236}">
                <a16:creationId xmlns:a16="http://schemas.microsoft.com/office/drawing/2014/main" id="{C07180C0-D849-4014-A4B8-FA8D6466202F}"/>
              </a:ext>
            </a:extLst>
          </p:cNvPr>
          <p:cNvCxnSpPr/>
          <p:nvPr/>
        </p:nvCxnSpPr>
        <p:spPr>
          <a:xfrm flipV="1">
            <a:off x="7141009" y="2257746"/>
            <a:ext cx="1943719" cy="1209473"/>
          </a:xfrm>
          <a:prstGeom prst="straightConnector1">
            <a:avLst/>
          </a:prstGeom>
          <a:ln w="34925">
            <a:solidFill>
              <a:schemeClr val="bg2">
                <a:lumMod val="2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77">
            <a:extLst>
              <a:ext uri="{FF2B5EF4-FFF2-40B4-BE49-F238E27FC236}">
                <a16:creationId xmlns:a16="http://schemas.microsoft.com/office/drawing/2014/main" id="{4E96CBC5-DCA1-4EF1-9902-030E1B97F3B2}"/>
              </a:ext>
            </a:extLst>
          </p:cNvPr>
          <p:cNvCxnSpPr/>
          <p:nvPr/>
        </p:nvCxnSpPr>
        <p:spPr>
          <a:xfrm flipV="1">
            <a:off x="7146599" y="3284603"/>
            <a:ext cx="1938128" cy="222959"/>
          </a:xfrm>
          <a:prstGeom prst="straightConnector1">
            <a:avLst/>
          </a:prstGeom>
          <a:ln w="34925">
            <a:solidFill>
              <a:schemeClr val="bg2">
                <a:lumMod val="2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78">
            <a:extLst>
              <a:ext uri="{FF2B5EF4-FFF2-40B4-BE49-F238E27FC236}">
                <a16:creationId xmlns:a16="http://schemas.microsoft.com/office/drawing/2014/main" id="{BE30F139-FA85-465F-AD6D-E5EBE86A6D56}"/>
              </a:ext>
            </a:extLst>
          </p:cNvPr>
          <p:cNvCxnSpPr/>
          <p:nvPr/>
        </p:nvCxnSpPr>
        <p:spPr>
          <a:xfrm>
            <a:off x="7141009" y="3515346"/>
            <a:ext cx="1943719" cy="668395"/>
          </a:xfrm>
          <a:prstGeom prst="straightConnector1">
            <a:avLst/>
          </a:prstGeom>
          <a:ln w="34925">
            <a:solidFill>
              <a:schemeClr val="bg2">
                <a:lumMod val="2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79">
            <a:extLst>
              <a:ext uri="{FF2B5EF4-FFF2-40B4-BE49-F238E27FC236}">
                <a16:creationId xmlns:a16="http://schemas.microsoft.com/office/drawing/2014/main" id="{86597358-3588-4941-BA5B-C4E6FD80004E}"/>
              </a:ext>
            </a:extLst>
          </p:cNvPr>
          <p:cNvCxnSpPr/>
          <p:nvPr/>
        </p:nvCxnSpPr>
        <p:spPr>
          <a:xfrm>
            <a:off x="7146600" y="3546748"/>
            <a:ext cx="2020997" cy="1346696"/>
          </a:xfrm>
          <a:prstGeom prst="straightConnector1">
            <a:avLst/>
          </a:prstGeom>
          <a:ln w="34925">
            <a:solidFill>
              <a:schemeClr val="bg2">
                <a:lumMod val="2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80">
            <a:extLst>
              <a:ext uri="{FF2B5EF4-FFF2-40B4-BE49-F238E27FC236}">
                <a16:creationId xmlns:a16="http://schemas.microsoft.com/office/drawing/2014/main" id="{3051C990-B07A-4DCF-8832-8F4199DB0516}"/>
              </a:ext>
            </a:extLst>
          </p:cNvPr>
          <p:cNvSpPr/>
          <p:nvPr/>
        </p:nvSpPr>
        <p:spPr>
          <a:xfrm>
            <a:off x="6538820" y="2617558"/>
            <a:ext cx="633743" cy="2224905"/>
          </a:xfrm>
          <a:prstGeom prst="ellipse">
            <a:avLst/>
          </a:prstGeom>
          <a:noFill/>
          <a:ln w="34925">
            <a:solidFill>
              <a:schemeClr val="bg2">
                <a:lumMod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latin typeface="Arial"/>
            </a:endParaRPr>
          </a:p>
        </p:txBody>
      </p:sp>
      <p:sp>
        <p:nvSpPr>
          <p:cNvPr id="56" name="Rounded Rectangle 81">
            <a:extLst>
              <a:ext uri="{FF2B5EF4-FFF2-40B4-BE49-F238E27FC236}">
                <a16:creationId xmlns:a16="http://schemas.microsoft.com/office/drawing/2014/main" id="{59712077-F43E-4230-8661-E3EA8A6A7E8E}"/>
              </a:ext>
            </a:extLst>
          </p:cNvPr>
          <p:cNvSpPr/>
          <p:nvPr/>
        </p:nvSpPr>
        <p:spPr>
          <a:xfrm>
            <a:off x="191344" y="1311014"/>
            <a:ext cx="2486116" cy="660729"/>
          </a:xfrm>
          <a:prstGeom prst="round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>
                <a:solidFill>
                  <a:srgbClr val="FFFFFF"/>
                </a:solidFill>
                <a:latin typeface="Arial"/>
              </a:rPr>
              <a:t>Trusted sources</a:t>
            </a:r>
          </a:p>
        </p:txBody>
      </p:sp>
      <p:sp>
        <p:nvSpPr>
          <p:cNvPr id="57" name="Rounded Rectangle 82">
            <a:extLst>
              <a:ext uri="{FF2B5EF4-FFF2-40B4-BE49-F238E27FC236}">
                <a16:creationId xmlns:a16="http://schemas.microsoft.com/office/drawing/2014/main" id="{2AEEECE3-FC9C-4486-959D-2B7D6A9546BF}"/>
              </a:ext>
            </a:extLst>
          </p:cNvPr>
          <p:cNvSpPr/>
          <p:nvPr/>
        </p:nvSpPr>
        <p:spPr>
          <a:xfrm>
            <a:off x="5083082" y="1173064"/>
            <a:ext cx="2955928" cy="715771"/>
          </a:xfrm>
          <a:prstGeom prst="round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>
                <a:solidFill>
                  <a:srgbClr val="FFFFFF"/>
                </a:solidFill>
                <a:latin typeface="Arial"/>
              </a:rPr>
              <a:t>Attributes / Credentials </a:t>
            </a:r>
          </a:p>
        </p:txBody>
      </p:sp>
      <p:sp>
        <p:nvSpPr>
          <p:cNvPr id="58" name="TextBox 83">
            <a:extLst>
              <a:ext uri="{FF2B5EF4-FFF2-40B4-BE49-F238E27FC236}">
                <a16:creationId xmlns:a16="http://schemas.microsoft.com/office/drawing/2014/main" id="{B64B2D26-0508-4527-9EA1-80D07F5A1342}"/>
              </a:ext>
            </a:extLst>
          </p:cNvPr>
          <p:cNvSpPr txBox="1"/>
          <p:nvPr/>
        </p:nvSpPr>
        <p:spPr>
          <a:xfrm>
            <a:off x="8133873" y="2643181"/>
            <a:ext cx="132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rgbClr val="E76C53">
                    <a:lumMod val="75000"/>
                  </a:srgbClr>
                </a:solidFill>
                <a:latin typeface="Arial"/>
              </a:rPr>
              <a:t>Control /</a:t>
            </a:r>
          </a:p>
          <a:p>
            <a:pPr>
              <a:defRPr/>
            </a:pPr>
            <a:r>
              <a:rPr lang="en-GB" b="1" dirty="0">
                <a:solidFill>
                  <a:srgbClr val="E76C53">
                    <a:lumMod val="75000"/>
                  </a:srgbClr>
                </a:solidFill>
                <a:latin typeface="Arial"/>
              </a:rPr>
              <a:t>Release</a:t>
            </a:r>
          </a:p>
        </p:txBody>
      </p:sp>
      <p:sp>
        <p:nvSpPr>
          <p:cNvPr id="59" name="Rectangle 61">
            <a:extLst>
              <a:ext uri="{FF2B5EF4-FFF2-40B4-BE49-F238E27FC236}">
                <a16:creationId xmlns:a16="http://schemas.microsoft.com/office/drawing/2014/main" id="{92AA2932-5FE5-47D3-A730-C54F3F5601AA}"/>
              </a:ext>
            </a:extLst>
          </p:cNvPr>
          <p:cNvSpPr/>
          <p:nvPr/>
        </p:nvSpPr>
        <p:spPr>
          <a:xfrm>
            <a:off x="9236680" y="4412461"/>
            <a:ext cx="3000390" cy="694465"/>
          </a:xfrm>
          <a:prstGeom prst="rect">
            <a:avLst/>
          </a:prstGeom>
          <a:noFill/>
          <a:ln w="349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60" name="Straight Arrow Connector 84">
            <a:extLst>
              <a:ext uri="{FF2B5EF4-FFF2-40B4-BE49-F238E27FC236}">
                <a16:creationId xmlns:a16="http://schemas.microsoft.com/office/drawing/2014/main" id="{31F42492-BD85-42A0-BFAD-58A2BD4F9A5C}"/>
              </a:ext>
            </a:extLst>
          </p:cNvPr>
          <p:cNvCxnSpPr/>
          <p:nvPr/>
        </p:nvCxnSpPr>
        <p:spPr>
          <a:xfrm>
            <a:off x="7299000" y="3699149"/>
            <a:ext cx="1868597" cy="1944649"/>
          </a:xfrm>
          <a:prstGeom prst="straightConnector1">
            <a:avLst/>
          </a:prstGeom>
          <a:ln w="34925">
            <a:solidFill>
              <a:schemeClr val="bg2">
                <a:lumMod val="2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85">
            <a:extLst>
              <a:ext uri="{FF2B5EF4-FFF2-40B4-BE49-F238E27FC236}">
                <a16:creationId xmlns:a16="http://schemas.microsoft.com/office/drawing/2014/main" id="{2E053A4B-14ED-4C69-8135-E9DA9DDF8E8A}"/>
              </a:ext>
            </a:extLst>
          </p:cNvPr>
          <p:cNvSpPr/>
          <p:nvPr/>
        </p:nvSpPr>
        <p:spPr>
          <a:xfrm>
            <a:off x="9223197" y="6024627"/>
            <a:ext cx="2976955" cy="694465"/>
          </a:xfrm>
          <a:prstGeom prst="rect">
            <a:avLst/>
          </a:prstGeom>
          <a:solidFill>
            <a:schemeClr val="bg1"/>
          </a:solidFill>
          <a:ln w="349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latin typeface="Arial"/>
            </a:endParaRPr>
          </a:p>
        </p:txBody>
      </p:sp>
      <p:sp>
        <p:nvSpPr>
          <p:cNvPr id="62" name="TextBox 86">
            <a:extLst>
              <a:ext uri="{FF2B5EF4-FFF2-40B4-BE49-F238E27FC236}">
                <a16:creationId xmlns:a16="http://schemas.microsoft.com/office/drawing/2014/main" id="{79C0A282-B9B9-4F7D-8C94-E7DED2DC1532}"/>
              </a:ext>
            </a:extLst>
          </p:cNvPr>
          <p:cNvSpPr txBox="1"/>
          <p:nvPr/>
        </p:nvSpPr>
        <p:spPr>
          <a:xfrm>
            <a:off x="9432008" y="6167093"/>
            <a:ext cx="2734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b="1" dirty="0">
                <a:solidFill>
                  <a:srgbClr val="D3E8F9">
                    <a:lumMod val="25000"/>
                  </a:srgbClr>
                </a:solidFill>
                <a:latin typeface="Arial"/>
              </a:rPr>
              <a:t>[…]</a:t>
            </a:r>
          </a:p>
        </p:txBody>
      </p:sp>
      <p:cxnSp>
        <p:nvCxnSpPr>
          <p:cNvPr id="63" name="Straight Arrow Connector 87">
            <a:extLst>
              <a:ext uri="{FF2B5EF4-FFF2-40B4-BE49-F238E27FC236}">
                <a16:creationId xmlns:a16="http://schemas.microsoft.com/office/drawing/2014/main" id="{426F2D49-DEB3-411E-AFD6-37BE9A117A4B}"/>
              </a:ext>
            </a:extLst>
          </p:cNvPr>
          <p:cNvCxnSpPr>
            <a:endCxn id="61" idx="1"/>
          </p:cNvCxnSpPr>
          <p:nvPr/>
        </p:nvCxnSpPr>
        <p:spPr>
          <a:xfrm>
            <a:off x="7088360" y="3493487"/>
            <a:ext cx="2134837" cy="2878372"/>
          </a:xfrm>
          <a:prstGeom prst="straightConnector1">
            <a:avLst/>
          </a:prstGeom>
          <a:ln w="34925">
            <a:solidFill>
              <a:schemeClr val="bg2">
                <a:lumMod val="2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Slide Number Placeholder 1">
            <a:extLst>
              <a:ext uri="{FF2B5EF4-FFF2-40B4-BE49-F238E27FC236}">
                <a16:creationId xmlns:a16="http://schemas.microsoft.com/office/drawing/2014/main" id="{87AAB68A-5604-454C-83DD-F12909E38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8128" y="6131287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9</a:t>
            </a:fld>
            <a:endParaRPr lang="en-GB" dirty="0"/>
          </a:p>
        </p:txBody>
      </p:sp>
      <p:sp>
        <p:nvSpPr>
          <p:cNvPr id="65" name="Rounded Rectangle 88">
            <a:extLst>
              <a:ext uri="{FF2B5EF4-FFF2-40B4-BE49-F238E27FC236}">
                <a16:creationId xmlns:a16="http://schemas.microsoft.com/office/drawing/2014/main" id="{16B4DECD-0E54-434C-A534-EC3C9C863EA7}"/>
              </a:ext>
            </a:extLst>
          </p:cNvPr>
          <p:cNvSpPr/>
          <p:nvPr/>
        </p:nvSpPr>
        <p:spPr>
          <a:xfrm>
            <a:off x="5944958" y="4735755"/>
            <a:ext cx="1880524" cy="527124"/>
          </a:xfrm>
          <a:prstGeom prst="roundRect">
            <a:avLst>
              <a:gd name="adj" fmla="val 5160"/>
            </a:avLst>
          </a:prstGeom>
          <a:noFill/>
          <a:ln w="34925">
            <a:solidFill>
              <a:schemeClr val="accent4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latin typeface="Arial"/>
            </a:endParaRPr>
          </a:p>
        </p:txBody>
      </p:sp>
      <p:sp>
        <p:nvSpPr>
          <p:cNvPr id="66" name="Rectangle 3">
            <a:extLst>
              <a:ext uri="{FF2B5EF4-FFF2-40B4-BE49-F238E27FC236}">
                <a16:creationId xmlns:a16="http://schemas.microsoft.com/office/drawing/2014/main" id="{3847F490-4C11-494E-BED6-EE3009250090}"/>
              </a:ext>
            </a:extLst>
          </p:cNvPr>
          <p:cNvSpPr/>
          <p:nvPr/>
        </p:nvSpPr>
        <p:spPr>
          <a:xfrm>
            <a:off x="6170349" y="4815028"/>
            <a:ext cx="2537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ED8D2F">
                    <a:lumMod val="75000"/>
                  </a:srgbClr>
                </a:solidFill>
              </a:rPr>
              <a:t>National </a:t>
            </a:r>
            <a:r>
              <a:rPr lang="en-GB" b="1" dirty="0" err="1">
                <a:solidFill>
                  <a:srgbClr val="ED8D2F">
                    <a:lumMod val="75000"/>
                  </a:srgbClr>
                </a:solidFill>
              </a:rPr>
              <a:t>eID</a:t>
            </a:r>
            <a:r>
              <a:rPr lang="en-GB" b="1" dirty="0">
                <a:solidFill>
                  <a:srgbClr val="ED8D2F">
                    <a:lumMod val="75000"/>
                  </a:srgbClr>
                </a:solidFill>
              </a:rPr>
              <a:t> </a:t>
            </a:r>
            <a:endParaRPr lang="en-US" dirty="0"/>
          </a:p>
        </p:txBody>
      </p:sp>
      <p:sp>
        <p:nvSpPr>
          <p:cNvPr id="68" name="Rectangle 4">
            <a:extLst>
              <a:ext uri="{FF2B5EF4-FFF2-40B4-BE49-F238E27FC236}">
                <a16:creationId xmlns:a16="http://schemas.microsoft.com/office/drawing/2014/main" id="{58BA9193-8096-4D79-B882-869980FFF731}"/>
              </a:ext>
            </a:extLst>
          </p:cNvPr>
          <p:cNvSpPr/>
          <p:nvPr/>
        </p:nvSpPr>
        <p:spPr>
          <a:xfrm>
            <a:off x="6492250" y="2069188"/>
            <a:ext cx="10967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400" b="1" dirty="0">
                <a:solidFill>
                  <a:srgbClr val="0356B1"/>
                </a:solidFill>
              </a:rPr>
              <a:t>Wallet</a:t>
            </a:r>
          </a:p>
        </p:txBody>
      </p:sp>
    </p:spTree>
    <p:extLst>
      <p:ext uri="{BB962C8B-B14F-4D97-AF65-F5344CB8AC3E}">
        <p14:creationId xmlns:p14="http://schemas.microsoft.com/office/powerpoint/2010/main" val="2984768949"/>
      </p:ext>
    </p:extLst>
  </p:cSld>
  <p:clrMapOvr>
    <a:masterClrMapping/>
  </p:clrMapOvr>
</p:sld>
</file>

<file path=ppt/theme/theme1.xml><?xml version="1.0" encoding="utf-8"?>
<a:theme xmlns:a="http://schemas.openxmlformats.org/drawingml/2006/main" name="MV_sablona1_2007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4E3A0E2EB86C94B99A5C16DDFBEB809" ma:contentTypeVersion="0" ma:contentTypeDescription="Vytvoří nový dokument" ma:contentTypeScope="" ma:versionID="833257d298931c051a4ff9c84bfc074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ecb93c72f33e94aa0d8973920a8bbe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3F2CD8C-1F57-4021-ADA7-82EA95C20947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A4AEA0F0-7E36-4E46-8B5B-A383D1CE9D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4C5B2BF-E6B0-4F2D-9A6E-BA8D5EE846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MV_sablona1_2007</Template>
  <TotalTime>6066</TotalTime>
  <Words>694</Words>
  <Application>Microsoft Office PowerPoint</Application>
  <PresentationFormat>Širokoúhlá obrazovka</PresentationFormat>
  <Paragraphs>97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5" baseType="lpstr">
      <vt:lpstr>Arial</vt:lpstr>
      <vt:lpstr>Calibri</vt:lpstr>
      <vt:lpstr>Verdana</vt:lpstr>
      <vt:lpstr>MV_sablona1_2007</vt:lpstr>
      <vt:lpstr>European Digital Identity Framework Jak to asi bude vypadat </vt:lpstr>
      <vt:lpstr>Nová peněženka EU – co to je?</vt:lpstr>
      <vt:lpstr>EU peněženka - vznik</vt:lpstr>
      <vt:lpstr>Pokud technologie blockchain</vt:lpstr>
      <vt:lpstr>Jiné technické možnosti řešení</vt:lpstr>
      <vt:lpstr>EU peněženka - použití</vt:lpstr>
      <vt:lpstr>Jak se změní nařízení eIDAS</vt:lpstr>
      <vt:lpstr>EU Digital Identity Wallet</vt:lpstr>
      <vt:lpstr>EU ID ekosystém</vt:lpstr>
      <vt:lpstr>Prezentace aplikace PowerPoint</vt:lpstr>
      <vt:lpstr>Prezentace aplikace PowerPoint</vt:lpstr>
    </vt:vector>
  </TitlesOfParts>
  <Company>MV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Návaznost projektu na architekturu eGovernmentu z pohledu OHA</dc:title>
  <dc:creator>Tomáš Šedivec</dc:creator>
  <cp:lastModifiedBy>Petr Tiller</cp:lastModifiedBy>
  <cp:revision>256</cp:revision>
  <dcterms:created xsi:type="dcterms:W3CDTF">2016-11-24T12:36:26Z</dcterms:created>
  <dcterms:modified xsi:type="dcterms:W3CDTF">2021-07-12T09:44:47Z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0x010100F4E3A0E2EB86C94B99A5C16DDFBEB809</vt:lpwstr>
  </property>
</Properties>
</file>