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60" r:id="rId6"/>
    <p:sldId id="261" r:id="rId7"/>
    <p:sldId id="259" r:id="rId8"/>
    <p:sldId id="265" r:id="rId9"/>
    <p:sldId id="274" r:id="rId10"/>
    <p:sldId id="276" r:id="rId11"/>
    <p:sldId id="275" r:id="rId12"/>
    <p:sldId id="277" r:id="rId13"/>
    <p:sldId id="284" r:id="rId14"/>
    <p:sldId id="279" r:id="rId15"/>
    <p:sldId id="269" r:id="rId16"/>
    <p:sldId id="280" r:id="rId17"/>
    <p:sldId id="283" r:id="rId18"/>
    <p:sldId id="281" r:id="rId19"/>
    <p:sldId id="282" r:id="rId20"/>
    <p:sldId id="272" r:id="rId21"/>
    <p:sldId id="270" r:id="rId2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90459" y="1428737"/>
            <a:ext cx="10363200" cy="1470025"/>
          </a:xfrm>
        </p:spPr>
        <p:txBody>
          <a:bodyPr/>
          <a:lstStyle>
            <a:lvl1pPr algn="l">
              <a:defRPr>
                <a:solidFill>
                  <a:srgbClr val="00A9E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90459" y="3857628"/>
            <a:ext cx="8534400" cy="1752600"/>
          </a:xfrm>
        </p:spPr>
        <p:txBody>
          <a:bodyPr>
            <a:normAutofit/>
          </a:bodyPr>
          <a:lstStyle>
            <a:lvl1pPr marL="0" indent="0" algn="l"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9045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06.12.2021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1851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0960" y="1600201"/>
            <a:ext cx="11201440" cy="452596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06.12.2021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4046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 algn="l"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0960" y="1285861"/>
            <a:ext cx="8255040" cy="484030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06.12.2021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585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09" y="1600201"/>
            <a:ext cx="11296691" cy="452596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06.12.2021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9944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4357695"/>
            <a:ext cx="10363200" cy="1362075"/>
          </a:xfrm>
        </p:spPr>
        <p:txBody>
          <a:bodyPr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09" y="2857496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06.12.2021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2323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85709" y="157161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06.12.2021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9882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10" y="1503354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85710" y="2143116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285709" y="6324592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06.12.2021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4341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06.12.2021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4896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06.12.2021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669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10" y="1142984"/>
            <a:ext cx="4392087" cy="1285884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28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85710" y="2500307"/>
            <a:ext cx="4334975" cy="36258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06.12.2021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8863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06.12.2021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9843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velkybubli_CJ_1502_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1522"/>
            <a:ext cx="12192000" cy="6854956"/>
          </a:xfrm>
          <a:prstGeom prst="rect">
            <a:avLst/>
          </a:prstGeom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09" y="157161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85709" y="63579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06.12.2021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562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lang="cs-CZ" sz="3600" kern="1200" dirty="0">
          <a:solidFill>
            <a:srgbClr val="00A9E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znalostni_baze:raci_formular" TargetMode="External"/><Relationship Id="rId2" Type="http://schemas.openxmlformats.org/officeDocument/2006/relationships/hyperlink" Target="https://archi.gov.cz/vyhledavani:changelo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chi.gov.cz/nap:nia" TargetMode="External"/><Relationship Id="rId4" Type="http://schemas.openxmlformats.org/officeDocument/2006/relationships/hyperlink" Target="https://archi.gov.cz/playgroud:tezaurus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diskuz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91344" y="5517232"/>
            <a:ext cx="8533612" cy="115212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z="2000" dirty="0" smtClean="0"/>
              <a:t>odbor </a:t>
            </a:r>
            <a:r>
              <a:rPr lang="CS-CZ" sz="2000" dirty="0"/>
              <a:t>Hlavního architekta eGovernmentu </a:t>
            </a:r>
          </a:p>
          <a:p>
            <a:r>
              <a:rPr lang="CS-CZ" sz="2000" dirty="0"/>
              <a:t>Ministerstvo v</a:t>
            </a:r>
            <a:r>
              <a:rPr lang="CS-CZ" sz="2000" dirty="0" smtClean="0"/>
              <a:t>nitra </a:t>
            </a:r>
            <a:r>
              <a:rPr lang="CS-CZ" sz="2000" dirty="0"/>
              <a:t>ČR</a:t>
            </a:r>
          </a:p>
        </p:txBody>
      </p:sp>
      <p:sp>
        <p:nvSpPr>
          <p:cNvPr id="5" name="Obdélník 4"/>
          <p:cNvSpPr/>
          <p:nvPr/>
        </p:nvSpPr>
        <p:spPr>
          <a:xfrm>
            <a:off x="1271464" y="1268760"/>
            <a:ext cx="964907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000" b="1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cs-CZ" sz="4000" b="1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cs-CZ" sz="40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Zasedání</a:t>
            </a:r>
            <a:r>
              <a:rPr kumimoji="0" lang="cs-CZ" sz="4000" b="0" i="0" u="none" strike="noStrike" kern="1200" cap="none" spc="0" normalizeH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pracovní skupiny pro architekturu a řízení ICT</a:t>
            </a:r>
            <a: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cs-CZ" sz="1600" b="1" dirty="0">
                <a:solidFill>
                  <a:srgbClr val="00A9E2"/>
                </a:solidFill>
                <a:latin typeface="Arial" pitchFamily="34" charset="0"/>
                <a:cs typeface="Arial" pitchFamily="34" charset="0"/>
              </a:rPr>
              <a:t>z</a:t>
            </a:r>
            <a:r>
              <a:rPr kumimoji="0" lang="cs-CZ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asedání</a:t>
            </a:r>
            <a:r>
              <a:rPr kumimoji="0" lang="cs-CZ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cs-CZ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6.12.2021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/>
              <a:t>Informace o stavu NIA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88063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/>
              <a:t>Registr práv a povinností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78293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/>
              <a:t>Otevřená data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88267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/>
              <a:t>Školení OHA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64094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Školení OHA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Dle poptávkového formuláře je zájem o tato témata:</a:t>
            </a:r>
          </a:p>
          <a:p>
            <a:pPr lvl="1"/>
            <a:r>
              <a:rPr lang="cs-CZ" dirty="0" smtClean="0"/>
              <a:t>Schvalování a formuláře OHA (postupy, povinnosti, atd.)</a:t>
            </a:r>
          </a:p>
          <a:p>
            <a:pPr lvl="1"/>
            <a:r>
              <a:rPr lang="cs-CZ" dirty="0" smtClean="0"/>
              <a:t>Obecné fungování eGov a činnosti OHA</a:t>
            </a:r>
          </a:p>
          <a:p>
            <a:pPr lvl="1"/>
            <a:r>
              <a:rPr lang="cs-CZ" dirty="0" smtClean="0"/>
              <a:t>Obsah RPP a vyplňování jeho evidencí</a:t>
            </a:r>
          </a:p>
          <a:p>
            <a:pPr lvl="1"/>
            <a:r>
              <a:rPr lang="cs-CZ" dirty="0" smtClean="0"/>
              <a:t>Řízení IT projektů</a:t>
            </a:r>
          </a:p>
          <a:p>
            <a:pPr lvl="1"/>
            <a:r>
              <a:rPr lang="cs-CZ" dirty="0" smtClean="0"/>
              <a:t>Cloud a TCO</a:t>
            </a:r>
          </a:p>
          <a:p>
            <a:pPr lvl="1"/>
            <a:r>
              <a:rPr lang="cs-CZ" dirty="0" err="1" smtClean="0"/>
              <a:t>Kyberbezpečnost</a:t>
            </a:r>
            <a:r>
              <a:rPr lang="cs-CZ" dirty="0" smtClean="0"/>
              <a:t> a </a:t>
            </a:r>
            <a:r>
              <a:rPr lang="cs-CZ" dirty="0" err="1" smtClean="0"/>
              <a:t>security</a:t>
            </a:r>
            <a:r>
              <a:rPr lang="cs-CZ" dirty="0" smtClean="0"/>
              <a:t> by design</a:t>
            </a:r>
          </a:p>
          <a:p>
            <a:pPr lvl="1"/>
            <a:r>
              <a:rPr lang="cs-CZ" dirty="0" smtClean="0"/>
              <a:t>Legislativa IT </a:t>
            </a:r>
          </a:p>
          <a:p>
            <a:pPr lvl="1"/>
            <a:r>
              <a:rPr lang="cs-CZ" dirty="0" smtClean="0"/>
              <a:t>Příklady dobré praxe ISVS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1275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/>
              <a:t>Nová verze formulářů OHA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05044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Nová verze formulářů OHA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NÚKIB součástí organizací, které se podílejí na schvalování</a:t>
            </a:r>
          </a:p>
          <a:p>
            <a:r>
              <a:rPr lang="cs-CZ" dirty="0" smtClean="0"/>
              <a:t>Přidání otázky na posouzení ekonomické výhodnosti provozu ISVS</a:t>
            </a:r>
          </a:p>
          <a:p>
            <a:r>
              <a:rPr lang="cs-CZ" dirty="0" smtClean="0"/>
              <a:t>Přidání otázky na bezpečnostní úroveň ISVS</a:t>
            </a:r>
          </a:p>
          <a:p>
            <a:r>
              <a:rPr lang="cs-CZ" dirty="0" smtClean="0"/>
              <a:t>Větší detail na identifikaci subjektů v datovém kmeni</a:t>
            </a:r>
          </a:p>
          <a:p>
            <a:r>
              <a:rPr lang="cs-CZ" dirty="0" smtClean="0"/>
              <a:t>Rozšíření bezpečnostní architektury</a:t>
            </a:r>
          </a:p>
          <a:p>
            <a:r>
              <a:rPr lang="cs-CZ" dirty="0" smtClean="0"/>
              <a:t>Přidání otázek na cloud computing</a:t>
            </a:r>
          </a:p>
          <a:p>
            <a:pPr marL="0" indent="0">
              <a:buNone/>
            </a:pPr>
            <a:r>
              <a:rPr lang="cs-CZ" i="1" dirty="0" smtClean="0"/>
              <a:t>// Možné další úpravy vzhledem k minimálnímu bezpečnostnímu standardu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335372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es-ES" b="1" dirty="0"/>
              <a:t>Otázky a nejasnosti členů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215951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es-ES" b="1" dirty="0"/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95796" y="2552324"/>
            <a:ext cx="8811491" cy="1421159"/>
          </a:xfrm>
        </p:spPr>
        <p:txBody>
          <a:bodyPr/>
          <a:lstStyle/>
          <a:p>
            <a:r>
              <a:rPr lang="cs-CZ" b="1" dirty="0"/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25339" y="316201"/>
            <a:ext cx="8587048" cy="681327"/>
          </a:xfrm>
        </p:spPr>
        <p:txBody>
          <a:bodyPr/>
          <a:lstStyle/>
          <a:p>
            <a:pPr algn="ctr"/>
            <a:r>
              <a:rPr lang="cs-CZ" b="1" dirty="0" smtClean="0"/>
              <a:t>Kontext naší PS v rámci RVIS</a:t>
            </a:r>
            <a:endParaRPr lang="cs-CZ" b="1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372" y="1084024"/>
            <a:ext cx="8814981" cy="577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/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44862" y="33388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Agenda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63352" y="1493876"/>
            <a:ext cx="11521279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cs-CZ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Změny v Národní architektuře eGovernmentu 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Šedivec</a:t>
            </a:r>
            <a:endParaRPr lang="cs-CZ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Příklady dobré praxe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SÚKL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Informace </a:t>
            </a: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 stavu NIA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Petr Kuchař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Registr </a:t>
            </a: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práv a povinností 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odbor eGovernmentu</a:t>
            </a:r>
            <a:endParaRPr lang="cs-CZ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Otevřená data –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Radka Domanská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Školení OHA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Nová verze formulářů OHA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Otázky </a:t>
            </a:r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nejasnosti členů pracovní skupiny –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Š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edivec</a:t>
            </a:r>
            <a:endParaRPr lang="cs-CZ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2"/>
            <a:endParaRPr lang="cs-CZ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cs-C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Závěr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/>
              <a:t>Změny v Národní architektuře eGovernmentu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4643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Změny v Národní architektuře eGovernmentu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09" y="1600201"/>
            <a:ext cx="11296691" cy="5096021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dirty="0"/>
              <a:t>Viz také </a:t>
            </a:r>
            <a:r>
              <a:rPr lang="cs-CZ" dirty="0">
                <a:hlinkClick r:id="rId2"/>
              </a:rPr>
              <a:t>https://</a:t>
            </a:r>
            <a:r>
              <a:rPr lang="cs-CZ" dirty="0" smtClean="0">
                <a:hlinkClick r:id="rId2"/>
              </a:rPr>
              <a:t>archi.gov.cz/vyhledavani:changelog</a:t>
            </a:r>
            <a:r>
              <a:rPr lang="cs-CZ" dirty="0" smtClean="0"/>
              <a:t> </a:t>
            </a:r>
          </a:p>
          <a:p>
            <a:pPr>
              <a:lnSpc>
                <a:spcPct val="170000"/>
              </a:lnSpc>
            </a:pPr>
            <a:r>
              <a:rPr lang="cs-CZ" dirty="0" smtClean="0"/>
              <a:t>RACI matice pro </a:t>
            </a:r>
            <a:r>
              <a:rPr lang="cs-CZ" dirty="0"/>
              <a:t>vyplňování formuláře OHA </a:t>
            </a:r>
            <a:r>
              <a:rPr lang="cs-CZ" dirty="0">
                <a:hlinkClick r:id="rId3"/>
              </a:rPr>
              <a:t>https://</a:t>
            </a:r>
            <a:r>
              <a:rPr lang="cs-CZ" dirty="0" smtClean="0">
                <a:hlinkClick r:id="rId3"/>
              </a:rPr>
              <a:t>archi.gov.cz/znalostni_baze:raci_formular</a:t>
            </a:r>
            <a:r>
              <a:rPr lang="cs-CZ" dirty="0" smtClean="0"/>
              <a:t> </a:t>
            </a:r>
          </a:p>
          <a:p>
            <a:pPr>
              <a:lnSpc>
                <a:spcPct val="170000"/>
              </a:lnSpc>
            </a:pPr>
            <a:r>
              <a:rPr lang="cs-CZ" dirty="0" smtClean="0"/>
              <a:t>Zkušební stránka </a:t>
            </a:r>
            <a:r>
              <a:rPr lang="cs-CZ" dirty="0"/>
              <a:t>nového Tezauru </a:t>
            </a:r>
            <a:r>
              <a:rPr lang="cs-CZ" dirty="0">
                <a:hlinkClick r:id="rId4"/>
              </a:rPr>
              <a:t>https://</a:t>
            </a:r>
            <a:r>
              <a:rPr lang="cs-CZ" dirty="0" smtClean="0">
                <a:hlinkClick r:id="rId4"/>
              </a:rPr>
              <a:t>archi.gov.cz/playgroud:tezaurus</a:t>
            </a:r>
            <a:r>
              <a:rPr lang="cs-CZ" dirty="0" smtClean="0"/>
              <a:t> </a:t>
            </a:r>
            <a:endParaRPr lang="cs-CZ" dirty="0"/>
          </a:p>
          <a:p>
            <a:pPr>
              <a:lnSpc>
                <a:spcPct val="170000"/>
              </a:lnSpc>
            </a:pPr>
            <a:r>
              <a:rPr lang="cs-CZ" dirty="0" smtClean="0"/>
              <a:t>Nevizuální přihlašování pomocí </a:t>
            </a:r>
            <a:r>
              <a:rPr lang="cs-CZ" dirty="0"/>
              <a:t>mobilních aplikací </a:t>
            </a:r>
            <a:r>
              <a:rPr lang="cs-CZ" dirty="0">
                <a:hlinkClick r:id="rId5"/>
              </a:rPr>
              <a:t>https://</a:t>
            </a:r>
            <a:r>
              <a:rPr lang="cs-CZ" dirty="0" smtClean="0">
                <a:hlinkClick r:id="rId5"/>
              </a:rPr>
              <a:t>archi.gov.cz/nap:nia</a:t>
            </a:r>
            <a:r>
              <a:rPr lang="cs-CZ" dirty="0" smtClean="0"/>
              <a:t> </a:t>
            </a:r>
            <a:r>
              <a:rPr lang="cs-CZ" b="1" dirty="0" smtClean="0"/>
              <a:t> </a:t>
            </a:r>
          </a:p>
          <a:p>
            <a:pPr>
              <a:lnSpc>
                <a:spcPct val="170000"/>
              </a:lnSpc>
            </a:pPr>
            <a:endParaRPr lang="cs-CZ" dirty="0" smtClean="0"/>
          </a:p>
          <a:p>
            <a:pPr>
              <a:lnSpc>
                <a:spcPct val="170000"/>
              </a:lnSpc>
            </a:pPr>
            <a:endParaRPr lang="cs-CZ" dirty="0" smtClean="0"/>
          </a:p>
          <a:p>
            <a:pPr>
              <a:lnSpc>
                <a:spcPct val="170000"/>
              </a:lnSpc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4381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Diskutuje s námi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Pravidla diskuze na konci každé stránky:</a:t>
            </a:r>
          </a:p>
          <a:p>
            <a:pPr lvl="1"/>
            <a:r>
              <a:rPr lang="cs-CZ" dirty="0" smtClean="0"/>
              <a:t>Dotazy </a:t>
            </a:r>
            <a:r>
              <a:rPr lang="cs-CZ" dirty="0"/>
              <a:t>se musí týkat dané stránky. Pokud Váš dotaz se stránkou nesouvisí a nenašli jste potřebné informace pomocí vyhledávání, založte prosím nové diskuzní vlákno ve speciální části webu </a:t>
            </a:r>
            <a:r>
              <a:rPr lang="cs-CZ" dirty="0">
                <a:hlinkClick r:id="rId2"/>
              </a:rPr>
              <a:t> https://archi.gov.cz/diskuze</a:t>
            </a:r>
            <a:r>
              <a:rPr lang="cs-CZ" dirty="0" smtClean="0"/>
              <a:t>.</a:t>
            </a:r>
            <a:endParaRPr lang="cs-CZ" dirty="0"/>
          </a:p>
          <a:p>
            <a:r>
              <a:rPr lang="cs-CZ" dirty="0" smtClean="0"/>
              <a:t>Pravidla </a:t>
            </a:r>
            <a:r>
              <a:rPr lang="cs-CZ" dirty="0"/>
              <a:t>diskuze ve speciální části </a:t>
            </a:r>
            <a:r>
              <a:rPr lang="cs-CZ" dirty="0" smtClean="0"/>
              <a:t>webu</a:t>
            </a:r>
            <a:r>
              <a:rPr lang="cs-CZ" dirty="0"/>
              <a:t> </a:t>
            </a:r>
            <a:r>
              <a:rPr lang="cs-CZ" dirty="0">
                <a:hlinkClick r:id="rId2"/>
              </a:rPr>
              <a:t>https://</a:t>
            </a:r>
            <a:r>
              <a:rPr lang="cs-CZ" dirty="0" smtClean="0">
                <a:hlinkClick r:id="rId2"/>
              </a:rPr>
              <a:t>archi.gov.cz/diskuze</a:t>
            </a:r>
            <a:r>
              <a:rPr lang="cs-CZ" dirty="0" smtClean="0"/>
              <a:t> </a:t>
            </a:r>
            <a:endParaRPr lang="cs-CZ" dirty="0"/>
          </a:p>
          <a:p>
            <a:pPr lvl="1"/>
            <a:r>
              <a:rPr lang="cs-CZ" dirty="0" smtClean="0"/>
              <a:t>Diskutujte </a:t>
            </a:r>
            <a:r>
              <a:rPr lang="cs-CZ" dirty="0"/>
              <a:t>v rámci založené diskuze. Pokud Váš příspěvek s vláknem nesouvisí, založte prosím nové diskuzní vlákno.</a:t>
            </a:r>
          </a:p>
          <a:p>
            <a:pPr lvl="1"/>
            <a:r>
              <a:rPr lang="cs-CZ" dirty="0"/>
              <a:t>Pokud zakládáte nové vlákno, nezapomeňte ho pojmenovat. Název by měl souviset s Vaším dotazem.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977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Změny v Národní architektuře eGovernmentu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Poslední seznam </a:t>
            </a:r>
            <a:r>
              <a:rPr lang="cs-CZ" dirty="0"/>
              <a:t>změn jednomyslně schválen </a:t>
            </a:r>
            <a:r>
              <a:rPr lang="cs-CZ" dirty="0" smtClean="0"/>
              <a:t>usnesením RVIS 2021/11/12/U7</a:t>
            </a:r>
          </a:p>
          <a:p>
            <a:r>
              <a:rPr lang="cs-CZ" dirty="0" smtClean="0"/>
              <a:t>Nadále budou změny schvalovány v hierarchii RVIS: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Pracovní skupina pro architekturu a řízení 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Pracovní výbor pro efektivní a centrálně koordinované ICT veřejné správy 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Výkonný výbor Informační koncepce ČR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Plenární zasedání RVIS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221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/>
              <a:t>Příklady dobré praxe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66626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V_sablona1_2007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1C8A6CA-3E21-4DDD-BFB4-F280350CE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7A5577F-90D1-4D94-B1D8-31B5055FE45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79E98EC-8279-4842-B4EF-743633698D36}">
  <ds:schemaRefs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934</TotalTime>
  <Words>413</Words>
  <Application>Microsoft Office PowerPoint</Application>
  <PresentationFormat>Širokoúhlá obrazovka</PresentationFormat>
  <Paragraphs>67</Paragraphs>
  <Slides>18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1" baseType="lpstr">
      <vt:lpstr>Arial</vt:lpstr>
      <vt:lpstr>Calibri</vt:lpstr>
      <vt:lpstr>MV_sablona1_2007</vt:lpstr>
      <vt:lpstr>Prezentace aplikace PowerPoint</vt:lpstr>
      <vt:lpstr>Technický úvod, pravidla videokonference </vt:lpstr>
      <vt:lpstr>Kontext naší PS v rámci RVIS</vt:lpstr>
      <vt:lpstr> </vt:lpstr>
      <vt:lpstr>Změny v Národní architektuře eGovernmentu</vt:lpstr>
      <vt:lpstr>Změny v Národní architektuře eGovernmentu</vt:lpstr>
      <vt:lpstr>Diskutuje s námi</vt:lpstr>
      <vt:lpstr>Změny v Národní architektuře eGovernmentu</vt:lpstr>
      <vt:lpstr>Příklady dobré praxe</vt:lpstr>
      <vt:lpstr>Informace o stavu NIA</vt:lpstr>
      <vt:lpstr>Registr práv a povinností</vt:lpstr>
      <vt:lpstr>Otevřená data</vt:lpstr>
      <vt:lpstr>Školení OHA</vt:lpstr>
      <vt:lpstr>Školení OHA</vt:lpstr>
      <vt:lpstr>Nová verze formulářů OHA</vt:lpstr>
      <vt:lpstr>Nová verze formulářů OHA</vt:lpstr>
      <vt:lpstr>Otázky a nejasnosti členů pracovní skupiny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Tomáš Šedivec</cp:lastModifiedBy>
  <cp:revision>35</cp:revision>
  <dcterms:created xsi:type="dcterms:W3CDTF">2021-01-27T09:19:54Z</dcterms:created>
  <dcterms:modified xsi:type="dcterms:W3CDTF">2021-12-06T13:52:27Z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</Properties>
</file>