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7" r:id="rId5"/>
    <p:sldId id="260" r:id="rId6"/>
    <p:sldId id="261" r:id="rId7"/>
    <p:sldId id="259" r:id="rId8"/>
    <p:sldId id="265" r:id="rId9"/>
    <p:sldId id="274" r:id="rId10"/>
    <p:sldId id="276" r:id="rId11"/>
    <p:sldId id="275" r:id="rId12"/>
    <p:sldId id="277" r:id="rId13"/>
    <p:sldId id="284" r:id="rId14"/>
    <p:sldId id="279" r:id="rId15"/>
    <p:sldId id="269" r:id="rId16"/>
    <p:sldId id="280" r:id="rId17"/>
    <p:sldId id="283" r:id="rId18"/>
    <p:sldId id="281" r:id="rId19"/>
    <p:sldId id="282" r:id="rId20"/>
    <p:sldId id="272" r:id="rId21"/>
    <p:sldId id="270" r:id="rId22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90459" y="1428737"/>
            <a:ext cx="10363200" cy="1470025"/>
          </a:xfrm>
        </p:spPr>
        <p:txBody>
          <a:bodyPr/>
          <a:lstStyle>
            <a:lvl1pPr algn="l">
              <a:defRPr>
                <a:solidFill>
                  <a:srgbClr val="00A9E2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90459" y="3857628"/>
            <a:ext cx="8534400" cy="1752600"/>
          </a:xfrm>
        </p:spPr>
        <p:txBody>
          <a:bodyPr>
            <a:normAutofit/>
          </a:bodyPr>
          <a:lstStyle>
            <a:lvl1pPr marL="0" indent="0" algn="l"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lze upravit styl předlohy.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19045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918510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380960" y="1600201"/>
            <a:ext cx="11201440" cy="4525963"/>
          </a:xfrm>
        </p:spPr>
        <p:txBody>
          <a:bodyPr vert="eaVer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640465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>
            <a:lvl1pPr algn="l"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380960" y="1285861"/>
            <a:ext cx="8255040" cy="4840303"/>
          </a:xfrm>
        </p:spPr>
        <p:txBody>
          <a:bodyPr vert="eaVer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258568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85709" y="1600201"/>
            <a:ext cx="11296691" cy="4525963"/>
          </a:xfrm>
        </p:spPr>
        <p:txBody>
          <a:bodyPr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599444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85709" y="4357695"/>
            <a:ext cx="10363200" cy="1362075"/>
          </a:xfrm>
        </p:spPr>
        <p:txBody>
          <a:bodyPr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85709" y="2857496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623235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85709" y="1571612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89882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85710" y="1503354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85710" y="2143116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>
          <a:xfrm>
            <a:off x="285709" y="6324592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 dirty="0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243417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348966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fld id="{7516EB83-090E-473B-B959-92A4B5275361}" type="datetimeFigureOut">
              <a:rPr lang="cs-CZ" smtClean="0"/>
              <a:pPr/>
              <a:t>06.12.2021</a:t>
            </a:fld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866920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85710" y="1142984"/>
            <a:ext cx="4392087" cy="1285884"/>
          </a:xfrm>
        </p:spPr>
        <p:txBody>
          <a:bodyPr anchor="b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28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85710" y="2500307"/>
            <a:ext cx="4334975" cy="362585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588632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06.12.2021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498435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Obrázek 8" descr="velkybubli_CJ_1502_1.jpg"/>
          <p:cNvPicPr>
            <a:picLocks noChangeAspect="1"/>
          </p:cNvPicPr>
          <p:nvPr/>
        </p:nvPicPr>
        <p:blipFill>
          <a:blip r:embed="rId13" cstate="print"/>
          <a:stretch>
            <a:fillRect/>
          </a:stretch>
        </p:blipFill>
        <p:spPr>
          <a:xfrm>
            <a:off x="0" y="1522"/>
            <a:ext cx="12192000" cy="6854956"/>
          </a:xfrm>
          <a:prstGeom prst="rect">
            <a:avLst/>
          </a:prstGeom>
        </p:spPr>
      </p:pic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cs-CZ" dirty="0"/>
              <a:t>Klepnutím lze upravit styl předlohy nadpisů.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85709" y="1571612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dirty="0"/>
              <a:t>Klepnutím lze upravit styly předlohy textu.</a:t>
            </a:r>
          </a:p>
          <a:p>
            <a:pPr lvl="1"/>
            <a:r>
              <a:rPr lang="cs-CZ" dirty="0"/>
              <a:t>Druhá úroveň</a:t>
            </a:r>
          </a:p>
          <a:p>
            <a:pPr lvl="2"/>
            <a:r>
              <a:rPr lang="cs-CZ" dirty="0"/>
              <a:t>Třetí úroveň</a:t>
            </a:r>
          </a:p>
          <a:p>
            <a:pPr lvl="3"/>
            <a:r>
              <a:rPr lang="cs-CZ" dirty="0"/>
              <a:t>Čtvrtá úroveň</a:t>
            </a:r>
          </a:p>
          <a:p>
            <a:pPr lvl="4"/>
            <a:r>
              <a:rPr lang="cs-CZ" dirty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85709" y="6357959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7516EB83-090E-473B-B959-92A4B5275361}" type="datetimeFigureOut">
              <a:rPr lang="cs-CZ" smtClean="0"/>
              <a:pPr/>
              <a:t>06.12.2021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656268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lang="cs-CZ" sz="3600" kern="1200" dirty="0">
          <a:solidFill>
            <a:srgbClr val="00A9E2"/>
          </a:solidFill>
          <a:latin typeface="Arial" pitchFamily="34" charset="0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archi.gov.cz/znalostni_baze:raci_formular" TargetMode="External"/><Relationship Id="rId2" Type="http://schemas.openxmlformats.org/officeDocument/2006/relationships/hyperlink" Target="https://archi.gov.cz/vyhledavani:changelog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archi.gov.cz/nap:nia" TargetMode="External"/><Relationship Id="rId4" Type="http://schemas.openxmlformats.org/officeDocument/2006/relationships/hyperlink" Target="https://archi.gov.cz/playgroud:tezaurus" TargetMode="Externa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archi.gov.cz/diskuze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91344" y="5517232"/>
            <a:ext cx="8533612" cy="1152128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CS-CZ" sz="2000" dirty="0" smtClean="0"/>
              <a:t>odbor </a:t>
            </a:r>
            <a:r>
              <a:rPr lang="CS-CZ" sz="2000" dirty="0"/>
              <a:t>Hlavního architekta eGovernmentu </a:t>
            </a:r>
          </a:p>
          <a:p>
            <a:r>
              <a:rPr lang="CS-CZ" sz="2000" dirty="0"/>
              <a:t>Ministerstvo v</a:t>
            </a:r>
            <a:r>
              <a:rPr lang="CS-CZ" sz="2000" dirty="0" smtClean="0"/>
              <a:t>nitra </a:t>
            </a:r>
            <a:r>
              <a:rPr lang="CS-CZ" sz="2000" dirty="0"/>
              <a:t>ČR</a:t>
            </a:r>
          </a:p>
        </p:txBody>
      </p:sp>
      <p:sp>
        <p:nvSpPr>
          <p:cNvPr id="5" name="Obdélník 4"/>
          <p:cNvSpPr/>
          <p:nvPr/>
        </p:nvSpPr>
        <p:spPr>
          <a:xfrm>
            <a:off x="1271464" y="1268760"/>
            <a:ext cx="9649072" cy="2739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cs-CZ" sz="4000" b="1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/>
            </a:r>
            <a:br>
              <a:rPr kumimoji="0" lang="cs-CZ" sz="4000" b="1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</a:br>
            <a:r>
              <a:rPr kumimoji="0" lang="cs-CZ" sz="40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4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Zasedání</a:t>
            </a:r>
            <a:r>
              <a:rPr kumimoji="0" lang="cs-CZ" sz="4000" b="0" i="0" u="none" strike="noStrike" kern="1200" cap="none" spc="0" normalizeH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pracovní skupiny pro architekturu a řízení ICT</a:t>
            </a:r>
            <a:r>
              <a:rPr kumimoji="0" lang="cs-CZ" sz="36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/>
            </a:r>
            <a:br>
              <a:rPr kumimoji="0" lang="cs-CZ" sz="36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</a:br>
            <a:r>
              <a:rPr kumimoji="0" lang="cs-CZ" sz="36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/>
            </a:r>
            <a:br>
              <a:rPr kumimoji="0" lang="cs-CZ" sz="36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</a:br>
            <a:r>
              <a:rPr kumimoji="0" lang="cs-CZ" sz="1600" b="1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lang="cs-CZ" sz="1600" b="1" dirty="0">
                <a:solidFill>
                  <a:srgbClr val="00A9E2"/>
                </a:solidFill>
                <a:latin typeface="Arial" pitchFamily="34" charset="0"/>
                <a:cs typeface="Arial" pitchFamily="34" charset="0"/>
              </a:rPr>
              <a:t>z</a:t>
            </a:r>
            <a:r>
              <a:rPr kumimoji="0" lang="cs-CZ" sz="16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asedání</a:t>
            </a:r>
            <a:r>
              <a:rPr kumimoji="0" lang="cs-CZ" sz="16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16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6.12.2021</a:t>
            </a:r>
            <a:endParaRPr kumimoji="0" lang="cs-CZ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59693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cs-CZ" b="1" dirty="0" smtClean="0"/>
              <a:t>Informace o stavu NIA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3880633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cs-CZ" b="1" dirty="0" smtClean="0"/>
              <a:t>Registr práv a povinností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1782935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cs-CZ" b="1" dirty="0" smtClean="0"/>
              <a:t>Otevřená data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8826773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cs-CZ" b="1" dirty="0" smtClean="0"/>
              <a:t>Školení OHA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640943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 smtClean="0"/>
              <a:t>Školení OHA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 smtClean="0"/>
              <a:t>Dle poptávkového formuláře je zájem o tato témata:</a:t>
            </a:r>
          </a:p>
          <a:p>
            <a:pPr lvl="1"/>
            <a:r>
              <a:rPr lang="cs-CZ" dirty="0" smtClean="0"/>
              <a:t>Schvalování a formuláře OHA (postupy, povinnosti, atd.)</a:t>
            </a:r>
          </a:p>
          <a:p>
            <a:pPr lvl="1"/>
            <a:r>
              <a:rPr lang="cs-CZ" dirty="0" smtClean="0"/>
              <a:t>Obecné fungování eGov a činnosti OHA</a:t>
            </a:r>
          </a:p>
          <a:p>
            <a:pPr lvl="1"/>
            <a:r>
              <a:rPr lang="cs-CZ" dirty="0" smtClean="0"/>
              <a:t>Obsah RPP a vyplňování jeho evidencí</a:t>
            </a:r>
          </a:p>
          <a:p>
            <a:pPr lvl="1"/>
            <a:r>
              <a:rPr lang="cs-CZ" dirty="0" smtClean="0"/>
              <a:t>Řízení IT projektů</a:t>
            </a:r>
          </a:p>
          <a:p>
            <a:pPr lvl="1"/>
            <a:r>
              <a:rPr lang="cs-CZ" dirty="0" smtClean="0"/>
              <a:t>Cloud a TCO</a:t>
            </a:r>
          </a:p>
          <a:p>
            <a:pPr lvl="1"/>
            <a:r>
              <a:rPr lang="cs-CZ" dirty="0" err="1" smtClean="0"/>
              <a:t>Kyberbezpečnost</a:t>
            </a:r>
            <a:r>
              <a:rPr lang="cs-CZ" dirty="0" smtClean="0"/>
              <a:t> a </a:t>
            </a:r>
            <a:r>
              <a:rPr lang="cs-CZ" dirty="0" err="1" smtClean="0"/>
              <a:t>security</a:t>
            </a:r>
            <a:r>
              <a:rPr lang="cs-CZ" dirty="0" smtClean="0"/>
              <a:t> by design</a:t>
            </a:r>
          </a:p>
          <a:p>
            <a:pPr lvl="1"/>
            <a:r>
              <a:rPr lang="cs-CZ" dirty="0" smtClean="0"/>
              <a:t>Legislativa IT </a:t>
            </a:r>
          </a:p>
          <a:p>
            <a:pPr lvl="1"/>
            <a:r>
              <a:rPr lang="cs-CZ" dirty="0" smtClean="0"/>
              <a:t>Příklady dobré praxe ISVS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12758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cs-CZ" b="1" dirty="0" smtClean="0"/>
              <a:t>Nová verze formulářů OHA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20504464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 smtClean="0"/>
              <a:t>Nová verze formulářů OHA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 smtClean="0"/>
              <a:t>NÚKIB součástí organizací, které se podílejí na schvalování</a:t>
            </a:r>
          </a:p>
          <a:p>
            <a:r>
              <a:rPr lang="cs-CZ" dirty="0" smtClean="0"/>
              <a:t>Přidání otázky na posouzení ekonomické výhodnosti provozu ISVS</a:t>
            </a:r>
          </a:p>
          <a:p>
            <a:r>
              <a:rPr lang="cs-CZ" dirty="0" smtClean="0"/>
              <a:t>Přidání otázky na bezpečnostní úroveň ISVS</a:t>
            </a:r>
          </a:p>
          <a:p>
            <a:r>
              <a:rPr lang="cs-CZ" dirty="0" smtClean="0"/>
              <a:t>Větší detail na identifikaci subjektů v datovém kmeni</a:t>
            </a:r>
          </a:p>
          <a:p>
            <a:r>
              <a:rPr lang="cs-CZ" dirty="0" smtClean="0"/>
              <a:t>Rozšíření bezpečnostní architektury</a:t>
            </a:r>
          </a:p>
          <a:p>
            <a:r>
              <a:rPr lang="cs-CZ" dirty="0" smtClean="0"/>
              <a:t>Přidání otázek na cloud computing</a:t>
            </a:r>
          </a:p>
          <a:p>
            <a:pPr marL="0" indent="0">
              <a:buNone/>
            </a:pPr>
            <a:r>
              <a:rPr lang="cs-CZ" i="1" dirty="0" smtClean="0"/>
              <a:t>// Možné další úpravy vzhledem k minimálnímu bezpečnostnímu standardu</a:t>
            </a:r>
            <a:endParaRPr lang="cs-CZ" i="1" dirty="0"/>
          </a:p>
        </p:txBody>
      </p:sp>
    </p:spTree>
    <p:extLst>
      <p:ext uri="{BB962C8B-B14F-4D97-AF65-F5344CB8AC3E}">
        <p14:creationId xmlns:p14="http://schemas.microsoft.com/office/powerpoint/2010/main" val="3353722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es-ES" b="1" dirty="0"/>
              <a:t>Otázky a nejasnosti členů pracovní skupiny</a:t>
            </a:r>
          </a:p>
        </p:txBody>
      </p:sp>
    </p:spTree>
    <p:extLst>
      <p:ext uri="{BB962C8B-B14F-4D97-AF65-F5344CB8AC3E}">
        <p14:creationId xmlns:p14="http://schemas.microsoft.com/office/powerpoint/2010/main" val="21595198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es-ES" b="1" dirty="0"/>
              <a:t>Závěr</a:t>
            </a:r>
          </a:p>
        </p:txBody>
      </p:sp>
    </p:spTree>
    <p:extLst>
      <p:ext uri="{BB962C8B-B14F-4D97-AF65-F5344CB8AC3E}">
        <p14:creationId xmlns:p14="http://schemas.microsoft.com/office/powerpoint/2010/main" val="32357745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695796" y="2552324"/>
            <a:ext cx="8811491" cy="1421159"/>
          </a:xfrm>
        </p:spPr>
        <p:txBody>
          <a:bodyPr/>
          <a:lstStyle/>
          <a:p>
            <a:r>
              <a:rPr lang="cs-CZ" b="1" dirty="0"/>
              <a:t>Technický úvod, pravidla videokonference </a:t>
            </a:r>
          </a:p>
        </p:txBody>
      </p:sp>
    </p:spTree>
    <p:extLst>
      <p:ext uri="{BB962C8B-B14F-4D97-AF65-F5344CB8AC3E}">
        <p14:creationId xmlns:p14="http://schemas.microsoft.com/office/powerpoint/2010/main" val="5674182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25339" y="316201"/>
            <a:ext cx="8587048" cy="681327"/>
          </a:xfrm>
        </p:spPr>
        <p:txBody>
          <a:bodyPr/>
          <a:lstStyle/>
          <a:p>
            <a:pPr algn="ctr"/>
            <a:r>
              <a:rPr lang="cs-CZ" b="1" dirty="0" smtClean="0"/>
              <a:t>Kontext naší PS v rámci RVIS</a:t>
            </a:r>
            <a:endParaRPr lang="cs-CZ" b="1" dirty="0"/>
          </a:p>
        </p:txBody>
      </p:sp>
      <p:pic>
        <p:nvPicPr>
          <p:cNvPr id="3" name="Obrázek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00372" y="1084024"/>
            <a:ext cx="8814981" cy="577397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01811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9768408" y="116632"/>
            <a:ext cx="778408" cy="490066"/>
          </a:xfrm>
        </p:spPr>
        <p:txBody>
          <a:bodyPr/>
          <a:lstStyle/>
          <a:p>
            <a:r>
              <a:rPr lang="cs-CZ" dirty="0"/>
              <a:t> 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768408" y="5733257"/>
            <a:ext cx="442392" cy="392907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cs-CZ" dirty="0"/>
              <a:t> </a:t>
            </a:r>
          </a:p>
        </p:txBody>
      </p:sp>
      <p:sp>
        <p:nvSpPr>
          <p:cNvPr id="7" name="Title 1"/>
          <p:cNvSpPr txBox="1">
            <a:spLocks/>
          </p:cNvSpPr>
          <p:nvPr/>
        </p:nvSpPr>
        <p:spPr>
          <a:xfrm>
            <a:off x="4144862" y="333886"/>
            <a:ext cx="6345009" cy="60114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cs-CZ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Agenda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j-ea"/>
              <a:cs typeface="+mj-cs"/>
            </a:endParaRPr>
          </a:p>
        </p:txBody>
      </p:sp>
      <p:sp>
        <p:nvSpPr>
          <p:cNvPr id="8" name="TextovéPole 7">
            <a:extLst>
              <a:ext uri="{FF2B5EF4-FFF2-40B4-BE49-F238E27FC236}">
                <a16:creationId xmlns:a16="http://schemas.microsoft.com/office/drawing/2014/main" id="{DB173E78-E423-C647-B2A9-0E772E0C7ADB}"/>
              </a:ext>
            </a:extLst>
          </p:cNvPr>
          <p:cNvSpPr txBox="1"/>
          <p:nvPr/>
        </p:nvSpPr>
        <p:spPr>
          <a:xfrm>
            <a:off x="263352" y="1493876"/>
            <a:ext cx="11521279" cy="48936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lvl="0" indent="-342900">
              <a:spcAft>
                <a:spcPts val="0"/>
              </a:spcAft>
              <a:buFont typeface="+mj-lt"/>
              <a:buAutoNum type="arabicPeriod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Technický úvod, pravidla videokonference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– Tomáš Šedivec</a:t>
            </a:r>
          </a:p>
          <a:p>
            <a:pPr marL="342900" lvl="0" indent="-342900">
              <a:spcAft>
                <a:spcPts val="0"/>
              </a:spcAft>
              <a:buFont typeface="+mj-lt"/>
              <a:buAutoNum type="arabicPeriod"/>
            </a:pPr>
            <a:endParaRPr lang="cs-CZ" sz="2400" dirty="0" smtClean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342900" lvl="0" indent="-342900">
              <a:spcAft>
                <a:spcPts val="0"/>
              </a:spcAft>
              <a:buFont typeface="+mj-lt"/>
              <a:buAutoNum type="arabicPeriod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Hlavní program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Změny v Národní architektuře eGovernmentu </a:t>
            </a:r>
            <a:r>
              <a:rPr lang="cs-CZ" sz="2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–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Tomáš Šedivec</a:t>
            </a:r>
            <a:endParaRPr lang="cs-CZ" sz="2400" dirty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Příklady dobré praxe </a:t>
            </a:r>
            <a:r>
              <a:rPr lang="cs-CZ" sz="2400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– SÚKL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Informace </a:t>
            </a: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 stavu NIA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– Petr Kuchař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Registr </a:t>
            </a: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práv a povinností </a:t>
            </a:r>
            <a:r>
              <a:rPr lang="cs-CZ" sz="2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–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odbor eGovernmentu</a:t>
            </a:r>
            <a:endParaRPr lang="cs-CZ" sz="2400" dirty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Otevřená data –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Radka Domanská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Školení OHA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– Tomáš Šedivec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Nová verze formulářů OHA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– Tomáš Šedivec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Otázky </a:t>
            </a:r>
            <a:r>
              <a:rPr lang="cs-CZ" sz="2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 nejasnosti členů pracovní skupiny –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Tomáš </a:t>
            </a:r>
            <a:r>
              <a:rPr lang="cs-CZ" sz="2400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Š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edivec</a:t>
            </a:r>
            <a:endParaRPr lang="cs-CZ" sz="2400" dirty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lvl="2"/>
            <a:endParaRPr lang="cs-CZ" sz="2400" dirty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cs-CZ" sz="2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</a:t>
            </a: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Závěr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– Tomáš Šedivec</a:t>
            </a:r>
          </a:p>
        </p:txBody>
      </p:sp>
    </p:spTree>
    <p:extLst>
      <p:ext uri="{BB962C8B-B14F-4D97-AF65-F5344CB8AC3E}">
        <p14:creationId xmlns:p14="http://schemas.microsoft.com/office/powerpoint/2010/main" val="3010951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cs-CZ" b="1" dirty="0" smtClean="0"/>
              <a:t>Změny v Národní architektuře eGovernmentu</a:t>
            </a:r>
            <a:endParaRPr lang="cs-CZ" b="1" dirty="0"/>
          </a:p>
        </p:txBody>
      </p:sp>
    </p:spTree>
    <p:extLst>
      <p:ext uri="{BB962C8B-B14F-4D97-AF65-F5344CB8AC3E}">
        <p14:creationId xmlns:p14="http://schemas.microsoft.com/office/powerpoint/2010/main" val="246438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Změny v Národní architektuře eGovernmentu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85709" y="1600201"/>
            <a:ext cx="11296691" cy="5096021"/>
          </a:xfrm>
        </p:spPr>
        <p:txBody>
          <a:bodyPr>
            <a:normAutofit fontScale="85000" lnSpcReduction="10000"/>
          </a:bodyPr>
          <a:lstStyle/>
          <a:p>
            <a:pPr marL="0" indent="0">
              <a:lnSpc>
                <a:spcPct val="170000"/>
              </a:lnSpc>
              <a:buNone/>
            </a:pPr>
            <a:r>
              <a:rPr lang="cs-CZ" dirty="0"/>
              <a:t>Viz také </a:t>
            </a:r>
            <a:r>
              <a:rPr lang="cs-CZ" dirty="0">
                <a:hlinkClick r:id="rId2"/>
              </a:rPr>
              <a:t>https://</a:t>
            </a:r>
            <a:r>
              <a:rPr lang="cs-CZ" dirty="0" smtClean="0">
                <a:hlinkClick r:id="rId2"/>
              </a:rPr>
              <a:t>archi.gov.cz/vyhledavani:changelog</a:t>
            </a:r>
            <a:r>
              <a:rPr lang="cs-CZ" dirty="0" smtClean="0"/>
              <a:t> </a:t>
            </a:r>
          </a:p>
          <a:p>
            <a:pPr>
              <a:lnSpc>
                <a:spcPct val="170000"/>
              </a:lnSpc>
            </a:pPr>
            <a:r>
              <a:rPr lang="cs-CZ" dirty="0" smtClean="0"/>
              <a:t>RACI matice pro </a:t>
            </a:r>
            <a:r>
              <a:rPr lang="cs-CZ" dirty="0"/>
              <a:t>vyplňování formuláře OHA </a:t>
            </a:r>
            <a:r>
              <a:rPr lang="cs-CZ" dirty="0">
                <a:hlinkClick r:id="rId3"/>
              </a:rPr>
              <a:t>https://</a:t>
            </a:r>
            <a:r>
              <a:rPr lang="cs-CZ" dirty="0" smtClean="0">
                <a:hlinkClick r:id="rId3"/>
              </a:rPr>
              <a:t>archi.gov.cz/znalostni_baze:raci_formular</a:t>
            </a:r>
            <a:r>
              <a:rPr lang="cs-CZ" dirty="0" smtClean="0"/>
              <a:t> </a:t>
            </a:r>
          </a:p>
          <a:p>
            <a:pPr>
              <a:lnSpc>
                <a:spcPct val="170000"/>
              </a:lnSpc>
            </a:pPr>
            <a:r>
              <a:rPr lang="cs-CZ" dirty="0" smtClean="0"/>
              <a:t>Zkušební stránka </a:t>
            </a:r>
            <a:r>
              <a:rPr lang="cs-CZ" dirty="0"/>
              <a:t>nového Tezauru </a:t>
            </a:r>
            <a:r>
              <a:rPr lang="cs-CZ" dirty="0">
                <a:hlinkClick r:id="rId4"/>
              </a:rPr>
              <a:t>https://</a:t>
            </a:r>
            <a:r>
              <a:rPr lang="cs-CZ" dirty="0" smtClean="0">
                <a:hlinkClick r:id="rId4"/>
              </a:rPr>
              <a:t>archi.gov.cz/playgroud:tezaurus</a:t>
            </a:r>
            <a:r>
              <a:rPr lang="cs-CZ" dirty="0" smtClean="0"/>
              <a:t> </a:t>
            </a:r>
            <a:endParaRPr lang="cs-CZ" dirty="0"/>
          </a:p>
          <a:p>
            <a:pPr>
              <a:lnSpc>
                <a:spcPct val="170000"/>
              </a:lnSpc>
            </a:pPr>
            <a:r>
              <a:rPr lang="cs-CZ" dirty="0" smtClean="0"/>
              <a:t>Nevizuální přihlašování pomocí </a:t>
            </a:r>
            <a:r>
              <a:rPr lang="cs-CZ" dirty="0"/>
              <a:t>mobilních aplikací </a:t>
            </a:r>
            <a:r>
              <a:rPr lang="cs-CZ" dirty="0">
                <a:hlinkClick r:id="rId5"/>
              </a:rPr>
              <a:t>https://</a:t>
            </a:r>
            <a:r>
              <a:rPr lang="cs-CZ" dirty="0" smtClean="0">
                <a:hlinkClick r:id="rId5"/>
              </a:rPr>
              <a:t>archi.gov.cz/nap:nia</a:t>
            </a:r>
            <a:r>
              <a:rPr lang="cs-CZ" dirty="0" smtClean="0"/>
              <a:t> </a:t>
            </a:r>
            <a:r>
              <a:rPr lang="cs-CZ" b="1" dirty="0" smtClean="0"/>
              <a:t> </a:t>
            </a:r>
          </a:p>
          <a:p>
            <a:pPr>
              <a:lnSpc>
                <a:spcPct val="170000"/>
              </a:lnSpc>
            </a:pPr>
            <a:endParaRPr lang="cs-CZ" dirty="0" smtClean="0"/>
          </a:p>
          <a:p>
            <a:pPr>
              <a:lnSpc>
                <a:spcPct val="170000"/>
              </a:lnSpc>
            </a:pPr>
            <a:endParaRPr lang="cs-CZ" dirty="0" smtClean="0"/>
          </a:p>
          <a:p>
            <a:pPr>
              <a:lnSpc>
                <a:spcPct val="170000"/>
              </a:lnSpc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43810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Diskutuje s námi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/>
              <a:t>Pravidla diskuze na konci každé stránky:</a:t>
            </a:r>
          </a:p>
          <a:p>
            <a:pPr lvl="1"/>
            <a:r>
              <a:rPr lang="cs-CZ" dirty="0" smtClean="0"/>
              <a:t>Dotazy </a:t>
            </a:r>
            <a:r>
              <a:rPr lang="cs-CZ" dirty="0"/>
              <a:t>se musí týkat dané stránky. Pokud Váš dotaz se stránkou nesouvisí a nenašli jste potřebné informace pomocí vyhledávání, založte prosím nové diskuzní vlákno ve speciální části webu </a:t>
            </a:r>
            <a:r>
              <a:rPr lang="cs-CZ" dirty="0">
                <a:hlinkClick r:id="rId2"/>
              </a:rPr>
              <a:t> https://archi.gov.cz/diskuze</a:t>
            </a:r>
            <a:r>
              <a:rPr lang="cs-CZ" dirty="0" smtClean="0"/>
              <a:t>.</a:t>
            </a:r>
            <a:endParaRPr lang="cs-CZ" dirty="0"/>
          </a:p>
          <a:p>
            <a:r>
              <a:rPr lang="cs-CZ" dirty="0" smtClean="0"/>
              <a:t>Pravidla </a:t>
            </a:r>
            <a:r>
              <a:rPr lang="cs-CZ" dirty="0"/>
              <a:t>diskuze ve speciální části </a:t>
            </a:r>
            <a:r>
              <a:rPr lang="cs-CZ" dirty="0" smtClean="0"/>
              <a:t>webu</a:t>
            </a:r>
            <a:r>
              <a:rPr lang="cs-CZ" dirty="0"/>
              <a:t> </a:t>
            </a:r>
            <a:r>
              <a:rPr lang="cs-CZ" dirty="0">
                <a:hlinkClick r:id="rId2"/>
              </a:rPr>
              <a:t>https://</a:t>
            </a:r>
            <a:r>
              <a:rPr lang="cs-CZ" dirty="0" smtClean="0">
                <a:hlinkClick r:id="rId2"/>
              </a:rPr>
              <a:t>archi.gov.cz/diskuze</a:t>
            </a:r>
            <a:r>
              <a:rPr lang="cs-CZ" dirty="0" smtClean="0"/>
              <a:t> </a:t>
            </a:r>
            <a:endParaRPr lang="cs-CZ" dirty="0"/>
          </a:p>
          <a:p>
            <a:pPr lvl="1"/>
            <a:r>
              <a:rPr lang="cs-CZ" dirty="0" smtClean="0"/>
              <a:t>Diskutujte </a:t>
            </a:r>
            <a:r>
              <a:rPr lang="cs-CZ" dirty="0"/>
              <a:t>v rámci založené diskuze. Pokud Váš příspěvek s vláknem nesouvisí, založte prosím nové diskuzní vlákno.</a:t>
            </a:r>
          </a:p>
          <a:p>
            <a:pPr lvl="1"/>
            <a:r>
              <a:rPr lang="cs-CZ" dirty="0"/>
              <a:t>Pokud zakládáte nové vlákno, nezapomeňte ho pojmenovat. Název by měl souviset s Vaším dotazem.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897704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Změny v Národní architektuře eGovernmentu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Poslední seznam </a:t>
            </a:r>
            <a:r>
              <a:rPr lang="cs-CZ" dirty="0"/>
              <a:t>změn jednomyslně schválen </a:t>
            </a:r>
            <a:r>
              <a:rPr lang="cs-CZ" dirty="0" smtClean="0"/>
              <a:t>usnesením RVIS 2021/11/12/U7</a:t>
            </a:r>
          </a:p>
          <a:p>
            <a:r>
              <a:rPr lang="cs-CZ" dirty="0" smtClean="0"/>
              <a:t>Nadále budou změny schvalovány v hierarchii RVIS:</a:t>
            </a:r>
          </a:p>
          <a:p>
            <a:pPr marL="971550" lvl="1" indent="-514350">
              <a:buFont typeface="+mj-lt"/>
              <a:buAutoNum type="arabicPeriod"/>
            </a:pPr>
            <a:r>
              <a:rPr lang="cs-CZ" dirty="0" smtClean="0"/>
              <a:t>Pracovní skupina pro architekturu a řízení ICT</a:t>
            </a:r>
          </a:p>
          <a:p>
            <a:pPr marL="971550" lvl="1" indent="-514350">
              <a:buFont typeface="+mj-lt"/>
              <a:buAutoNum type="arabicPeriod"/>
            </a:pPr>
            <a:r>
              <a:rPr lang="cs-CZ" dirty="0" smtClean="0"/>
              <a:t>Pracovní výbor pro efektivní a centrálně koordinované ICT veřejné správy </a:t>
            </a:r>
          </a:p>
          <a:p>
            <a:pPr marL="971550" lvl="1" indent="-514350">
              <a:buFont typeface="+mj-lt"/>
              <a:buAutoNum type="arabicPeriod"/>
            </a:pPr>
            <a:r>
              <a:rPr lang="cs-CZ" dirty="0" smtClean="0"/>
              <a:t>Výkonný výbor Informační koncepce ČR</a:t>
            </a:r>
          </a:p>
          <a:p>
            <a:pPr marL="971550" lvl="1" indent="-514350">
              <a:buFont typeface="+mj-lt"/>
              <a:buAutoNum type="arabicPeriod"/>
            </a:pPr>
            <a:r>
              <a:rPr lang="cs-CZ" dirty="0" smtClean="0"/>
              <a:t>Plenární zasedání RVIS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822161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cs-CZ" b="1" dirty="0" smtClean="0"/>
              <a:t>Příklady dobré praxe</a:t>
            </a:r>
            <a:endParaRPr lang="es-ES" b="1" dirty="0"/>
          </a:p>
        </p:txBody>
      </p:sp>
    </p:spTree>
    <p:extLst>
      <p:ext uri="{BB962C8B-B14F-4D97-AF65-F5344CB8AC3E}">
        <p14:creationId xmlns:p14="http://schemas.microsoft.com/office/powerpoint/2010/main" val="1666262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V_sablona1_2007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90B00F75BED7484DA544575FBD77AFF7" ma:contentTypeVersion="0" ma:contentTypeDescription="Vytvoří nový dokument" ma:contentTypeScope="" ma:versionID="0e6006eccaeb898806405d7676632c12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bd44be3388bd54d294bcf356313bfcd1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61C8A6CA-3E21-4DDD-BFB4-F280350CECA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C7A5577F-90D1-4D94-B1D8-31B5055FE45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579E98EC-8279-4842-B4EF-743633698D36}">
  <ds:schemaRefs>
    <ds:schemaRef ds:uri="http://purl.org/dc/terms/"/>
    <ds:schemaRef ds:uri="http://schemas.openxmlformats.org/package/2006/metadata/core-properties"/>
    <ds:schemaRef ds:uri="http://purl.org/dc/elements/1.1/"/>
    <ds:schemaRef ds:uri="http://schemas.microsoft.com/office/2006/metadata/properties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934</TotalTime>
  <Words>413</Words>
  <Application>Microsoft Office PowerPoint</Application>
  <PresentationFormat>Širokoúhlá obrazovka</PresentationFormat>
  <Paragraphs>67</Paragraphs>
  <Slides>18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18</vt:i4>
      </vt:variant>
    </vt:vector>
  </HeadingPairs>
  <TitlesOfParts>
    <vt:vector size="21" baseType="lpstr">
      <vt:lpstr>Arial</vt:lpstr>
      <vt:lpstr>Calibri</vt:lpstr>
      <vt:lpstr>MV_sablona1_2007</vt:lpstr>
      <vt:lpstr>Prezentace aplikace PowerPoint</vt:lpstr>
      <vt:lpstr>Technický úvod, pravidla videokonference </vt:lpstr>
      <vt:lpstr>Kontext naší PS v rámci RVIS</vt:lpstr>
      <vt:lpstr> </vt:lpstr>
      <vt:lpstr>Změny v Národní architektuře eGovernmentu</vt:lpstr>
      <vt:lpstr>Změny v Národní architektuře eGovernmentu</vt:lpstr>
      <vt:lpstr>Diskutuje s námi</vt:lpstr>
      <vt:lpstr>Změny v Národní architektuře eGovernmentu</vt:lpstr>
      <vt:lpstr>Příklady dobré praxe</vt:lpstr>
      <vt:lpstr>Informace o stavu NIA</vt:lpstr>
      <vt:lpstr>Registr práv a povinností</vt:lpstr>
      <vt:lpstr>Otevřená data</vt:lpstr>
      <vt:lpstr>Školení OHA</vt:lpstr>
      <vt:lpstr>Školení OHA</vt:lpstr>
      <vt:lpstr>Nová verze formulářů OHA</vt:lpstr>
      <vt:lpstr>Nová verze formulářů OHA</vt:lpstr>
      <vt:lpstr>Otázky a nejasnosti členů pracovní skupiny</vt:lpstr>
      <vt:lpstr>Závěr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Tomáš Šedivec</dc:creator>
  <cp:lastModifiedBy>Tomáš Šedivec</cp:lastModifiedBy>
  <cp:revision>35</cp:revision>
  <dcterms:created xsi:type="dcterms:W3CDTF">2021-01-27T09:19:54Z</dcterms:created>
  <dcterms:modified xsi:type="dcterms:W3CDTF">2021-12-06T13:52:27Z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sMyDocuments">
    <vt:bool>true</vt:bool>
  </property>
  <property fmtid="{D5CDD505-2E9C-101B-9397-08002B2CF9AE}" pid="3" name="ContentTypeId">
    <vt:lpwstr>0x01010090B00F75BED7484DA544575FBD77AFF7</vt:lpwstr>
  </property>
</Properties>
</file>

<file path=docProps/thumbnail.jpeg>
</file>