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94" r:id="rId6"/>
    <p:sldId id="295" r:id="rId7"/>
    <p:sldId id="297" r:id="rId8"/>
    <p:sldId id="298" r:id="rId9"/>
    <p:sldId id="296" r:id="rId10"/>
    <p:sldId id="299" r:id="rId11"/>
    <p:sldId id="300" r:id="rId12"/>
    <p:sldId id="301" r:id="rId13"/>
    <p:sldId id="302" r:id="rId14"/>
    <p:sldId id="303" r:id="rId15"/>
    <p:sldId id="291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Valášek" initials="JV" lastIdx="1" clrIdx="0"/>
  <p:cmAuthor id="2" name="PEKU" initials="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0000"/>
    <a:srgbClr val="FFFFFF"/>
    <a:srgbClr val="FF9393"/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24" autoAdjust="0"/>
    <p:restoredTop sz="50000" autoAdjust="0"/>
  </p:normalViewPr>
  <p:slideViewPr>
    <p:cSldViewPr>
      <p:cViewPr varScale="1">
        <p:scale>
          <a:sx n="77" d="100"/>
          <a:sy n="77" d="100"/>
        </p:scale>
        <p:origin x="708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E4B-5671-403B-B91E-16698A050570}" type="datetimeFigureOut">
              <a:rPr lang="cs-CZ" smtClean="0"/>
              <a:t>01.11.2021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80BF2-CA21-4D5B-9E8A-0EF4925B07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30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85910" y="1751745"/>
            <a:ext cx="8173572" cy="3126209"/>
          </a:xfrm>
        </p:spPr>
        <p:txBody>
          <a:bodyPr/>
          <a:lstStyle/>
          <a:p>
            <a:pPr algn="ctr"/>
            <a:r>
              <a:rPr lang="cs-CZ" sz="5400" dirty="0"/>
              <a:t>Základní registry 2.0</a:t>
            </a:r>
            <a:br>
              <a:rPr lang="cs-CZ" sz="5400" dirty="0"/>
            </a:br>
            <a:r>
              <a:rPr lang="cs-CZ" sz="5400" dirty="0"/>
              <a:t>Propojený datový fond</a:t>
            </a:r>
            <a:br>
              <a:rPr lang="cs-CZ" sz="3490" b="1" dirty="0"/>
            </a:br>
            <a:endParaRPr lang="cs-CZ" sz="2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328248" y="5836542"/>
            <a:ext cx="2016224" cy="432048"/>
          </a:xfrm>
        </p:spPr>
        <p:txBody>
          <a:bodyPr>
            <a:noAutofit/>
          </a:bodyPr>
          <a:lstStyle/>
          <a:p>
            <a:r>
              <a:rPr lang="cs-CZ" sz="1600" dirty="0">
                <a:solidFill>
                  <a:schemeClr val="tx1"/>
                </a:solidFill>
              </a:rPr>
              <a:t>01.11. 2021, Praha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2063552" y="5301208"/>
            <a:ext cx="5472608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tx1"/>
                </a:solidFill>
              </a:rPr>
              <a:t>RNDr. Petr Tiller</a:t>
            </a:r>
          </a:p>
          <a:p>
            <a:r>
              <a:rPr lang="cs-CZ" sz="1600" dirty="0">
                <a:solidFill>
                  <a:schemeClr val="tx1"/>
                </a:solidFill>
              </a:rPr>
              <a:t>Odbor Hlavního Architekta</a:t>
            </a:r>
          </a:p>
          <a:p>
            <a:r>
              <a:rPr lang="cs-CZ" sz="1600" dirty="0">
                <a:solidFill>
                  <a:schemeClr val="tx1"/>
                </a:solidFill>
              </a:rPr>
              <a:t>Ministerstvo vnitra ČR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54A72D-9C33-40C4-86FE-0F6062455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Řídící data PPDF jsou v RPP - opakování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C7CEDC5-F2E1-4712-BC2F-5B3CA0AD4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Správce agendy zapisuje do RPP jednotlivé subjekty/objekty, o kterých vede údaje (kontexty)</a:t>
            </a:r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Správci agend zapisují požadavky na získávání údajů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00AFD29-73A8-4B8E-AE04-DBEF2A205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2708920"/>
            <a:ext cx="9640301" cy="103573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B4CB8CC-4D0F-4635-ADB8-E1C69EE8E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946" y="4370723"/>
            <a:ext cx="7868434" cy="193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785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54A72D-9C33-40C4-86FE-0F6062455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Řídící data PPDF jsou v RPP - opakování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C7CEDC5-F2E1-4712-BC2F-5B3CA0AD4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Správce agendy zapisuje </a:t>
            </a:r>
            <a:r>
              <a:rPr lang="cs-CZ" b="1" dirty="0"/>
              <a:t>POSKYTOVÁNÍ </a:t>
            </a:r>
            <a:r>
              <a:rPr lang="cs-CZ" dirty="0"/>
              <a:t>údajů, které vede pro jednotlivé subjekty/objekty – zajistil technickou publikaci prostřednictvím referenčního rozhraní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Technický správce agendy ve spolupráci s věcným správcem zajistí čerpání publikovaných údajů prostřednictvím referenčního rozhraní</a:t>
            </a:r>
          </a:p>
          <a:p>
            <a:pPr lvl="1"/>
            <a:r>
              <a:rPr lang="cs-CZ" b="1" dirty="0"/>
              <a:t>Již žádný proces schvalování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7041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1DE4A2D-4738-4983-9877-7FE75C02E7CF}"/>
              </a:ext>
            </a:extLst>
          </p:cNvPr>
          <p:cNvSpPr txBox="1"/>
          <p:nvPr/>
        </p:nvSpPr>
        <p:spPr>
          <a:xfrm>
            <a:off x="2999656" y="270892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dirty="0"/>
              <a:t>Dotazy – odpovědi ?</a:t>
            </a:r>
          </a:p>
        </p:txBody>
      </p:sp>
    </p:spTree>
    <p:extLst>
      <p:ext uri="{BB962C8B-B14F-4D97-AF65-F5344CB8AC3E}">
        <p14:creationId xmlns:p14="http://schemas.microsoft.com/office/powerpoint/2010/main" val="2325368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90A008-B6A4-4BD9-A7C9-9AB7691D4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776" y="274638"/>
            <a:ext cx="6912768" cy="1143000"/>
          </a:xfrm>
        </p:spPr>
        <p:txBody>
          <a:bodyPr/>
          <a:lstStyle/>
          <a:p>
            <a:r>
              <a:rPr lang="cs-CZ" dirty="0"/>
              <a:t>Základní motivace projektu ZR 2.0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37697F-59DF-4E8A-AFEA-6AFDB882F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Zastaralé hardwarové a softwarové vybavení</a:t>
            </a:r>
          </a:p>
          <a:p>
            <a:r>
              <a:rPr lang="cs-CZ" dirty="0"/>
              <a:t>Škálovatelnost současného řešení </a:t>
            </a:r>
          </a:p>
          <a:p>
            <a:r>
              <a:rPr lang="cs-CZ" dirty="0"/>
              <a:t>Informační systém sdílené služby (do 1.2.2022 </a:t>
            </a:r>
            <a:r>
              <a:rPr lang="cs-CZ" dirty="0" err="1"/>
              <a:t>eGSB</a:t>
            </a:r>
            <a:r>
              <a:rPr lang="cs-CZ" dirty="0"/>
              <a:t> jako součást CMS)</a:t>
            </a:r>
          </a:p>
          <a:p>
            <a:r>
              <a:rPr lang="cs-CZ" dirty="0"/>
              <a:t>Aplikace základních registrů vyžadující časově náročnou aktualizaci</a:t>
            </a:r>
          </a:p>
          <a:p>
            <a:r>
              <a:rPr lang="cs-CZ" dirty="0"/>
              <a:t>Dostupnost v rámci SLA, nicméně není zajištěn </a:t>
            </a:r>
            <a:r>
              <a:rPr lang="cs-CZ" dirty="0" err="1"/>
              <a:t>bezodstávkový</a:t>
            </a:r>
            <a:r>
              <a:rPr lang="cs-CZ" dirty="0"/>
              <a:t> provoz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0416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46FB05-247C-42C2-992D-7DED6048C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tedy řešíme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13AA6B-ECB9-4423-AEDC-C72B1EB77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282" y="1600200"/>
            <a:ext cx="9686310" cy="4983162"/>
          </a:xfrm>
        </p:spPr>
        <p:txBody>
          <a:bodyPr>
            <a:normAutofit fontScale="77500" lnSpcReduction="20000"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Přechod na </a:t>
            </a:r>
            <a:r>
              <a:rPr lang="cs-CZ" dirty="0" err="1"/>
              <a:t>hyperkonvergovanou</a:t>
            </a:r>
            <a:r>
              <a:rPr lang="cs-CZ" dirty="0"/>
              <a:t> infrastrukturu</a:t>
            </a:r>
          </a:p>
          <a:p>
            <a:pPr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Zajištění vysoké dostupnosti</a:t>
            </a:r>
          </a:p>
          <a:p>
            <a:pPr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Zajištění </a:t>
            </a:r>
            <a:r>
              <a:rPr lang="cs-CZ" dirty="0" err="1"/>
              <a:t>bezodstávkového</a:t>
            </a:r>
            <a:r>
              <a:rPr lang="cs-CZ" dirty="0"/>
              <a:t> provozu</a:t>
            </a:r>
          </a:p>
          <a:p>
            <a:pPr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Optimalizace komunikační infrastruktury a datových center</a:t>
            </a:r>
          </a:p>
          <a:p>
            <a:pPr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Servisně orientovaná aplikační infrastruktura</a:t>
            </a:r>
          </a:p>
          <a:p>
            <a:pPr lv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Kontejnerizace aplikací základních registrů</a:t>
            </a:r>
          </a:p>
          <a:p>
            <a:pPr lv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Softwarově definovaná infrastruktura (síť a úložiště)</a:t>
            </a:r>
          </a:p>
          <a:p>
            <a:pPr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Sjednocení referenčního rozhraní (ISZR a ISSS)</a:t>
            </a:r>
          </a:p>
          <a:p>
            <a:pPr lv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Jednotné řízení oprávnění</a:t>
            </a:r>
          </a:p>
          <a:p>
            <a:pPr lv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Vytvoření důvěryhodného perimetru referenčního rozhraní</a:t>
            </a:r>
          </a:p>
          <a:p>
            <a:pPr lv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Sdílené služby referenčního rozhraní</a:t>
            </a:r>
          </a:p>
          <a:p>
            <a:pPr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dirty="0"/>
              <a:t>Vybudování plnohodnotného interního testovacího prostředí ZR a referenčního rozhraní</a:t>
            </a:r>
          </a:p>
          <a:p>
            <a:pPr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9159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FDE473-EA8E-4B0F-8C55-53496D9A0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Aplikace základních registrů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0714FD-DAAD-4C1E-9980-818311D43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Kontejnerizace – </a:t>
            </a:r>
            <a:r>
              <a:rPr lang="cs-CZ" dirty="0" err="1"/>
              <a:t>mikroslužby</a:t>
            </a:r>
            <a:endParaRPr lang="cs-CZ" dirty="0"/>
          </a:p>
          <a:p>
            <a:pPr lvl="1"/>
            <a:r>
              <a:rPr lang="cs-CZ" dirty="0"/>
              <a:t>Implementace změn a úprav bez odstávky služeb</a:t>
            </a:r>
          </a:p>
          <a:p>
            <a:pPr lvl="1"/>
            <a:r>
              <a:rPr lang="cs-CZ" dirty="0"/>
              <a:t>Dynamické řízení odezvy podle aktuální zátěže</a:t>
            </a:r>
          </a:p>
          <a:p>
            <a:r>
              <a:rPr lang="cs-CZ" dirty="0"/>
              <a:t>Společné prvky referenčního rozhraní</a:t>
            </a:r>
          </a:p>
          <a:p>
            <a:pPr lvl="1"/>
            <a:r>
              <a:rPr lang="cs-CZ" dirty="0"/>
              <a:t>Správa autorizace transakcí</a:t>
            </a:r>
          </a:p>
          <a:p>
            <a:pPr lvl="1"/>
            <a:r>
              <a:rPr lang="cs-CZ" dirty="0"/>
              <a:t>Modul dávkového zpracování (v současnosti FAIS)</a:t>
            </a:r>
          </a:p>
          <a:p>
            <a:r>
              <a:rPr lang="cs-CZ" dirty="0"/>
              <a:t>Jednotné logování </a:t>
            </a:r>
          </a:p>
          <a:p>
            <a:pPr lvl="1"/>
            <a:r>
              <a:rPr lang="cs-CZ" dirty="0"/>
              <a:t>Auditovatelnost transakcí – jednotné místo poskytnutí informací subjektům údajů o využívání údajů</a:t>
            </a:r>
          </a:p>
          <a:p>
            <a:r>
              <a:rPr lang="cs-CZ" dirty="0"/>
              <a:t>Centrální místo pro vyrozumívání o změně údajů </a:t>
            </a:r>
          </a:p>
          <a:p>
            <a:pPr lvl="1"/>
            <a:r>
              <a:rPr lang="cs-CZ" dirty="0">
                <a:solidFill>
                  <a:srgbClr val="FF0000"/>
                </a:solidFill>
              </a:rPr>
              <a:t>termín notifikace o změně údajů je vyhrazen pro informování subjektu údajů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9687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E9411C-EE78-48FC-B6B6-89EB78A8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 anchor="ctr">
            <a:normAutofit/>
          </a:bodyPr>
          <a:lstStyle/>
          <a:p>
            <a:r>
              <a:rPr lang="cs-CZ" dirty="0"/>
              <a:t>SAT – správa autorizace transakcí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CD3EF8-C4EA-4D31-B75F-F292D8E50C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>
            <a:normAutofit/>
          </a:bodyPr>
          <a:lstStyle/>
          <a:p>
            <a:r>
              <a:rPr lang="cs-CZ" dirty="0"/>
              <a:t>Při využívání </a:t>
            </a:r>
            <a:r>
              <a:rPr lang="cs-CZ" b="1" dirty="0"/>
              <a:t>jakýchkoli </a:t>
            </a:r>
            <a:r>
              <a:rPr lang="cs-CZ" dirty="0"/>
              <a:t>služeb referenčního rozhraní jednotné provádění kontrol</a:t>
            </a:r>
          </a:p>
          <a:p>
            <a:r>
              <a:rPr lang="cs-CZ" dirty="0"/>
              <a:t>Referenční rozhraní je jeden důvěryhodný celek</a:t>
            </a:r>
          </a:p>
          <a:p>
            <a:r>
              <a:rPr lang="cs-CZ" dirty="0"/>
              <a:t>Načítání řídících dat z RPP dynamicky vzhledem k požadavkům na služby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E8620D0-90C0-4023-B685-2AE89824D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0" y="1829459"/>
            <a:ext cx="5384800" cy="40674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6817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9CCE0B-2AAB-4A79-B4D4-230D53CF8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Dynamické řízení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4F2E4F-76F5-46DF-883B-1EC94A81E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282" y="1600200"/>
            <a:ext cx="8472518" cy="4983162"/>
          </a:xfrm>
        </p:spPr>
        <p:txBody>
          <a:bodyPr>
            <a:normAutofit/>
          </a:bodyPr>
          <a:lstStyle/>
          <a:p>
            <a:r>
              <a:rPr lang="cs-CZ" dirty="0"/>
              <a:t>Jednotné řízení referenčního rozhraní (ISZR a ISSS)</a:t>
            </a:r>
          </a:p>
          <a:p>
            <a:r>
              <a:rPr lang="cs-CZ" dirty="0"/>
              <a:t>Přechod od současné architektury „zpracovatelských linek“ na </a:t>
            </a:r>
            <a:r>
              <a:rPr lang="cs-CZ" dirty="0" err="1"/>
              <a:t>mash</a:t>
            </a:r>
            <a:r>
              <a:rPr lang="cs-CZ" dirty="0"/>
              <a:t> (síť) </a:t>
            </a:r>
            <a:r>
              <a:rPr lang="cs-CZ" dirty="0" err="1"/>
              <a:t>mikroslužeb</a:t>
            </a:r>
            <a:r>
              <a:rPr lang="cs-CZ" dirty="0"/>
              <a:t> </a:t>
            </a:r>
          </a:p>
          <a:p>
            <a:r>
              <a:rPr lang="cs-CZ" dirty="0"/>
              <a:t>Monitoring zátěže jednotlivých </a:t>
            </a:r>
            <a:r>
              <a:rPr lang="cs-CZ" dirty="0" err="1"/>
              <a:t>mikroslužeb</a:t>
            </a:r>
            <a:r>
              <a:rPr lang="cs-CZ" dirty="0"/>
              <a:t> (</a:t>
            </a:r>
            <a:r>
              <a:rPr lang="cs-CZ" dirty="0" err="1"/>
              <a:t>swarm</a:t>
            </a:r>
            <a:r>
              <a:rPr lang="cs-CZ" dirty="0"/>
              <a:t>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0441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0B1F5F-6755-457F-87D3-45A20E42F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Společná komponenta hromadného zpracování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2BE1702-CC53-49EF-B386-9CBF4CCFF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cs-CZ" dirty="0">
                <a:solidFill>
                  <a:srgbClr val="4D4D4D"/>
                </a:solidFill>
              </a:rPr>
              <a:t>ISZR v současné době omezeno kapacitou WWW služeb</a:t>
            </a:r>
          </a:p>
          <a:p>
            <a:pPr lvl="1">
              <a:spcBef>
                <a:spcPts val="0"/>
              </a:spcBef>
            </a:pPr>
            <a:r>
              <a:rPr lang="cs-CZ" dirty="0">
                <a:solidFill>
                  <a:srgbClr val="4D4D4D"/>
                </a:solidFill>
              </a:rPr>
              <a:t>Synchronní zpracování maximálně pro 100 AIFO asynchronní pro 10 000 AIFO</a:t>
            </a:r>
          </a:p>
          <a:p>
            <a:pPr lvl="1">
              <a:spcBef>
                <a:spcPts val="0"/>
              </a:spcBef>
            </a:pPr>
            <a:endParaRPr lang="cs-CZ" dirty="0">
              <a:solidFill>
                <a:srgbClr val="4D4D4D"/>
              </a:solidFill>
            </a:endParaRPr>
          </a:p>
          <a:p>
            <a:pPr>
              <a:spcBef>
                <a:spcPts val="0"/>
              </a:spcBef>
            </a:pPr>
            <a:r>
              <a:rPr lang="cs-CZ" b="1" dirty="0">
                <a:solidFill>
                  <a:srgbClr val="4D4D4D"/>
                </a:solidFill>
              </a:rPr>
              <a:t>Pro </a:t>
            </a:r>
            <a:r>
              <a:rPr lang="cs-CZ" b="1" dirty="0" err="1">
                <a:solidFill>
                  <a:srgbClr val="4D4D4D"/>
                </a:solidFill>
              </a:rPr>
              <a:t>eGSB</a:t>
            </a:r>
            <a:r>
              <a:rPr lang="cs-CZ" b="1" dirty="0">
                <a:solidFill>
                  <a:srgbClr val="4D4D4D"/>
                </a:solidFill>
              </a:rPr>
              <a:t> platí zásadní omezení na 1 AIFO při zadávání požadavku na zápis či čtení údajů (služby G1-čti data a G11 – zapiš data)</a:t>
            </a:r>
          </a:p>
          <a:p>
            <a:pPr lvl="1">
              <a:spcBef>
                <a:spcPts val="0"/>
              </a:spcBef>
            </a:pPr>
            <a:endParaRPr lang="cs-CZ" dirty="0">
              <a:solidFill>
                <a:srgbClr val="4D4D4D"/>
              </a:solidFill>
            </a:endParaRPr>
          </a:p>
          <a:p>
            <a:pPr>
              <a:spcBef>
                <a:spcPts val="0"/>
              </a:spcBef>
            </a:pPr>
            <a:r>
              <a:rPr lang="cs-CZ" dirty="0"/>
              <a:t>Požadavky zadávané na hromadný výdej řešeny pro zadávání požadavků a výdej pomocí datových schránek</a:t>
            </a:r>
          </a:p>
          <a:p>
            <a:pPr>
              <a:spcBef>
                <a:spcPts val="0"/>
              </a:spcBef>
            </a:pPr>
            <a:endParaRPr lang="cs-CZ" dirty="0"/>
          </a:p>
          <a:p>
            <a:pPr>
              <a:spcBef>
                <a:spcPts val="0"/>
              </a:spcBef>
            </a:pPr>
            <a:r>
              <a:rPr lang="cs-CZ" dirty="0"/>
              <a:t>Zásadní změna – možnost využití WWW služeb pro zadání šablony (kostra požadavku) a datových souborů. Následné zpracování datových souborů dle šablony s využitím dynamického řízení zátěže na referenčním rozhraní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8041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6718A5-C7B5-4120-AD60-A7F7CA77C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Společná komponenta vyrozumívání o změně údajů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F019AA-DF6E-469A-B37D-082065341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Slouží k </a:t>
            </a:r>
            <a:r>
              <a:rPr lang="cs-CZ" b="1" dirty="0"/>
              <a:t>aktualizaci</a:t>
            </a:r>
            <a:r>
              <a:rPr lang="cs-CZ" dirty="0"/>
              <a:t> údajů v Agendových informačních systémech</a:t>
            </a:r>
          </a:p>
          <a:p>
            <a:r>
              <a:rPr lang="cs-CZ" dirty="0"/>
              <a:t>Rozšíření stávajícího mechanismu pro referenční údaje z ROB</a:t>
            </a:r>
          </a:p>
          <a:p>
            <a:pPr lvl="1"/>
            <a:r>
              <a:rPr lang="cs-CZ" dirty="0"/>
              <a:t>Správce AIS registruje AIFO pro příjem změn údajů</a:t>
            </a:r>
          </a:p>
          <a:p>
            <a:pPr lvl="1"/>
            <a:r>
              <a:rPr lang="cs-CZ" dirty="0"/>
              <a:t>Správce AIS registruje IČO pro příjem změn údajů</a:t>
            </a:r>
          </a:p>
          <a:p>
            <a:pPr lvl="1"/>
            <a:r>
              <a:rPr lang="cs-CZ" dirty="0"/>
              <a:t>Správce AIS poskytujícího údaje prostřednictvím ISSS zapisuje údaje o údajích, u kterých došlo ke změně </a:t>
            </a:r>
          </a:p>
          <a:p>
            <a:pPr lvl="1"/>
            <a:r>
              <a:rPr lang="cs-CZ" dirty="0"/>
              <a:t>Správce AIS zasílá požadavek na vyrozumění o změně údajů se specifikací rozsahu údajů – získá seznam AIFO/IČO a údaje aktualizuje od zdroje dle svých oprávnění</a:t>
            </a:r>
          </a:p>
        </p:txBody>
      </p:sp>
    </p:spTree>
    <p:extLst>
      <p:ext uri="{BB962C8B-B14F-4D97-AF65-F5344CB8AC3E}">
        <p14:creationId xmlns:p14="http://schemas.microsoft.com/office/powerpoint/2010/main" val="3970508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302C38-BA4C-4A5A-8576-27A5717A0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interoperability v rámci EU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B79143-F6A7-4265-A7C9-E96689F5A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Pro výměnu údajů v rámci EU odpovídající správce buduje aplikační rozhraní – </a:t>
            </a:r>
            <a:r>
              <a:rPr lang="cs-CZ" dirty="0" err="1"/>
              <a:t>Gateway</a:t>
            </a:r>
            <a:r>
              <a:rPr lang="cs-CZ" dirty="0"/>
              <a:t>/Brána – které zajišťuje transformaci mezi požadavky na komunikaci v rámci EU a v rámci Propojeného datového fondu</a:t>
            </a:r>
          </a:p>
          <a:p>
            <a:r>
              <a:rPr lang="cs-CZ" dirty="0"/>
              <a:t>Tato brána je připojena na referenční rozhraní, prostřednictvím kterého čerpá údaje či přijímá požadavky na zápis</a:t>
            </a:r>
          </a:p>
          <a:p>
            <a:r>
              <a:rPr lang="cs-CZ" dirty="0"/>
              <a:t>Brána musí zajistit ztotožnění osob (převod na AIFO) pokud je možná</a:t>
            </a:r>
          </a:p>
          <a:p>
            <a:r>
              <a:rPr lang="cs-CZ" dirty="0"/>
              <a:t>Oprávnění na výměnu údajů prostřednictvím PPDF dle referenčních údajů v RPP</a:t>
            </a:r>
          </a:p>
        </p:txBody>
      </p:sp>
    </p:spTree>
    <p:extLst>
      <p:ext uri="{BB962C8B-B14F-4D97-AF65-F5344CB8AC3E}">
        <p14:creationId xmlns:p14="http://schemas.microsoft.com/office/powerpoint/2010/main" val="527398732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E3A0E2EB86C94B99A5C16DDFBEB809" ma:contentTypeVersion="0" ma:contentTypeDescription="Vytvoří nový dokument" ma:contentTypeScope="" ma:versionID="833257d298931c051a4ff9c84bfc074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ecb93c72f33e94aa0d8973920a8bbe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C5B2BF-E6B0-4F2D-9A6E-BA8D5EE846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F2CD8C-1F57-4021-ADA7-82EA95C20947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A4AEA0F0-7E36-4E46-8B5B-A383D1CE9D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7669</TotalTime>
  <Words>595</Words>
  <Application>Microsoft Office PowerPoint</Application>
  <PresentationFormat>Širokoúhlá obrazovka</PresentationFormat>
  <Paragraphs>75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Symbol</vt:lpstr>
      <vt:lpstr>MV_sablona1_2007</vt:lpstr>
      <vt:lpstr>Základní registry 2.0 Propojený datový fond </vt:lpstr>
      <vt:lpstr>Základní motivace projektu ZR 2.0</vt:lpstr>
      <vt:lpstr>Co tedy řešíme</vt:lpstr>
      <vt:lpstr>Aplikace základních registrů</vt:lpstr>
      <vt:lpstr>SAT – správa autorizace transakcí</vt:lpstr>
      <vt:lpstr>Dynamické řízení</vt:lpstr>
      <vt:lpstr>Společná komponenta hromadného zpracování</vt:lpstr>
      <vt:lpstr>Společná komponenta vyrozumívání o změně údajů</vt:lpstr>
      <vt:lpstr>Podpora interoperability v rámci EU </vt:lpstr>
      <vt:lpstr>Řídící data PPDF jsou v RPP - opakování</vt:lpstr>
      <vt:lpstr>Řídící data PPDF jsou v RPP - opakování</vt:lpstr>
      <vt:lpstr>Prezentace aplikace PowerPoint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Návaznost projektu na architekturu eGovernmentu z pohledu OHA</dc:title>
  <dc:creator>Tomáš Šedivec</dc:creator>
  <cp:lastModifiedBy>Petr Tiller</cp:lastModifiedBy>
  <cp:revision>262</cp:revision>
  <dcterms:created xsi:type="dcterms:W3CDTF">2016-11-24T12:36:26Z</dcterms:created>
  <dcterms:modified xsi:type="dcterms:W3CDTF">2021-11-01T10:42:58Z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0x010100F4E3A0E2EB86C94B99A5C16DDFBEB809</vt:lpwstr>
  </property>
</Properties>
</file>