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60" r:id="rId6"/>
    <p:sldId id="261" r:id="rId7"/>
    <p:sldId id="259" r:id="rId8"/>
    <p:sldId id="265" r:id="rId9"/>
    <p:sldId id="274" r:id="rId10"/>
    <p:sldId id="276" r:id="rId11"/>
    <p:sldId id="275" r:id="rId12"/>
    <p:sldId id="277" r:id="rId13"/>
    <p:sldId id="279" r:id="rId14"/>
    <p:sldId id="269" r:id="rId15"/>
    <p:sldId id="278" r:id="rId16"/>
    <p:sldId id="272" r:id="rId17"/>
    <p:sldId id="270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85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04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8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94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32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88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34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89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9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86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84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archi.gov.cz/faq" TargetMode="External"/><Relationship Id="rId3" Type="http://schemas.openxmlformats.org/officeDocument/2006/relationships/hyperlink" Target="https://archi.gov.cz/znalostni_baze:tco" TargetMode="External"/><Relationship Id="rId7" Type="http://schemas.openxmlformats.org/officeDocument/2006/relationships/hyperlink" Target="https://archi.gov.cz/znalostni_baze:vendorlock" TargetMode="External"/><Relationship Id="rId2" Type="http://schemas.openxmlformats.org/officeDocument/2006/relationships/hyperlink" Target="https://archi.gov.cz/vyhledavani:change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vzorove_zadosti" TargetMode="External"/><Relationship Id="rId5" Type="http://schemas.openxmlformats.org/officeDocument/2006/relationships/hyperlink" Target="https://archi.gov.cz/uvod_schvalovani" TargetMode="External"/><Relationship Id="rId10" Type="http://schemas.openxmlformats.org/officeDocument/2006/relationships/hyperlink" Target="https://archi.gov.cz/nap:portaly_verejne_spravy_a_soukromopravnich_uzivatelu_udaju" TargetMode="External"/><Relationship Id="rId4" Type="http://schemas.openxmlformats.org/officeDocument/2006/relationships/hyperlink" Target="https://archi.gov.cz/znalostni_baze:ztotoznovani_spuu" TargetMode="External"/><Relationship Id="rId9" Type="http://schemas.openxmlformats.org/officeDocument/2006/relationships/hyperlink" Target="https://archi.gov.cz/nap:egsb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1344" y="5517232"/>
            <a:ext cx="8533612" cy="11521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000" dirty="0" smtClean="0"/>
              <a:t>odbor </a:t>
            </a:r>
            <a:r>
              <a:rPr lang="CS-CZ" sz="2000" dirty="0"/>
              <a:t>Hlavního architekta eGovernmentu </a:t>
            </a:r>
          </a:p>
          <a:p>
            <a:r>
              <a:rPr lang="CS-CZ" sz="2000" dirty="0"/>
              <a:t>Ministerstvo v</a:t>
            </a:r>
            <a:r>
              <a:rPr lang="CS-CZ" sz="2000" dirty="0" smtClean="0"/>
              <a:t>nitra </a:t>
            </a:r>
            <a:r>
              <a:rPr lang="CS-CZ" sz="2000" dirty="0"/>
              <a:t>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71464" y="1268760"/>
            <a:ext cx="964907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40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Zasedání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pracovní skupiny pro architekturu a řízení ICT</a:t>
            </a: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cs-CZ" sz="1600" b="1" dirty="0">
                <a:solidFill>
                  <a:srgbClr val="00A9E2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1.11.2021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Single </a:t>
            </a:r>
            <a:r>
              <a:rPr lang="cs-CZ" b="1" dirty="0" err="1" smtClean="0"/>
              <a:t>digital</a:t>
            </a:r>
            <a:r>
              <a:rPr lang="cs-CZ" b="1" dirty="0" smtClean="0"/>
              <a:t> </a:t>
            </a:r>
            <a:r>
              <a:rPr lang="cs-CZ" b="1" dirty="0" err="1" smtClean="0"/>
              <a:t>gateway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82935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Příklad dobré praxe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Vyhláška o dlouhodobém řízení ISVS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375927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r>
              <a:rPr lang="cs-CZ" b="1" dirty="0"/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25339" y="316201"/>
            <a:ext cx="8587048" cy="681327"/>
          </a:xfrm>
        </p:spPr>
        <p:txBody>
          <a:bodyPr/>
          <a:lstStyle/>
          <a:p>
            <a:pPr algn="ctr"/>
            <a:r>
              <a:rPr lang="cs-CZ" b="1" dirty="0" smtClean="0"/>
              <a:t>Kontext naší PS v rámci RVIS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Agenda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493876"/>
            <a:ext cx="115212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Propojený datový fond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Petr Tiller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Single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</a:t>
            </a:r>
            <a:r>
              <a:rPr lang="cs-CZ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Gateway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MPO+MVČR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Příklady dobré praxe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GFŘ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Vyhláška o dlouhodobém řízení ISVS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Změny v Národní architektuře eGovernmentu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6438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Změny v Národní architektuře eGovernmentu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5096021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dirty="0"/>
              <a:t>Viz také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archi.gov.cz/vyhledavani:changelog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/>
              <a:t>Nová stránka pro TCO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archi.gov.cz/znalostni_baze:tco</a:t>
            </a:r>
            <a:r>
              <a:rPr lang="cs-CZ" dirty="0" smtClean="0"/>
              <a:t>  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Nová </a:t>
            </a:r>
            <a:r>
              <a:rPr lang="cs-CZ" dirty="0"/>
              <a:t>stránka ztotožňování FO u SPUU </a:t>
            </a: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archi.gov.cz/znalostni_baze:ztotoznovani_spuu</a:t>
            </a:r>
            <a:r>
              <a:rPr lang="cs-CZ" dirty="0" smtClean="0"/>
              <a:t>  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Výroční zprávy </a:t>
            </a:r>
            <a:r>
              <a:rPr lang="cs-CZ" dirty="0"/>
              <a:t>o posuzování OHA </a:t>
            </a:r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archi.gov.cz/uvod_schvalovani</a:t>
            </a:r>
            <a:r>
              <a:rPr lang="cs-CZ" dirty="0" smtClean="0"/>
              <a:t> </a:t>
            </a:r>
            <a:endParaRPr lang="cs-CZ" dirty="0"/>
          </a:p>
          <a:p>
            <a:pPr>
              <a:lnSpc>
                <a:spcPct val="170000"/>
              </a:lnSpc>
            </a:pPr>
            <a:r>
              <a:rPr lang="cs-CZ" dirty="0" smtClean="0"/>
              <a:t>Nová stránka vzorové žádosti </a:t>
            </a:r>
            <a:r>
              <a:rPr lang="cs-CZ" dirty="0"/>
              <a:t>o stanovisko OHA </a:t>
            </a:r>
            <a:r>
              <a:rPr lang="cs-CZ" dirty="0">
                <a:hlinkClick r:id="rId6"/>
              </a:rPr>
              <a:t>https://</a:t>
            </a:r>
            <a:r>
              <a:rPr lang="cs-CZ" dirty="0" smtClean="0">
                <a:hlinkClick r:id="rId6"/>
              </a:rPr>
              <a:t>archi.gov.cz/znalostni_baze:vzorove_zadosti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Nová stránka nevýhodná ujednání na dodávku ICT </a:t>
            </a:r>
            <a:r>
              <a:rPr lang="cs-CZ" dirty="0"/>
              <a:t>služeb </a:t>
            </a:r>
            <a:r>
              <a:rPr lang="cs-CZ" dirty="0">
                <a:hlinkClick r:id="rId7"/>
              </a:rPr>
              <a:t>https://</a:t>
            </a:r>
            <a:r>
              <a:rPr lang="cs-CZ" dirty="0" smtClean="0">
                <a:hlinkClick r:id="rId7"/>
              </a:rPr>
              <a:t>archi.gov.cz/znalostni_baze:vendorlock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Nová stránka FAQ </a:t>
            </a:r>
            <a:r>
              <a:rPr lang="cs-CZ" dirty="0">
                <a:hlinkClick r:id="rId8"/>
              </a:rPr>
              <a:t>https://</a:t>
            </a:r>
            <a:r>
              <a:rPr lang="cs-CZ" dirty="0" smtClean="0">
                <a:hlinkClick r:id="rId8"/>
              </a:rPr>
              <a:t>archi.gov.cz/faq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Nový popis služby </a:t>
            </a:r>
            <a:r>
              <a:rPr lang="cs-CZ" dirty="0" err="1" smtClean="0"/>
              <a:t>gsbCtiData</a:t>
            </a:r>
            <a:r>
              <a:rPr lang="cs-CZ" dirty="0" smtClean="0"/>
              <a:t> a </a:t>
            </a:r>
            <a:r>
              <a:rPr lang="cs-CZ" dirty="0" err="1" smtClean="0"/>
              <a:t>gsbZapisData</a:t>
            </a:r>
            <a:r>
              <a:rPr lang="cs-CZ" dirty="0" smtClean="0"/>
              <a:t> s omezením pro </a:t>
            </a:r>
            <a:r>
              <a:rPr lang="cs-CZ" dirty="0" err="1" smtClean="0"/>
              <a:t>mapaAIFO</a:t>
            </a:r>
            <a:r>
              <a:rPr lang="cs-CZ" dirty="0"/>
              <a:t> </a:t>
            </a:r>
            <a:r>
              <a:rPr lang="cs-CZ" dirty="0">
                <a:hlinkClick r:id="rId9"/>
              </a:rPr>
              <a:t>https://</a:t>
            </a:r>
            <a:r>
              <a:rPr lang="cs-CZ" dirty="0" smtClean="0">
                <a:hlinkClick r:id="rId9"/>
              </a:rPr>
              <a:t>archi.gov.cz/nap:egsb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Jiná </a:t>
            </a:r>
            <a:r>
              <a:rPr lang="cs-CZ" dirty="0" err="1" smtClean="0"/>
              <a:t>pojmologie</a:t>
            </a:r>
            <a:r>
              <a:rPr lang="cs-CZ" dirty="0" smtClean="0"/>
              <a:t> </a:t>
            </a:r>
            <a:r>
              <a:rPr lang="cs-CZ" dirty="0"/>
              <a:t>portálu jako AIS </a:t>
            </a:r>
            <a:r>
              <a:rPr lang="cs-CZ" dirty="0">
                <a:hlinkClick r:id="rId10"/>
              </a:rPr>
              <a:t>https://</a:t>
            </a:r>
            <a:r>
              <a:rPr lang="cs-CZ" dirty="0" smtClean="0">
                <a:hlinkClick r:id="rId10"/>
              </a:rPr>
              <a:t>archi.gov.cz/nap:portaly_verejne_spravy_a_soukromopravnich_uzivatelu_udaju</a:t>
            </a:r>
            <a:r>
              <a:rPr lang="cs-CZ" b="1" dirty="0" smtClean="0"/>
              <a:t> </a:t>
            </a:r>
          </a:p>
          <a:p>
            <a:pPr>
              <a:lnSpc>
                <a:spcPct val="170000"/>
              </a:lnSpc>
            </a:pPr>
            <a:endParaRPr lang="cs-CZ" dirty="0" smtClean="0"/>
          </a:p>
          <a:p>
            <a:pPr>
              <a:lnSpc>
                <a:spcPct val="170000"/>
              </a:lnSpc>
            </a:pPr>
            <a:endParaRPr lang="cs-CZ" dirty="0" smtClean="0"/>
          </a:p>
          <a:p>
            <a:pPr>
              <a:lnSpc>
                <a:spcPct val="17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Diskutuje s námi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Pravidla diskuze na konci každé stránky:</a:t>
            </a:r>
          </a:p>
          <a:p>
            <a:pPr lvl="1"/>
            <a:r>
              <a:rPr lang="cs-CZ" dirty="0" smtClean="0"/>
              <a:t>Dotazy </a:t>
            </a:r>
            <a:r>
              <a:rPr lang="cs-CZ" dirty="0"/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dirty="0">
                <a:hlinkClick r:id="rId2"/>
              </a:rPr>
              <a:t> https://archi.gov.cz/diskuze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smtClean="0"/>
              <a:t>Pravidla </a:t>
            </a:r>
            <a:r>
              <a:rPr lang="cs-CZ" dirty="0"/>
              <a:t>diskuze ve speciální části </a:t>
            </a:r>
            <a:r>
              <a:rPr lang="cs-CZ" dirty="0" smtClean="0"/>
              <a:t>webu</a:t>
            </a:r>
            <a:r>
              <a:rPr lang="cs-CZ" dirty="0"/>
              <a:t>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archi.gov.cz/diskuze</a:t>
            </a:r>
            <a:r>
              <a:rPr lang="cs-CZ" dirty="0" smtClean="0"/>
              <a:t> </a:t>
            </a:r>
            <a:endParaRPr lang="cs-CZ" dirty="0"/>
          </a:p>
          <a:p>
            <a:pPr lvl="1"/>
            <a:r>
              <a:rPr lang="cs-CZ" dirty="0" smtClean="0"/>
              <a:t>Diskutujte </a:t>
            </a:r>
            <a:r>
              <a:rPr lang="cs-CZ" dirty="0"/>
              <a:t>v rámci založené diskuze. Pokud Váš příspěvek s vláknem nesouvisí, založte prosím nové diskuzní vlákno.</a:t>
            </a:r>
          </a:p>
          <a:p>
            <a:pPr lvl="1"/>
            <a:r>
              <a:rPr lang="cs-CZ" dirty="0"/>
              <a:t>Pokud zakládáte nové vlákno, nezapomeňte ho pojmenovat. Název by měl souviset s Vaším dotazem.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Změny v Národní architektuře eGovernmentu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Poslední seznam </a:t>
            </a:r>
            <a:r>
              <a:rPr lang="cs-CZ" dirty="0"/>
              <a:t>změn jednomyslně schválen </a:t>
            </a:r>
            <a:r>
              <a:rPr lang="cs-CZ" dirty="0" smtClean="0"/>
              <a:t>usnesením RVIS 2021/10/01/U5</a:t>
            </a:r>
          </a:p>
          <a:p>
            <a:r>
              <a:rPr lang="cs-CZ" dirty="0" smtClean="0"/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Plenární zasedání RVIS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Propojený datový fond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341</Words>
  <Application>Microsoft Office PowerPoint</Application>
  <PresentationFormat>Širokoúhlá obrazovka</PresentationFormat>
  <Paragraphs>50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MV_sablona1_2007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Diskutuje s námi</vt:lpstr>
      <vt:lpstr>Změny v Národní architektuře eGovernmentu</vt:lpstr>
      <vt:lpstr>Propojený datový fond</vt:lpstr>
      <vt:lpstr>Single digital gateway</vt:lpstr>
      <vt:lpstr>Příklad dobré praxe</vt:lpstr>
      <vt:lpstr>Vyhláška o dlouhodobém řízení ISVS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27</cp:revision>
  <dcterms:created xsi:type="dcterms:W3CDTF">2021-01-27T09:19:54Z</dcterms:created>
  <dcterms:modified xsi:type="dcterms:W3CDTF">2021-11-01T11:36:26Z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