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  <p:sldId id="261" r:id="rId7"/>
    <p:sldId id="259" r:id="rId8"/>
    <p:sldId id="285" r:id="rId9"/>
    <p:sldId id="274" r:id="rId10"/>
    <p:sldId id="275" r:id="rId11"/>
    <p:sldId id="276" r:id="rId12"/>
    <p:sldId id="311" r:id="rId13"/>
    <p:sldId id="269" r:id="rId14"/>
    <p:sldId id="312" r:id="rId15"/>
    <p:sldId id="317" r:id="rId16"/>
    <p:sldId id="315" r:id="rId17"/>
    <p:sldId id="323" r:id="rId18"/>
    <p:sldId id="272" r:id="rId19"/>
    <p:sldId id="270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D320E0-A8E4-434B-BE0F-87109640D0B8}" v="2" dt="2023-07-31T08:09:36.3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8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áš Šedivec" userId="5859117d-4fed-45af-939e-a078bb4ea44f" providerId="ADAL" clId="{FDD320E0-A8E4-434B-BE0F-87109640D0B8}"/>
    <pc:docChg chg="custSel modSld">
      <pc:chgData name="Tomáš Šedivec" userId="5859117d-4fed-45af-939e-a078bb4ea44f" providerId="ADAL" clId="{FDD320E0-A8E4-434B-BE0F-87109640D0B8}" dt="2023-07-31T10:20:42.902" v="77" actId="1076"/>
      <pc:docMkLst>
        <pc:docMk/>
      </pc:docMkLst>
      <pc:sldChg chg="modSp mod">
        <pc:chgData name="Tomáš Šedivec" userId="5859117d-4fed-45af-939e-a078bb4ea44f" providerId="ADAL" clId="{FDD320E0-A8E4-434B-BE0F-87109640D0B8}" dt="2023-07-31T08:10:29.219" v="75" actId="108"/>
        <pc:sldMkLst>
          <pc:docMk/>
          <pc:sldMk cId="4043810431" sldId="274"/>
        </pc:sldMkLst>
        <pc:spChg chg="mod">
          <ac:chgData name="Tomáš Šedivec" userId="5859117d-4fed-45af-939e-a078bb4ea44f" providerId="ADAL" clId="{FDD320E0-A8E4-434B-BE0F-87109640D0B8}" dt="2023-07-31T08:10:29.219" v="75" actId="108"/>
          <ac:spMkLst>
            <pc:docMk/>
            <pc:sldMk cId="4043810431" sldId="274"/>
            <ac:spMk id="3" creationId="{00000000-0000-0000-0000-000000000000}"/>
          </ac:spMkLst>
        </pc:spChg>
      </pc:sldChg>
      <pc:sldChg chg="modSp mod">
        <pc:chgData name="Tomáš Šedivec" userId="5859117d-4fed-45af-939e-a078bb4ea44f" providerId="ADAL" clId="{FDD320E0-A8E4-434B-BE0F-87109640D0B8}" dt="2023-07-31T10:20:36.879" v="76" actId="1076"/>
        <pc:sldMkLst>
          <pc:docMk/>
          <pc:sldMk cId="1227977212" sldId="312"/>
        </pc:sldMkLst>
        <pc:spChg chg="mod">
          <ac:chgData name="Tomáš Šedivec" userId="5859117d-4fed-45af-939e-a078bb4ea44f" providerId="ADAL" clId="{FDD320E0-A8E4-434B-BE0F-87109640D0B8}" dt="2023-07-31T10:20:36.879" v="76" actId="1076"/>
          <ac:spMkLst>
            <pc:docMk/>
            <pc:sldMk cId="1227977212" sldId="312"/>
            <ac:spMk id="2" creationId="{00000000-0000-0000-0000-000000000000}"/>
          </ac:spMkLst>
        </pc:spChg>
      </pc:sldChg>
      <pc:sldChg chg="modSp mod">
        <pc:chgData name="Tomáš Šedivec" userId="5859117d-4fed-45af-939e-a078bb4ea44f" providerId="ADAL" clId="{FDD320E0-A8E4-434B-BE0F-87109640D0B8}" dt="2023-07-31T10:20:42.902" v="77" actId="1076"/>
        <pc:sldMkLst>
          <pc:docMk/>
          <pc:sldMk cId="3151466732" sldId="317"/>
        </pc:sldMkLst>
        <pc:spChg chg="mod">
          <ac:chgData name="Tomáš Šedivec" userId="5859117d-4fed-45af-939e-a078bb4ea44f" providerId="ADAL" clId="{FDD320E0-A8E4-434B-BE0F-87109640D0B8}" dt="2023-07-31T10:20:42.902" v="77" actId="1076"/>
          <ac:spMkLst>
            <pc:docMk/>
            <pc:sldMk cId="3151466732" sldId="317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31.07.2023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31.07.2023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31.07.2023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31.07.2023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31.07.2023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31.07.2023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31.07.2023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31.07.2023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31.07.2023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31.07.2023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31.07.2023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31.07.2023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sprava_programovych_prostredku" TargetMode="External"/><Relationship Id="rId2" Type="http://schemas.openxmlformats.org/officeDocument/2006/relationships/hyperlink" Target="https://archi.gov.cz/znalostni_baze:prihlasovani_isd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chi.gov.cz/nap:system_spravy_dokumentu" TargetMode="External"/><Relationship Id="rId4" Type="http://schemas.openxmlformats.org/officeDocument/2006/relationships/hyperlink" Target="https://archi.gov.cz/playgroud:archivni_formaty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Digitální a informační agentura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Zasedání</a:t>
            </a:r>
            <a:r>
              <a:rPr kumimoji="0" lang="cs-CZ" sz="5400" b="1" i="0" u="none" strike="noStrike" kern="1200" cap="none" spc="0" normalizeH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3200" b="1" i="0" u="none" strike="noStrike" kern="1200" cap="none" spc="0" normalizeH="0" baseline="0" noProof="0" dirty="0" err="1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asedání</a:t>
            </a: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31. 7. 2023</a:t>
            </a:r>
            <a:endParaRPr kumimoji="0" lang="cs-CZ" sz="3200" b="1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sz="4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Zákon o právu na digitální služby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2276" y="2065964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Kompetenční centrum pro projekty NPO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77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8695" y="2132814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Nové formuláře OHA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466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113538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Nové formuláře OHA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4302" y="1464623"/>
            <a:ext cx="11392929" cy="480791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Verze 7.2</a:t>
            </a:r>
          </a:p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Připomínky do 14.8. </a:t>
            </a:r>
          </a:p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Předložení RVIS na příštím plenárním </a:t>
            </a:r>
            <a:r>
              <a:rPr lang="cs-CZ" sz="4000" b="1" dirty="0">
                <a:ln>
                  <a:solidFill>
                    <a:schemeClr val="bg1"/>
                  </a:solidFill>
                </a:ln>
              </a:rPr>
              <a:t>zasedání</a:t>
            </a:r>
          </a:p>
          <a:p>
            <a:r>
              <a:rPr lang="cs-CZ" sz="4000" b="1" dirty="0">
                <a:ln>
                  <a:solidFill>
                    <a:schemeClr val="bg1"/>
                  </a:solidFill>
                </a:ln>
              </a:rPr>
              <a:t>Jedna z posledních „papírových“ verzí</a:t>
            </a:r>
          </a:p>
          <a:p>
            <a:r>
              <a:rPr lang="cs-CZ" sz="4000" b="1" dirty="0">
                <a:ln>
                  <a:solidFill>
                    <a:schemeClr val="bg1"/>
                  </a:solidFill>
                </a:ln>
              </a:rPr>
              <a:t>Práce na procesní změně předkládání a posuzování projektů</a:t>
            </a:r>
          </a:p>
        </p:txBody>
      </p:sp>
    </p:spTree>
    <p:extLst>
      <p:ext uri="{BB962C8B-B14F-4D97-AF65-F5344CB8AC3E}">
        <p14:creationId xmlns:p14="http://schemas.microsoft.com/office/powerpoint/2010/main" val="1339601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113538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Nové formuláře OHA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8468" y="1508165"/>
            <a:ext cx="11392929" cy="4807919"/>
          </a:xfrm>
        </p:spPr>
        <p:txBody>
          <a:bodyPr>
            <a:normAutofit fontScale="92500" lnSpcReduction="20000"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Odstranění některých otázek</a:t>
            </a:r>
          </a:p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Zúžení výkonnostní architektury</a:t>
            </a:r>
          </a:p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Explicitní možnost nevyplňovat katalogy prvků a diagramy, jsou-li přílohou</a:t>
            </a:r>
          </a:p>
          <a:p>
            <a:r>
              <a:rPr lang="cs-CZ" sz="4300" b="1" dirty="0">
                <a:ln>
                  <a:solidFill>
                    <a:schemeClr val="bg1"/>
                  </a:solidFill>
                </a:ln>
              </a:rPr>
              <a:t>Přidány otázky na UX/UI</a:t>
            </a:r>
          </a:p>
          <a:p>
            <a:r>
              <a:rPr lang="cs-CZ" sz="4300" b="1" dirty="0">
                <a:ln>
                  <a:solidFill>
                    <a:schemeClr val="bg1"/>
                  </a:solidFill>
                </a:ln>
              </a:rPr>
              <a:t>Předělání TCO:</a:t>
            </a:r>
          </a:p>
          <a:p>
            <a:pPr lvl="1"/>
            <a:r>
              <a:rPr lang="cs-CZ" sz="4300" b="1" dirty="0">
                <a:ln>
                  <a:solidFill>
                    <a:schemeClr val="bg1"/>
                  </a:solidFill>
                </a:ln>
              </a:rPr>
              <a:t>Zrušení přepočtu pro hodnotu projektu</a:t>
            </a:r>
          </a:p>
          <a:p>
            <a:pPr lvl="1"/>
            <a:r>
              <a:rPr lang="cs-CZ" sz="4300" b="1" dirty="0">
                <a:ln>
                  <a:solidFill>
                    <a:schemeClr val="bg1"/>
                  </a:solidFill>
                </a:ln>
              </a:rPr>
              <a:t>Přidání TCO pro celý funkční celek – možno odkázat na vyplněné hodnoty v RPP</a:t>
            </a:r>
          </a:p>
        </p:txBody>
      </p:sp>
    </p:spTree>
    <p:extLst>
      <p:ext uri="{BB962C8B-B14F-4D97-AF65-F5344CB8AC3E}">
        <p14:creationId xmlns:p14="http://schemas.microsoft.com/office/powerpoint/2010/main" val="3878023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–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Ostrovní režim CMS </a:t>
            </a:r>
            <a:r>
              <a:rPr lang="cs-CZ" sz="2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Martin Cerman</a:t>
            </a:r>
            <a:r>
              <a:rPr lang="cs-CZ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cs-CZ" sz="28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Zákon o právu na digitální služby </a:t>
            </a:r>
            <a:r>
              <a:rPr lang="cs-CZ" sz="2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Jan Petr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Kompetenční centrum pro projekty NPO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Veronika Zápotocká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Nové formuláře OHA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a nejasnosti členů pracovní skupiny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</a:t>
            </a: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Závěr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6161" y="1087143"/>
            <a:ext cx="11296691" cy="5770857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Evidence údajů v agendě https://archi.gov.cz/znalostni_baze:evidence_udaju </a:t>
            </a:r>
            <a:endParaRPr lang="cs-CZ" sz="2900" b="1" u="sng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pl-PL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Využívání oprávnění na údaje jiných ISVS  https://archi.gov.cz/znalostni_baze:opravneni_udaje </a:t>
            </a:r>
            <a:endParaRPr lang="cs-CZ" sz="29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Využívání datových schránek pro autentizaci uživatelů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https://archi.gov.cz/znalostni_baze:prihlasovani_isds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cs-CZ" sz="2900" b="1" dirty="0">
              <a:ln>
                <a:solidFill>
                  <a:schemeClr val="bg1"/>
                </a:solidFill>
              </a:ln>
            </a:endParaRP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Správa a užívání programových prostředků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3"/>
              </a:rPr>
              <a:t>https://archi.gov.cz/znalostni_baze:sprava_programovych_prostredku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Správa dokumentů a standard archivních formátů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4"/>
              </a:rPr>
              <a:t>https://archi.gov.cz/playgroud:archivni_formaty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5"/>
              </a:rPr>
              <a:t>https://archi.gov.cz/nap:system_spravy_dokumentu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změn jednomyslně schválen usnesením RVIS 2023/06/XX/YY</a:t>
            </a: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>
                <a:ln>
                  <a:solidFill>
                    <a:schemeClr val="bg1"/>
                  </a:solidFill>
                </a:ln>
              </a:rPr>
              <a:t>Výbor pro Informační koncepci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>
                <a:ln>
                  <a:solidFill>
                    <a:schemeClr val="bg1"/>
                  </a:solidFill>
                </a:ln>
              </a:rPr>
              <a:t>Plenární zasedání RVIS</a:t>
            </a: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Pravidla diskuze ve speciální části webu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https://archi.gov.cz/diskuze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Diskutujte 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Ostrovní režim CMS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15382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1867</TotalTime>
  <Words>485</Words>
  <Application>Microsoft Office PowerPoint</Application>
  <PresentationFormat>Širokoúhlá obrazovka</PresentationFormat>
  <Paragraphs>58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9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Ostrovní režim CMS</vt:lpstr>
      <vt:lpstr>Zákon o právu na digitální služby</vt:lpstr>
      <vt:lpstr>Kompetenční centrum pro projekty NPO</vt:lpstr>
      <vt:lpstr>Nové formuláře OHA</vt:lpstr>
      <vt:lpstr>Nové formuláře OHA</vt:lpstr>
      <vt:lpstr>Nové formuláře OHA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Tomáš Šedivec</cp:lastModifiedBy>
  <cp:revision>113</cp:revision>
  <dcterms:created xsi:type="dcterms:W3CDTF">2021-01-27T09:19:54Z</dcterms:created>
  <dcterms:modified xsi:type="dcterms:W3CDTF">2023-07-31T10:20:47Z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2023-05-31T18:05:34Z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5b6b85cd-44ef-4d66-86d4-603dd2160780</vt:lpwstr>
  </property>
  <property fmtid="{D5CDD505-2E9C-101B-9397-08002B2CF9AE}" pid="9" name="MSIP_Label_defa4170-0d19-0005-0004-bc88714345d2_ActionId">
    <vt:lpwstr>c5314257-51c3-403d-a298-d6cb53c54f2a</vt:lpwstr>
  </property>
  <property fmtid="{D5CDD505-2E9C-101B-9397-08002B2CF9AE}" pid="10" name="MSIP_Label_defa4170-0d19-0005-0004-bc88714345d2_ContentBits">
    <vt:lpwstr>0</vt:lpwstr>
  </property>
</Properties>
</file>