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4"/>
  </p:sldMasterIdLst>
  <p:sldIdLst>
    <p:sldId id="256" r:id="rId5"/>
    <p:sldId id="261" r:id="rId6"/>
    <p:sldId id="258" r:id="rId7"/>
    <p:sldId id="264" r:id="rId8"/>
    <p:sldId id="260" r:id="rId9"/>
    <p:sldId id="262" r:id="rId10"/>
    <p:sldId id="257" r:id="rId1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Roboto" panose="02000000000000000000" pitchFamily="2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E389B3-F4EE-4096-AFEE-180B96271763}" v="4" dt="2023-07-28T12:58:27.1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sah obrázku text, klipart&#10;&#10;Popis byl vytvořen automaticky">
            <a:extLst>
              <a:ext uri="{FF2B5EF4-FFF2-40B4-BE49-F238E27FC236}">
                <a16:creationId xmlns:a16="http://schemas.microsoft.com/office/drawing/2014/main" id="{D5B4C68F-7AD6-C020-C4AB-793B83E27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58" y="4409617"/>
            <a:ext cx="2457092" cy="357315"/>
          </a:xfrm>
          <a:prstGeom prst="rect">
            <a:avLst/>
          </a:prstGeom>
        </p:spPr>
      </p:pic>
      <p:pic>
        <p:nvPicPr>
          <p:cNvPr id="3" name="Picture 35">
            <a:extLst>
              <a:ext uri="{FF2B5EF4-FFF2-40B4-BE49-F238E27FC236}">
                <a16:creationId xmlns:a16="http://schemas.microsoft.com/office/drawing/2014/main" id="{48CDF99E-F4F5-150C-5B6B-06A1511D9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487" y="4426535"/>
            <a:ext cx="5485777" cy="141842"/>
          </a:xfrm>
          <a:prstGeom prst="rect">
            <a:avLst/>
          </a:prstGeom>
        </p:spPr>
      </p:pic>
      <p:sp>
        <p:nvSpPr>
          <p:cNvPr id="4" name="Rectangle 9">
            <a:extLst>
              <a:ext uri="{FF2B5EF4-FFF2-40B4-BE49-F238E27FC236}">
                <a16:creationId xmlns:a16="http://schemas.microsoft.com/office/drawing/2014/main" id="{255D6267-B513-B020-B423-B9D12CE79430}"/>
              </a:ext>
            </a:extLst>
          </p:cNvPr>
          <p:cNvSpPr/>
          <p:nvPr/>
        </p:nvSpPr>
        <p:spPr>
          <a:xfrm>
            <a:off x="1" y="5053426"/>
            <a:ext cx="9147106" cy="93179"/>
          </a:xfrm>
          <a:prstGeom prst="rect">
            <a:avLst/>
          </a:prstGeom>
          <a:solidFill>
            <a:srgbClr val="00214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oogle Shape;54;p13">
            <a:extLst>
              <a:ext uri="{FF2B5EF4-FFF2-40B4-BE49-F238E27FC236}">
                <a16:creationId xmlns:a16="http://schemas.microsoft.com/office/drawing/2014/main" id="{5C4EC8E0-C7D4-B501-2823-7EF1A9962610}"/>
              </a:ext>
            </a:extLst>
          </p:cNvPr>
          <p:cNvSpPr txBox="1">
            <a:spLocks noGrp="1"/>
          </p:cNvSpPr>
          <p:nvPr>
            <p:ph type="ctrTitle" hasCustomPrompt="1"/>
          </p:nvPr>
        </p:nvSpPr>
        <p:spPr>
          <a:xfrm>
            <a:off x="311700" y="1235969"/>
            <a:ext cx="8520600" cy="81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>
              <a:defRPr/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44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Hlavní nadpis prezentace</a:t>
            </a:r>
            <a:endParaRPr sz="44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Google Shape;55;p13">
            <a:extLst>
              <a:ext uri="{FF2B5EF4-FFF2-40B4-BE49-F238E27FC236}">
                <a16:creationId xmlns:a16="http://schemas.microsoft.com/office/drawing/2014/main" id="{5DC2C187-E098-0BB0-FBEA-892270C37D1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11700" y="2362241"/>
            <a:ext cx="8520600" cy="60481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>
            <a:lvl1pPr>
              <a:defRPr sz="2000"/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Kliknutím můžete upravit styl předlohy.</a:t>
            </a:r>
            <a:endParaRPr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5">
            <a:extLst>
              <a:ext uri="{FF2B5EF4-FFF2-40B4-BE49-F238E27FC236}">
                <a16:creationId xmlns:a16="http://schemas.microsoft.com/office/drawing/2014/main" id="{B674BBF2-B554-4EF2-9501-2DB955DD6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69443"/>
            <a:ext cx="5485777" cy="141842"/>
          </a:xfrm>
          <a:prstGeom prst="rect">
            <a:avLst/>
          </a:prstGeom>
        </p:spPr>
      </p:pic>
      <p:pic>
        <p:nvPicPr>
          <p:cNvPr id="5" name="Picture 35">
            <a:extLst>
              <a:ext uri="{FF2B5EF4-FFF2-40B4-BE49-F238E27FC236}">
                <a16:creationId xmlns:a16="http://schemas.microsoft.com/office/drawing/2014/main" id="{508C2504-E20E-2640-623B-5D1FDCE762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351850" y="475730"/>
            <a:ext cx="5485777" cy="141842"/>
          </a:xfrm>
          <a:prstGeom prst="rect">
            <a:avLst/>
          </a:prstGeom>
        </p:spPr>
      </p:pic>
      <p:sp>
        <p:nvSpPr>
          <p:cNvPr id="2" name="Google Shape;18;p4">
            <a:extLst>
              <a:ext uri="{FF2B5EF4-FFF2-40B4-BE49-F238E27FC236}">
                <a16:creationId xmlns:a16="http://schemas.microsoft.com/office/drawing/2014/main" id="{EE1DF9B7-6680-F200-5D8A-1D9562099916}"/>
              </a:ext>
            </a:extLst>
          </p:cNvPr>
          <p:cNvSpPr txBox="1">
            <a:spLocks noGrp="1"/>
          </p:cNvSpPr>
          <p:nvPr>
            <p:ph type="body" idx="1" hasCustomPrompt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00050" lvl="0" indent="-285750">
              <a:spcBef>
                <a:spcPts val="0"/>
              </a:spcBef>
              <a:spcAft>
                <a:spcPts val="0"/>
              </a:spcAft>
              <a:buSzPts val="1800"/>
              <a:buFontTx/>
              <a:buBlip>
                <a:blip r:embed="rId3"/>
              </a:buBlip>
              <a:defRPr>
                <a:solidFill>
                  <a:schemeClr val="bg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cs-CZ"/>
              <a:t>Text prezentace</a:t>
            </a:r>
          </a:p>
          <a:p>
            <a:r>
              <a:rPr lang="cs-CZ"/>
              <a:t>Text prezentace</a:t>
            </a:r>
          </a:p>
          <a:p>
            <a:endParaRPr lang="cs-CZ"/>
          </a:p>
        </p:txBody>
      </p:sp>
      <p:sp>
        <p:nvSpPr>
          <p:cNvPr id="7" name="Google Shape;64;p14">
            <a:extLst>
              <a:ext uri="{FF2B5EF4-FFF2-40B4-BE49-F238E27FC236}">
                <a16:creationId xmlns:a16="http://schemas.microsoft.com/office/drawing/2014/main" id="{6AE4886C-E3EE-2154-CEE6-1F576074393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222855" y="232215"/>
            <a:ext cx="65601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Kliknutím lze upravit styl.</a:t>
            </a:r>
            <a:endParaRPr sz="24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preserve="1">
  <p:cSld name="1_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5">
            <a:extLst>
              <a:ext uri="{FF2B5EF4-FFF2-40B4-BE49-F238E27FC236}">
                <a16:creationId xmlns:a16="http://schemas.microsoft.com/office/drawing/2014/main" id="{B674BBF2-B554-4EF2-9501-2DB955DD6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69443"/>
            <a:ext cx="5485777" cy="141842"/>
          </a:xfrm>
          <a:prstGeom prst="rect">
            <a:avLst/>
          </a:prstGeom>
        </p:spPr>
      </p:pic>
      <p:pic>
        <p:nvPicPr>
          <p:cNvPr id="5" name="Picture 35">
            <a:extLst>
              <a:ext uri="{FF2B5EF4-FFF2-40B4-BE49-F238E27FC236}">
                <a16:creationId xmlns:a16="http://schemas.microsoft.com/office/drawing/2014/main" id="{508C2504-E20E-2640-623B-5D1FDCE762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351850" y="475730"/>
            <a:ext cx="5485777" cy="141842"/>
          </a:xfrm>
          <a:prstGeom prst="rect">
            <a:avLst/>
          </a:prstGeom>
        </p:spPr>
      </p:pic>
      <p:sp>
        <p:nvSpPr>
          <p:cNvPr id="7" name="Google Shape;64;p14">
            <a:extLst>
              <a:ext uri="{FF2B5EF4-FFF2-40B4-BE49-F238E27FC236}">
                <a16:creationId xmlns:a16="http://schemas.microsoft.com/office/drawing/2014/main" id="{6AE4886C-E3EE-2154-CEE6-1F576074393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222855" y="232215"/>
            <a:ext cx="65601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Kliknutím lze upravit styl.</a:t>
            </a:r>
            <a:endParaRPr sz="24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49465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7" descr="Obsah obrázku text, klipart&#10;&#10;Popis byl vytvořen automaticky">
            <a:extLst>
              <a:ext uri="{FF2B5EF4-FFF2-40B4-BE49-F238E27FC236}">
                <a16:creationId xmlns:a16="http://schemas.microsoft.com/office/drawing/2014/main" id="{9CC9F3C0-237F-387B-235E-1D4102740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58" y="4409617"/>
            <a:ext cx="2457092" cy="357315"/>
          </a:xfrm>
          <a:prstGeom prst="rect">
            <a:avLst/>
          </a:prstGeom>
        </p:spPr>
      </p:pic>
      <p:pic>
        <p:nvPicPr>
          <p:cNvPr id="3" name="Picture 35">
            <a:extLst>
              <a:ext uri="{FF2B5EF4-FFF2-40B4-BE49-F238E27FC236}">
                <a16:creationId xmlns:a16="http://schemas.microsoft.com/office/drawing/2014/main" id="{B2B7AE1D-1DC8-9C5D-F6AA-CBC1E65AF7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487" y="4426535"/>
            <a:ext cx="5485777" cy="141842"/>
          </a:xfrm>
          <a:prstGeom prst="rect">
            <a:avLst/>
          </a:prstGeom>
        </p:spPr>
      </p:pic>
      <p:sp>
        <p:nvSpPr>
          <p:cNvPr id="4" name="Google Shape;54;p13">
            <a:extLst>
              <a:ext uri="{FF2B5EF4-FFF2-40B4-BE49-F238E27FC236}">
                <a16:creationId xmlns:a16="http://schemas.microsoft.com/office/drawing/2014/main" id="{3B4E0843-CB06-733D-8156-FB2919820227}"/>
              </a:ext>
            </a:extLst>
          </p:cNvPr>
          <p:cNvSpPr txBox="1">
            <a:spLocks noGrp="1"/>
          </p:cNvSpPr>
          <p:nvPr>
            <p:ph type="ctrTitle" hasCustomPrompt="1"/>
          </p:nvPr>
        </p:nvSpPr>
        <p:spPr>
          <a:xfrm>
            <a:off x="4736123" y="1873133"/>
            <a:ext cx="3967223" cy="81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>
              <a:defRPr sz="3300" baseline="0"/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300" b="1" baseline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Jméno</a:t>
            </a:r>
            <a:endParaRPr sz="44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Google Shape;55;p13">
            <a:extLst>
              <a:ext uri="{FF2B5EF4-FFF2-40B4-BE49-F238E27FC236}">
                <a16:creationId xmlns:a16="http://schemas.microsoft.com/office/drawing/2014/main" id="{64C759A3-0EDC-93CA-7FCE-8FD288CF1B11}"/>
              </a:ext>
            </a:extLst>
          </p:cNvPr>
          <p:cNvSpPr txBox="1">
            <a:spLocks noGrp="1"/>
          </p:cNvSpPr>
          <p:nvPr>
            <p:ph type="subTitle" idx="1" hasCustomPrompt="1"/>
          </p:nvPr>
        </p:nvSpPr>
        <p:spPr>
          <a:xfrm>
            <a:off x="4736122" y="2864758"/>
            <a:ext cx="3967223" cy="60481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>
            <a:lvl1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Kontakt</a:t>
            </a:r>
            <a:endParaRPr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0122A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02FC0693-740A-4A27-1BDB-F1A4CA7FA704}"/>
              </a:ext>
            </a:extLst>
          </p:cNvPr>
          <p:cNvSpPr/>
          <p:nvPr/>
        </p:nvSpPr>
        <p:spPr>
          <a:xfrm>
            <a:off x="1" y="5053426"/>
            <a:ext cx="9147106" cy="93179"/>
          </a:xfrm>
          <a:prstGeom prst="rect">
            <a:avLst/>
          </a:prstGeom>
          <a:solidFill>
            <a:srgbClr val="00214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8D8B67F-A888-30D9-38AD-94F77431C2B7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123500" y="4927600"/>
            <a:ext cx="925512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cs-CZ" sz="100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Interní informace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60" r:id="rId3"/>
    <p:sldLayoutId id="2147483657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chemeClr val="bg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7B6E11-0489-377C-9930-EF3CA0E6EC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z="4000" dirty="0"/>
              <a:t>Test ostrovního režimu CMS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4D3CB4B-6D76-59E1-A1A3-A073C70670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cs-CZ" dirty="0">
                <a:solidFill>
                  <a:srgbClr val="00B0F0"/>
                </a:solidFill>
              </a:rPr>
              <a:t>Realizace a zjištění z testu dne 27.7.2023 ve spolupráci s Krajem Vysočina</a:t>
            </a:r>
          </a:p>
        </p:txBody>
      </p:sp>
    </p:spTree>
    <p:extLst>
      <p:ext uri="{BB962C8B-B14F-4D97-AF65-F5344CB8AC3E}">
        <p14:creationId xmlns:p14="http://schemas.microsoft.com/office/powerpoint/2010/main" val="2232453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175A4253-CF32-F2BA-F6B4-56CE2D7F61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Courier New"/>
              <a:buChar char="o"/>
            </a:pPr>
            <a:r>
              <a:rPr lang="cs-CZ" b="1" dirty="0">
                <a:ea typeface="Calibri" panose="020F0502020204030204" pitchFamily="34" charset="0"/>
              </a:rPr>
              <a:t>Ostrovní režim CMS  </a:t>
            </a:r>
            <a:r>
              <a:rPr lang="cs-CZ" dirty="0">
                <a:ea typeface="Calibri" panose="020F0502020204030204" pitchFamily="34" charset="0"/>
              </a:rPr>
              <a:t>v rámci komunikační infrastruktury informačních systémů veřejné správy je bezpečnostní opatření, v rámci kterého je tato síť </a:t>
            </a:r>
            <a:r>
              <a:rPr lang="cs-CZ" b="1" dirty="0">
                <a:ea typeface="Calibri" panose="020F0502020204030204" pitchFamily="34" charset="0"/>
              </a:rPr>
              <a:t>odpojena od veřejné sítě internet </a:t>
            </a:r>
            <a:r>
              <a:rPr lang="cs-CZ" dirty="0">
                <a:ea typeface="Calibri" panose="020F0502020204030204" pitchFamily="34" charset="0"/>
              </a:rPr>
              <a:t>a umožňuje komunikaci pouze mezi AIS a ISVS (viz. Zákon 365 §5 bod d), které mají přiřazenou IP adresu pro zveřejňování v </a:t>
            </a:r>
            <a:r>
              <a:rPr lang="cs-CZ" dirty="0" err="1">
                <a:ea typeface="Calibri" panose="020F0502020204030204" pitchFamily="34" charset="0"/>
              </a:rPr>
              <a:t>Cenrálním</a:t>
            </a:r>
            <a:r>
              <a:rPr lang="cs-CZ" dirty="0">
                <a:ea typeface="Calibri" panose="020F0502020204030204" pitchFamily="34" charset="0"/>
              </a:rPr>
              <a:t> místě Služeb (CMS). Síťové služby nutné k zabezpečení autonomní komunikace ostrovního režimu jsou obsluhovány pouze z interních zdrojů CMS (</a:t>
            </a:r>
            <a:r>
              <a:rPr lang="cs-CZ" dirty="0" err="1">
                <a:ea typeface="Calibri" panose="020F0502020204030204" pitchFamily="34" charset="0"/>
              </a:rPr>
              <a:t>autentikační</a:t>
            </a:r>
            <a:r>
              <a:rPr lang="cs-CZ" dirty="0">
                <a:ea typeface="Calibri" panose="020F0502020204030204" pitchFamily="34" charset="0"/>
              </a:rPr>
              <a:t> a autorizační služby, služby vytvářející důvěru atd.).</a:t>
            </a:r>
          </a:p>
          <a:p>
            <a:pPr>
              <a:buFont typeface="Courier New"/>
              <a:buChar char="o"/>
            </a:pPr>
            <a:endParaRPr lang="cs-CZ" dirty="0">
              <a:latin typeface="Roboto"/>
              <a:ea typeface="Roboto"/>
              <a:cs typeface="Roboto"/>
            </a:endParaRPr>
          </a:p>
          <a:p>
            <a:pPr>
              <a:buFont typeface="Courier New"/>
              <a:buChar char="o"/>
            </a:pPr>
            <a:r>
              <a:rPr lang="cs-CZ" dirty="0">
                <a:ea typeface="Calibri" panose="020F0502020204030204" pitchFamily="34" charset="0"/>
              </a:rPr>
              <a:t>Testování ostrovního režimu CMS: DIA pověřené architektonickým dohledem CMS a MVČR, jakožto správce CMS, jsou za účelem řízení rizik (a v jeho rámci provádění penetračního testování a testování zranitelností), jakož i v rámci krizového řízení, </a:t>
            </a:r>
            <a:r>
              <a:rPr lang="cs-CZ" b="1" dirty="0">
                <a:ea typeface="Calibri" panose="020F0502020204030204" pitchFamily="34" charset="0"/>
              </a:rPr>
              <a:t>oprávněni otestovat provoz CMS v tzv. ostrovním režimu </a:t>
            </a:r>
            <a:r>
              <a:rPr lang="cs-CZ" dirty="0">
                <a:ea typeface="Calibri" panose="020F0502020204030204" pitchFamily="34" charset="0"/>
              </a:rPr>
              <a:t>a uživatelé CMS povinni toto testování strpět a nekomunikovat jinak než přes CMS (a šířeji KIVS, jehož je CMS součástí).</a:t>
            </a:r>
          </a:p>
          <a:p>
            <a:pPr>
              <a:buFont typeface="Courier New"/>
              <a:buChar char="o"/>
            </a:pPr>
            <a:endParaRPr lang="cs-CZ" dirty="0">
              <a:latin typeface="Roboto"/>
              <a:ea typeface="Roboto"/>
              <a:cs typeface="Roboto"/>
            </a:endParaRP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1CDB3E54-E0DE-DA47-18CC-395B91CB74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55" y="232215"/>
            <a:ext cx="8486503" cy="402600"/>
          </a:xfrm>
        </p:spPr>
        <p:txBody>
          <a:bodyPr/>
          <a:lstStyle/>
          <a:p>
            <a:r>
              <a:rPr lang="cs-CZ" sz="2000" dirty="0"/>
              <a:t>Ostrovní režim CMS – stručně</a:t>
            </a:r>
          </a:p>
        </p:txBody>
      </p:sp>
    </p:spTree>
    <p:extLst>
      <p:ext uri="{BB962C8B-B14F-4D97-AF65-F5344CB8AC3E}">
        <p14:creationId xmlns:p14="http://schemas.microsoft.com/office/powerpoint/2010/main" val="3576521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175A4253-CF32-F2BA-F6B4-56CE2D7F61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 typeface="Courier New"/>
              <a:buChar char="o"/>
            </a:pPr>
            <a:r>
              <a:rPr lang="cs-CZ" dirty="0">
                <a:effectLst/>
              </a:rPr>
              <a:t>Dne 27.7. 2023 od 09:00 do 14:00 proběhl test „Ostrovního režimu CMS 2“ v perimetru Kraje Vysočina.</a:t>
            </a:r>
          </a:p>
          <a:p>
            <a:pPr>
              <a:buFont typeface="Courier New"/>
              <a:buChar char="o"/>
            </a:pPr>
            <a:endParaRPr lang="cs-CZ" dirty="0">
              <a:effectLst/>
            </a:endParaRPr>
          </a:p>
          <a:p>
            <a:pPr>
              <a:buFont typeface="Courier New"/>
              <a:buChar char="o"/>
            </a:pPr>
            <a:r>
              <a:rPr lang="cs-CZ" dirty="0">
                <a:effectLst/>
              </a:rPr>
              <a:t>Cílem této aktivity bylo ve spolupráci s dotčenými OVM a dohledovými týmy, ověřit výkon vytipovaných agend v tomto režimu a evidovat případná omezení a výpadky.</a:t>
            </a:r>
          </a:p>
          <a:p>
            <a:pPr>
              <a:buFont typeface="Courier New"/>
              <a:buChar char="o"/>
            </a:pPr>
            <a:endParaRPr lang="cs-CZ" dirty="0"/>
          </a:p>
          <a:p>
            <a:pPr>
              <a:buFont typeface="Courier New"/>
              <a:buChar char="o"/>
            </a:pPr>
            <a:r>
              <a:rPr lang="cs-CZ" dirty="0">
                <a:effectLst/>
              </a:rPr>
              <a:t>Především jsme se soustředili na dostupnosti (či nedostupnosti) spolupracujících informačních systémů a fungování služeb vytvářejících důvěru (certifikáty, podpisy, časová razítka).</a:t>
            </a:r>
          </a:p>
          <a:p>
            <a:pPr>
              <a:buFont typeface="Courier New"/>
              <a:buChar char="o"/>
            </a:pPr>
            <a:endParaRPr lang="cs-CZ" dirty="0"/>
          </a:p>
          <a:p>
            <a:pPr>
              <a:buFont typeface="Courier New"/>
              <a:buChar char="o"/>
            </a:pPr>
            <a:r>
              <a:rPr lang="cs-CZ" dirty="0">
                <a:effectLst/>
              </a:rPr>
              <a:t>Dotčeným subjektům bylo zasláno s 10 denním předstihem oznámení, včetně instrukcí se soupisem požadavků ke spolupráci a testovací scénáře pro služby vytvářející důvěru.</a:t>
            </a:r>
          </a:p>
          <a:p>
            <a:pPr>
              <a:buFont typeface="Courier New"/>
              <a:buChar char="o"/>
            </a:pPr>
            <a:endParaRPr lang="cs-CZ" dirty="0"/>
          </a:p>
          <a:p>
            <a:pPr>
              <a:buFont typeface="Courier New"/>
              <a:buChar char="o"/>
            </a:pPr>
            <a:r>
              <a:rPr lang="cs-CZ" dirty="0"/>
              <a:t>K případným dotazům a upřesnění byla uspořádána Q&amp;A telekonference a to 3 dny před samotnou akcí za účasti všech organizátorů.</a:t>
            </a:r>
          </a:p>
          <a:p>
            <a:pPr>
              <a:buFont typeface="Courier New"/>
              <a:buChar char="o"/>
            </a:pPr>
            <a:endParaRPr lang="cs-CZ" dirty="0">
              <a:effectLst/>
            </a:endParaRPr>
          </a:p>
          <a:p>
            <a:pPr>
              <a:buFont typeface="Courier New"/>
              <a:buChar char="o"/>
            </a:pPr>
            <a:r>
              <a:rPr lang="cs-CZ" dirty="0"/>
              <a:t>Akce podléhala schválení bezpečnostní radou Kraje Vysočina</a:t>
            </a:r>
          </a:p>
          <a:p>
            <a:pPr>
              <a:buFont typeface="Courier New"/>
              <a:buChar char="o"/>
            </a:pPr>
            <a:endParaRPr lang="cs-CZ" dirty="0">
              <a:effectLst/>
            </a:endParaRPr>
          </a:p>
          <a:p>
            <a:pPr>
              <a:buFont typeface="Courier New"/>
              <a:buChar char="o"/>
            </a:pPr>
            <a:endParaRPr lang="cs-CZ" dirty="0"/>
          </a:p>
          <a:p>
            <a:pPr>
              <a:buFont typeface="Courier New"/>
              <a:buChar char="o"/>
            </a:pPr>
            <a:endParaRPr lang="cs-CZ" dirty="0">
              <a:effectLst/>
            </a:endParaRPr>
          </a:p>
          <a:p>
            <a:pPr>
              <a:buFont typeface="Courier New"/>
              <a:buChar char="o"/>
            </a:pPr>
            <a:endParaRPr lang="cs-CZ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Font typeface="Courier New"/>
              <a:buChar char="o"/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Font typeface="Courier New"/>
              <a:buChar char="o"/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Font typeface="Courier New"/>
              <a:buChar char="o"/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Font typeface="Courier New"/>
              <a:buChar char="o"/>
            </a:pPr>
            <a:endParaRPr lang="cs-CZ" dirty="0">
              <a:latin typeface="Roboto"/>
              <a:ea typeface="Roboto"/>
              <a:cs typeface="Roboto"/>
            </a:endParaRP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1CDB3E54-E0DE-DA47-18CC-395B91CB74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55" y="232215"/>
            <a:ext cx="8486503" cy="402600"/>
          </a:xfrm>
        </p:spPr>
        <p:txBody>
          <a:bodyPr/>
          <a:lstStyle/>
          <a:p>
            <a:r>
              <a:rPr lang="cs-CZ" sz="2000" dirty="0"/>
              <a:t>Termíny a přípravné kroky</a:t>
            </a:r>
          </a:p>
        </p:txBody>
      </p:sp>
    </p:spTree>
    <p:extLst>
      <p:ext uri="{BB962C8B-B14F-4D97-AF65-F5344CB8AC3E}">
        <p14:creationId xmlns:p14="http://schemas.microsoft.com/office/powerpoint/2010/main" val="2115532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527E63B1-F247-40F3-F0CA-921369D61C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Hlavními organizátory akce byly týmy DIA a NAKIT ve spolupráci s ICT týmem Kraje Vysočina</a:t>
            </a:r>
          </a:p>
          <a:p>
            <a:endParaRPr lang="cs-CZ" dirty="0"/>
          </a:p>
          <a:p>
            <a:r>
              <a:rPr lang="cs-CZ" dirty="0"/>
              <a:t>Akce byla konzultována a vlastní přípravy se účastnili zástupci OPITK a OKB MVČR</a:t>
            </a:r>
          </a:p>
          <a:p>
            <a:pPr marL="114300" indent="0">
              <a:buNone/>
            </a:pPr>
            <a:endParaRPr lang="cs-CZ" dirty="0"/>
          </a:p>
          <a:p>
            <a:r>
              <a:rPr lang="cs-CZ" dirty="0"/>
              <a:t>Procesu přípravy se účastnili zástupci NÚKIB a tým dohledového centra </a:t>
            </a:r>
            <a:r>
              <a:rPr lang="cs-CZ" dirty="0" err="1"/>
              <a:t>DCeGOV</a:t>
            </a:r>
            <a:endParaRPr lang="cs-CZ" dirty="0"/>
          </a:p>
          <a:p>
            <a:endParaRPr lang="cs-CZ" dirty="0"/>
          </a:p>
          <a:p>
            <a:r>
              <a:rPr lang="cs-CZ" dirty="0"/>
              <a:t>Přípravné aktivity byly koordinovány s certifikačními autoritami: Národní CA, </a:t>
            </a:r>
            <a:r>
              <a:rPr lang="cs-CZ" dirty="0" err="1"/>
              <a:t>PostSignum</a:t>
            </a:r>
            <a:r>
              <a:rPr lang="cs-CZ" dirty="0"/>
              <a:t>, ICA</a:t>
            </a:r>
          </a:p>
          <a:p>
            <a:endParaRPr lang="cs-CZ" dirty="0"/>
          </a:p>
          <a:p>
            <a:pPr marL="114300" indent="0">
              <a:buNone/>
            </a:pPr>
            <a:r>
              <a:rPr lang="cs-CZ" dirty="0"/>
              <a:t>V den testu byl zřízena telekonference mezi koordinačním týmem v sídle NAKIT a výkonným týmem Kraje Vysočina. Do komunikace byly zapojeny dohledová centra CMS a </a:t>
            </a:r>
            <a:r>
              <a:rPr lang="cs-CZ" dirty="0" err="1"/>
              <a:t>DCeGOV</a:t>
            </a:r>
            <a:r>
              <a:rPr lang="cs-CZ" dirty="0"/>
              <a:t>. Průběžně probíhala evidence zjištění do připravené struktury evidence s přiřazováním priority.</a:t>
            </a:r>
          </a:p>
          <a:p>
            <a:pPr marL="114300" indent="0">
              <a:buNone/>
            </a:pPr>
            <a:endParaRPr lang="cs-CZ" dirty="0"/>
          </a:p>
          <a:p>
            <a:pPr marL="114300" indent="0">
              <a:buNone/>
            </a:pPr>
            <a:r>
              <a:rPr lang="cs-CZ" dirty="0"/>
              <a:t>Byl stanoven „exit“ plán pro případné předčasné ukončení testu.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6DA21ED9-711E-0974-8E8A-F73BDB5643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000" dirty="0"/>
              <a:t>Zúčastněné pracovní týmy</a:t>
            </a:r>
          </a:p>
        </p:txBody>
      </p:sp>
    </p:spTree>
    <p:extLst>
      <p:ext uri="{BB962C8B-B14F-4D97-AF65-F5344CB8AC3E}">
        <p14:creationId xmlns:p14="http://schemas.microsoft.com/office/powerpoint/2010/main" val="2331545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175A4253-CF32-F2BA-F6B4-56CE2D7F61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Ne všechny koncové body pro služby vytvářející důvěru jsou </a:t>
            </a:r>
            <a:r>
              <a:rPr lang="cs-CZ" dirty="0" err="1"/>
              <a:t>vypublikované</a:t>
            </a:r>
            <a:r>
              <a:rPr lang="cs-CZ" dirty="0"/>
              <a:t> v CMS (ověření platnosti OCS, CRL, služba časového razítka)</a:t>
            </a:r>
          </a:p>
          <a:p>
            <a:endParaRPr lang="cs-CZ" dirty="0"/>
          </a:p>
          <a:p>
            <a:r>
              <a:rPr lang="cs-CZ" dirty="0"/>
              <a:t>U jedné z CA neproběhla obnova certifikátu – je použit odkaz na veřejnou doménu, mimo CMS </a:t>
            </a:r>
          </a:p>
          <a:p>
            <a:endParaRPr lang="cs-CZ" dirty="0"/>
          </a:p>
          <a:p>
            <a:r>
              <a:rPr lang="cs-CZ" dirty="0"/>
              <a:t>Nefunguje ověření NIA - zdravotnický portál využívající tuto službu neumožňuje přihlášení</a:t>
            </a:r>
          </a:p>
          <a:p>
            <a:endParaRPr lang="cs-CZ" dirty="0"/>
          </a:p>
          <a:p>
            <a:r>
              <a:rPr lang="cs-CZ" dirty="0"/>
              <a:t>Obecně je nefunkční funkcionalita </a:t>
            </a:r>
            <a:r>
              <a:rPr lang="cs-CZ" dirty="0" err="1"/>
              <a:t>portrálů</a:t>
            </a:r>
            <a:r>
              <a:rPr lang="cs-CZ" dirty="0"/>
              <a:t> využívající zdroje </a:t>
            </a:r>
            <a:r>
              <a:rPr lang="cs-CZ" dirty="0" err="1"/>
              <a:t>vypublikované</a:t>
            </a:r>
            <a:r>
              <a:rPr lang="cs-CZ" dirty="0"/>
              <a:t> pouze do </a:t>
            </a:r>
            <a:r>
              <a:rPr lang="cs-CZ" dirty="0" err="1"/>
              <a:t>ineternetu</a:t>
            </a:r>
            <a:endParaRPr lang="cs-CZ" dirty="0"/>
          </a:p>
          <a:p>
            <a:endParaRPr lang="cs-CZ" dirty="0"/>
          </a:p>
          <a:p>
            <a:r>
              <a:rPr lang="cs-CZ" dirty="0"/>
              <a:t>Potvrzena nutnost zajistit publikaci služeb dalších CA do perimetru CMS (RAZR, </a:t>
            </a:r>
            <a:r>
              <a:rPr lang="cs-CZ" dirty="0" err="1"/>
              <a:t>eIdentity</a:t>
            </a:r>
            <a:r>
              <a:rPr lang="cs-CZ" dirty="0"/>
              <a:t>)</a:t>
            </a:r>
          </a:p>
          <a:p>
            <a:endParaRPr lang="cs-CZ" dirty="0"/>
          </a:p>
          <a:p>
            <a:r>
              <a:rPr lang="cs-CZ" dirty="0"/>
              <a:t>Potvrzena nutnost provádět v ostrovním režimu test výkonu celé agendy, včetně agend souvisejících</a:t>
            </a:r>
          </a:p>
          <a:p>
            <a:endParaRPr lang="cs-CZ" dirty="0"/>
          </a:p>
          <a:p>
            <a:r>
              <a:rPr lang="cs-CZ" dirty="0"/>
              <a:t>Většina přímé komunikace mezi sledovanými ISVS a AIS byla funkční (</a:t>
            </a:r>
            <a:r>
              <a:rPr lang="cs-CZ" dirty="0" err="1"/>
              <a:t>ROWANet</a:t>
            </a:r>
            <a:r>
              <a:rPr lang="cs-CZ" dirty="0"/>
              <a:t>, AKČR, NCP přes TESTA-NG, komunikace na ISSS, ISZR, ISDS, dostupnost a přihlášení přes JIP/KAAS)</a:t>
            </a:r>
          </a:p>
          <a:p>
            <a:pPr marL="11430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>
              <a:buFont typeface="Courier New"/>
              <a:buChar char="o"/>
            </a:pP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1CDB3E54-E0DE-DA47-18CC-395B91CB74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55" y="232215"/>
            <a:ext cx="8486503" cy="402600"/>
          </a:xfrm>
        </p:spPr>
        <p:txBody>
          <a:bodyPr/>
          <a:lstStyle/>
          <a:p>
            <a:r>
              <a:rPr lang="cs-CZ" sz="2000" dirty="0"/>
              <a:t>Hlavní zjištění z testu</a:t>
            </a:r>
          </a:p>
        </p:txBody>
      </p:sp>
    </p:spTree>
    <p:extLst>
      <p:ext uri="{BB962C8B-B14F-4D97-AF65-F5344CB8AC3E}">
        <p14:creationId xmlns:p14="http://schemas.microsoft.com/office/powerpoint/2010/main" val="3919936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175A4253-CF32-F2BA-F6B4-56CE2D7F61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Stanovit a začlenit  kritéria pro průzkum dopadu externích služeb ISVS, portálů, spisových služeb z veřejného internetu na celkovou funkčnost systémů, přidat tento požadavek do atestačních procesů a jeho zohlednění i do architektonických principů</a:t>
            </a:r>
          </a:p>
          <a:p>
            <a:endParaRPr lang="cs-CZ" dirty="0"/>
          </a:p>
          <a:p>
            <a:r>
              <a:rPr lang="cs-CZ" dirty="0"/>
              <a:t>Dbát dodržování pravidel </a:t>
            </a:r>
            <a:r>
              <a:rPr lang="cs-CZ" dirty="0" err="1"/>
              <a:t>DesignGOV</a:t>
            </a:r>
            <a:endParaRPr lang="cs-CZ" dirty="0"/>
          </a:p>
          <a:p>
            <a:endParaRPr lang="cs-CZ" dirty="0"/>
          </a:p>
          <a:p>
            <a:r>
              <a:rPr lang="cs-CZ" dirty="0"/>
              <a:t>Je potvrzena nutnost zajistit publikaci služeb dalších CA do perimetru CMS (RAZR, </a:t>
            </a:r>
            <a:r>
              <a:rPr lang="cs-CZ" dirty="0" err="1"/>
              <a:t>eIdentity</a:t>
            </a:r>
            <a:r>
              <a:rPr lang="cs-CZ" dirty="0"/>
              <a:t>)</a:t>
            </a:r>
          </a:p>
          <a:p>
            <a:endParaRPr lang="cs-CZ" dirty="0"/>
          </a:p>
          <a:p>
            <a:r>
              <a:rPr lang="cs-CZ" dirty="0"/>
              <a:t>V současnosti probíhá detailní vyhodnocování zjištění této etapy testu dle priorit a dotčené subjekty budou kontaktovány a vyrozuměny ohledně návrhu a realizace potřebných úprav</a:t>
            </a:r>
          </a:p>
          <a:p>
            <a:endParaRPr lang="cs-CZ" dirty="0"/>
          </a:p>
          <a:p>
            <a:r>
              <a:rPr lang="cs-CZ" dirty="0"/>
              <a:t>V plánu dalších etap testování ostrovního režimu je pokračování dílčím testem (Praha 5) a dle výsledků pak organizace a provedení testu celorepublikového do konce roku 2023</a:t>
            </a:r>
          </a:p>
          <a:p>
            <a:endParaRPr lang="cs-CZ" dirty="0"/>
          </a:p>
          <a:p>
            <a:r>
              <a:rPr lang="cs-CZ" dirty="0"/>
              <a:t>Sdílení zjištění a konzultace dalšího rozvoje na úrovni NÚKIB a odborů kybernetické bezpečnosti 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>
              <a:buFont typeface="Courier New"/>
              <a:buChar char="o"/>
            </a:pPr>
            <a:endParaRPr lang="cs-CZ" dirty="0">
              <a:latin typeface="Roboto"/>
              <a:ea typeface="Roboto"/>
              <a:cs typeface="Roboto"/>
            </a:endParaRP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1CDB3E54-E0DE-DA47-18CC-395B91CB74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55" y="232215"/>
            <a:ext cx="8486503" cy="402600"/>
          </a:xfrm>
        </p:spPr>
        <p:txBody>
          <a:bodyPr/>
          <a:lstStyle/>
          <a:p>
            <a:r>
              <a:rPr lang="cs-CZ" sz="2000" dirty="0"/>
              <a:t>Doporučení a výhled následných aktivit</a:t>
            </a:r>
          </a:p>
        </p:txBody>
      </p:sp>
    </p:spTree>
    <p:extLst>
      <p:ext uri="{BB962C8B-B14F-4D97-AF65-F5344CB8AC3E}">
        <p14:creationId xmlns:p14="http://schemas.microsoft.com/office/powerpoint/2010/main" val="3294105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FF278C-D4FC-71F6-EB9C-1826FAC26C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Martin Cerman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F3C54635-D0E7-0EDD-5AD6-FE7C4CCE85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>
                <a:solidFill>
                  <a:srgbClr val="00B0F0"/>
                </a:solidFill>
              </a:rPr>
              <a:t>martin.cerman@dia.gov.cz</a:t>
            </a:r>
          </a:p>
        </p:txBody>
      </p:sp>
    </p:spTree>
    <p:extLst>
      <p:ext uri="{BB962C8B-B14F-4D97-AF65-F5344CB8AC3E}">
        <p14:creationId xmlns:p14="http://schemas.microsoft.com/office/powerpoint/2010/main" val="3287094226"/>
      </p:ext>
    </p:extLst>
  </p:cSld>
  <p:clrMapOvr>
    <a:masterClrMapping/>
  </p:clrMapOvr>
</p:sld>
</file>

<file path=ppt/theme/theme1.xml><?xml version="1.0" encoding="utf-8"?>
<a:theme xmlns:a="http://schemas.openxmlformats.org/drawingml/2006/main" name="Tmavě modrý motiv_pp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avě modrý motiv_ppt" id="{4F6A507F-E752-45F9-A006-FDB842D4B1C8}" vid="{CFDE6DB2-84E6-4A5C-8B6A-2D0D9F967E7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6C42070A4FB8940A960F4A3AF9531A1" ma:contentTypeVersion="15" ma:contentTypeDescription="Vytvoří nový dokument" ma:contentTypeScope="" ma:versionID="63e3a7c8280fbc9c1168e829a76d2025">
  <xsd:schema xmlns:xsd="http://www.w3.org/2001/XMLSchema" xmlns:xs="http://www.w3.org/2001/XMLSchema" xmlns:p="http://schemas.microsoft.com/office/2006/metadata/properties" xmlns:ns2="47f099f3-9cff-4890-85a2-ec685806d317" xmlns:ns3="875a90bc-a2bf-465b-8076-1cf649d442d2" targetNamespace="http://schemas.microsoft.com/office/2006/metadata/properties" ma:root="true" ma:fieldsID="0e348787f4e0940f825fa9e533a03e6f" ns2:_="" ns3:_="">
    <xsd:import namespace="47f099f3-9cff-4890-85a2-ec685806d317"/>
    <xsd:import namespace="875a90bc-a2bf-465b-8076-1cf649d442d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DateTaken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f099f3-9cff-4890-85a2-ec685806d3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Značky obrázků" ma:readOnly="false" ma:fieldId="{5cf76f15-5ced-4ddc-b409-7134ff3c332f}" ma:taxonomyMulti="true" ma:sspId="d2a44d23-90f1-4afd-aa8c-0d6faad4ae9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5a90bc-a2bf-465b-8076-1cf649d442d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2" nillable="true" ma:displayName="Taxonomy Catch All Column" ma:hidden="true" ma:list="{001b6bee-3d0f-4b61-a3dd-9d546b10cfb3}" ma:internalName="TaxCatchAll" ma:showField="CatchAllData" ma:web="875a90bc-a2bf-465b-8076-1cf649d442d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7f099f3-9cff-4890-85a2-ec685806d317">
      <Terms xmlns="http://schemas.microsoft.com/office/infopath/2007/PartnerControls"/>
    </lcf76f155ced4ddcb4097134ff3c332f>
    <TaxCatchAll xmlns="875a90bc-a2bf-465b-8076-1cf649d442d2" xsi:nil="true"/>
  </documentManagement>
</p:properties>
</file>

<file path=customXml/itemProps1.xml><?xml version="1.0" encoding="utf-8"?>
<ds:datastoreItem xmlns:ds="http://schemas.openxmlformats.org/officeDocument/2006/customXml" ds:itemID="{70728620-74CC-4DFD-8EF3-8CE146F9EE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8EDF4D-A63D-43C7-BFA6-769DD50CA3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7f099f3-9cff-4890-85a2-ec685806d317"/>
    <ds:schemaRef ds:uri="875a90bc-a2bf-465b-8076-1cf649d442d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3323694-0266-4FC3-A77D-44A6A577F828}">
  <ds:schemaRefs>
    <ds:schemaRef ds:uri="47f099f3-9cff-4890-85a2-ec685806d317"/>
    <ds:schemaRef ds:uri="875a90bc-a2bf-465b-8076-1cf649d442d2"/>
    <ds:schemaRef ds:uri="http://schemas.microsoft.com/office/2006/metadata/properties"/>
    <ds:schemaRef ds:uri="http://schemas.microsoft.com/office/infopath/2007/PartnerControls"/>
  </ds:schemaRefs>
</ds:datastoreItem>
</file>

<file path=docMetadata/LabelInfo.xml><?xml version="1.0" encoding="utf-8"?>
<clbl:labelList xmlns:clbl="http://schemas.microsoft.com/office/2020/mipLabelMetadata">
  <clbl:label id="{9cc168b4-0267-4bd6-8e85-481e0b7f64cb}" enabled="1" method="Standard" siteId="{1db41d6f-1f37-46db-bd3e-c483abb8105d}" contentBits="2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Tmavě modrý motiv_ppt</Template>
  <TotalTime>0</TotalTime>
  <Words>687</Words>
  <Application>Microsoft Office PowerPoint</Application>
  <PresentationFormat>Předvádění na obrazovce (16:9)</PresentationFormat>
  <Paragraphs>71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2" baseType="lpstr">
      <vt:lpstr>Courier New</vt:lpstr>
      <vt:lpstr>Arial</vt:lpstr>
      <vt:lpstr>Roboto</vt:lpstr>
      <vt:lpstr>Calibri</vt:lpstr>
      <vt:lpstr>Tmavě modrý motiv_ppt</vt:lpstr>
      <vt:lpstr>Test ostrovního režimu CMS</vt:lpstr>
      <vt:lpstr>Ostrovní režim CMS – stručně</vt:lpstr>
      <vt:lpstr>Termíny a přípravné kroky</vt:lpstr>
      <vt:lpstr>Zúčastněné pracovní týmy</vt:lpstr>
      <vt:lpstr>Hlavní zjištění z testu</vt:lpstr>
      <vt:lpstr>Doporučení a výhled následných aktivit</vt:lpstr>
      <vt:lpstr>Martin Cerman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Jolana Pastyříková</dc:creator>
  <cp:lastModifiedBy>Cerman Martin</cp:lastModifiedBy>
  <cp:revision>3</cp:revision>
  <dcterms:created xsi:type="dcterms:W3CDTF">2023-06-16T09:27:11Z</dcterms:created>
  <dcterms:modified xsi:type="dcterms:W3CDTF">2023-07-30T18:31:32Z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2023-06-16T09:30:29Z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5b6b85cd-44ef-4d66-86d4-603dd2160780</vt:lpwstr>
  </property>
  <property fmtid="{D5CDD505-2E9C-101B-9397-08002B2CF9AE}" pid="7" name="MSIP_Label_defa4170-0d19-0005-0004-bc88714345d2_ActionId">
    <vt:lpwstr>007b0265-007f-4523-b985-c1707d6863b0</vt:lpwstr>
  </property>
  <property fmtid="{D5CDD505-2E9C-101B-9397-08002B2CF9AE}" pid="8" name="MSIP_Label_defa4170-0d19-0005-0004-bc88714345d2_ContentBits">
    <vt:lpwstr>0</vt:lpwstr>
  </property>
  <property fmtid="{D5CDD505-2E9C-101B-9397-08002B2CF9AE}" pid="9" name="ContentTypeId">
    <vt:lpwstr>0x010100B6C42070A4FB8940A960F4A3AF9531A1</vt:lpwstr>
  </property>
  <property fmtid="{D5CDD505-2E9C-101B-9397-08002B2CF9AE}" pid="10" name="MediaServiceImageTags">
    <vt:lpwstr/>
  </property>
  <property fmtid="{D5CDD505-2E9C-101B-9397-08002B2CF9AE}" pid="11" name="ClassificationContentMarkingFooterLocations">
    <vt:lpwstr>Tmavě modrý motiv_ppt:4</vt:lpwstr>
  </property>
  <property fmtid="{D5CDD505-2E9C-101B-9397-08002B2CF9AE}" pid="12" name="ClassificationContentMarkingFooterText">
    <vt:lpwstr>Interní informace</vt:lpwstr>
  </property>
</Properties>
</file>