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4"/>
  </p:sldMasterIdLst>
  <p:notesMasterIdLst>
    <p:notesMasterId r:id="rId32"/>
  </p:notesMasterIdLst>
  <p:sldIdLst>
    <p:sldId id="256" r:id="rId5"/>
    <p:sldId id="257" r:id="rId6"/>
    <p:sldId id="296" r:id="rId7"/>
    <p:sldId id="295" r:id="rId8"/>
    <p:sldId id="265" r:id="rId9"/>
    <p:sldId id="259" r:id="rId10"/>
    <p:sldId id="269" r:id="rId11"/>
    <p:sldId id="272" r:id="rId12"/>
    <p:sldId id="274" r:id="rId13"/>
    <p:sldId id="275" r:id="rId14"/>
    <p:sldId id="276" r:id="rId15"/>
    <p:sldId id="299" r:id="rId16"/>
    <p:sldId id="266" r:id="rId17"/>
    <p:sldId id="277" r:id="rId18"/>
    <p:sldId id="278" r:id="rId19"/>
    <p:sldId id="287" r:id="rId20"/>
    <p:sldId id="286" r:id="rId21"/>
    <p:sldId id="288" r:id="rId22"/>
    <p:sldId id="302" r:id="rId23"/>
    <p:sldId id="304" r:id="rId24"/>
    <p:sldId id="303" r:id="rId25"/>
    <p:sldId id="300" r:id="rId26"/>
    <p:sldId id="262" r:id="rId27"/>
    <p:sldId id="301" r:id="rId28"/>
    <p:sldId id="297" r:id="rId29"/>
    <p:sldId id="298" r:id="rId30"/>
    <p:sldId id="284" r:id="rId3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Roboto" panose="02000000000000000000" pitchFamily="2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5"/>
    <p:restoredTop sz="95775"/>
  </p:normalViewPr>
  <p:slideViewPr>
    <p:cSldViewPr snapToGrid="0">
      <p:cViewPr varScale="1">
        <p:scale>
          <a:sx n="149" d="100"/>
          <a:sy n="149" d="100"/>
        </p:scale>
        <p:origin x="2552" y="7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7.fntdata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FB666-1014-7F47-867B-5FB325DFC540}" type="datetimeFigureOut">
              <a:rPr lang="cs-CZ" smtClean="0"/>
              <a:t>30.07.2023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5B50B-F790-0E47-9629-E7C26C2322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021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DFF5FC-60EE-C445-B799-0E91A2A025A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3800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sah obrázku text, klipart&#10;&#10;Popis byl vytvořen automaticky">
            <a:extLst>
              <a:ext uri="{FF2B5EF4-FFF2-40B4-BE49-F238E27FC236}">
                <a16:creationId xmlns:a16="http://schemas.microsoft.com/office/drawing/2014/main" id="{D5B4C68F-7AD6-C020-C4AB-793B83E27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58" y="4409617"/>
            <a:ext cx="2457092" cy="357315"/>
          </a:xfrm>
          <a:prstGeom prst="rect">
            <a:avLst/>
          </a:prstGeom>
        </p:spPr>
      </p:pic>
      <p:pic>
        <p:nvPicPr>
          <p:cNvPr id="3" name="Picture 35">
            <a:extLst>
              <a:ext uri="{FF2B5EF4-FFF2-40B4-BE49-F238E27FC236}">
                <a16:creationId xmlns:a16="http://schemas.microsoft.com/office/drawing/2014/main" id="{48CDF99E-F4F5-150C-5B6B-06A1511D9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487" y="4426535"/>
            <a:ext cx="5485777" cy="141842"/>
          </a:xfrm>
          <a:prstGeom prst="rect">
            <a:avLst/>
          </a:prstGeom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255D6267-B513-B020-B423-B9D12CE79430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rgbClr val="0021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54;p13">
            <a:extLst>
              <a:ext uri="{FF2B5EF4-FFF2-40B4-BE49-F238E27FC236}">
                <a16:creationId xmlns:a16="http://schemas.microsoft.com/office/drawing/2014/main" id="{5C4EC8E0-C7D4-B501-2823-7EF1A9962610}"/>
              </a:ext>
            </a:extLst>
          </p:cNvPr>
          <p:cNvSpPr txBox="1">
            <a:spLocks noGrp="1"/>
          </p:cNvSpPr>
          <p:nvPr>
            <p:ph type="ctrTitle" hasCustomPrompt="1"/>
          </p:nvPr>
        </p:nvSpPr>
        <p:spPr>
          <a:xfrm>
            <a:off x="311700" y="1235969"/>
            <a:ext cx="8520600" cy="8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>
              <a:defRPr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44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Hlavní nadpis prezentace</a:t>
            </a:r>
            <a:endParaRPr sz="44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Google Shape;55;p13">
            <a:extLst>
              <a:ext uri="{FF2B5EF4-FFF2-40B4-BE49-F238E27FC236}">
                <a16:creationId xmlns:a16="http://schemas.microsoft.com/office/drawing/2014/main" id="{5DC2C187-E098-0BB0-FBEA-892270C37D1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11700" y="2362241"/>
            <a:ext cx="8520600" cy="6048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lvl1pPr>
              <a:defRPr sz="2000"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můžete upravit styl předlohy.</a:t>
            </a:r>
            <a:endParaRPr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4;p13">
            <a:extLst>
              <a:ext uri="{FF2B5EF4-FFF2-40B4-BE49-F238E27FC236}">
                <a16:creationId xmlns:a16="http://schemas.microsoft.com/office/drawing/2014/main" id="{42C8E255-29EF-8DF7-1841-8CF094E94EA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06456" y="1964951"/>
            <a:ext cx="8520600" cy="82270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4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lze upravit styl.</a:t>
            </a:r>
            <a:endParaRPr sz="44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" name="Picture 35">
            <a:extLst>
              <a:ext uri="{FF2B5EF4-FFF2-40B4-BE49-F238E27FC236}">
                <a16:creationId xmlns:a16="http://schemas.microsoft.com/office/drawing/2014/main" id="{B674BBF2-B554-4EF2-9501-2DB955DD6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26535"/>
            <a:ext cx="5485777" cy="141842"/>
          </a:xfrm>
          <a:prstGeom prst="rect">
            <a:avLst/>
          </a:prstGeom>
        </p:spPr>
      </p:pic>
      <p:pic>
        <p:nvPicPr>
          <p:cNvPr id="5" name="Picture 35">
            <a:extLst>
              <a:ext uri="{FF2B5EF4-FFF2-40B4-BE49-F238E27FC236}">
                <a16:creationId xmlns:a16="http://schemas.microsoft.com/office/drawing/2014/main" id="{508C2504-E20E-2640-623B-5D1FDCE76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351850" y="475730"/>
            <a:ext cx="5485777" cy="14184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_AND_BODY">
    <p:bg>
      <p:bgPr>
        <a:solidFill>
          <a:schemeClr val="tx2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body" idx="1" hasCustomPrompt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00050" lvl="0" indent="-285750">
              <a:spcBef>
                <a:spcPts val="0"/>
              </a:spcBef>
              <a:spcAft>
                <a:spcPts val="0"/>
              </a:spcAft>
              <a:buSzPts val="1800"/>
              <a:buFontTx/>
              <a:buBlip>
                <a:blip r:embed="rId2"/>
              </a:buBlip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r>
              <a:rPr lang="cs-CZ" dirty="0"/>
              <a:t>Text prezentace</a:t>
            </a:r>
          </a:p>
          <a:p>
            <a:r>
              <a:rPr lang="cs-CZ" dirty="0"/>
              <a:t>Text prezentace</a:t>
            </a:r>
          </a:p>
          <a:p>
            <a:endParaRPr lang="cs-CZ" dirty="0"/>
          </a:p>
        </p:txBody>
      </p:sp>
      <p:sp>
        <p:nvSpPr>
          <p:cNvPr id="2" name="Google Shape;63;p14">
            <a:extLst>
              <a:ext uri="{FF2B5EF4-FFF2-40B4-BE49-F238E27FC236}">
                <a16:creationId xmlns:a16="http://schemas.microsoft.com/office/drawing/2014/main" id="{BED3DDDC-A531-285D-40E3-BF93D19F5D52}"/>
              </a:ext>
            </a:extLst>
          </p:cNvPr>
          <p:cNvSpPr/>
          <p:nvPr/>
        </p:nvSpPr>
        <p:spPr>
          <a:xfrm rot="10800000" flipH="1">
            <a:off x="0" y="1531"/>
            <a:ext cx="9144000" cy="819600"/>
          </a:xfrm>
          <a:prstGeom prst="rect">
            <a:avLst/>
          </a:prstGeom>
          <a:solidFill>
            <a:srgbClr val="00122A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64;p14">
            <a:extLst>
              <a:ext uri="{FF2B5EF4-FFF2-40B4-BE49-F238E27FC236}">
                <a16:creationId xmlns:a16="http://schemas.microsoft.com/office/drawing/2014/main" id="{B1BCE614-9853-B0BF-37A0-08754D2FB33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22855" y="232215"/>
            <a:ext cx="6560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lze upravit styl.</a:t>
            </a:r>
            <a:endParaRPr sz="24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F531F78-4134-4310-03B5-95CF287B1EDC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_ONLY">
    <p:bg>
      <p:bgPr>
        <a:solidFill>
          <a:schemeClr val="tx2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3;p14">
            <a:extLst>
              <a:ext uri="{FF2B5EF4-FFF2-40B4-BE49-F238E27FC236}">
                <a16:creationId xmlns:a16="http://schemas.microsoft.com/office/drawing/2014/main" id="{4FDC2EEC-0C27-F2D3-E2E3-3A571687ADD7}"/>
              </a:ext>
            </a:extLst>
          </p:cNvPr>
          <p:cNvSpPr/>
          <p:nvPr/>
        </p:nvSpPr>
        <p:spPr>
          <a:xfrm rot="10800000" flipH="1">
            <a:off x="0" y="1531"/>
            <a:ext cx="9144000" cy="819600"/>
          </a:xfrm>
          <a:prstGeom prst="rect">
            <a:avLst/>
          </a:prstGeom>
          <a:solidFill>
            <a:srgbClr val="00122A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64;p14">
            <a:extLst>
              <a:ext uri="{FF2B5EF4-FFF2-40B4-BE49-F238E27FC236}">
                <a16:creationId xmlns:a16="http://schemas.microsoft.com/office/drawing/2014/main" id="{6F81B93B-71AE-2143-510B-C672125FB2C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22855" y="232215"/>
            <a:ext cx="6560100" cy="40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Kliknutím lze upravit styl.</a:t>
            </a:r>
            <a:endParaRPr sz="24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DB6C1F0-C266-296F-549F-410004683D60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7" descr="Obsah obrázku text, klipart&#10;&#10;Popis byl vytvořen automaticky">
            <a:extLst>
              <a:ext uri="{FF2B5EF4-FFF2-40B4-BE49-F238E27FC236}">
                <a16:creationId xmlns:a16="http://schemas.microsoft.com/office/drawing/2014/main" id="{9CC9F3C0-237F-387B-235E-1D4102740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58" y="4409617"/>
            <a:ext cx="2457092" cy="357315"/>
          </a:xfrm>
          <a:prstGeom prst="rect">
            <a:avLst/>
          </a:prstGeom>
        </p:spPr>
      </p:pic>
      <p:pic>
        <p:nvPicPr>
          <p:cNvPr id="3" name="Picture 35">
            <a:extLst>
              <a:ext uri="{FF2B5EF4-FFF2-40B4-BE49-F238E27FC236}">
                <a16:creationId xmlns:a16="http://schemas.microsoft.com/office/drawing/2014/main" id="{B2B7AE1D-1DC8-9C5D-F6AA-CBC1E65AF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487" y="4426535"/>
            <a:ext cx="5485777" cy="141842"/>
          </a:xfrm>
          <a:prstGeom prst="rect">
            <a:avLst/>
          </a:prstGeom>
        </p:spPr>
      </p:pic>
      <p:sp>
        <p:nvSpPr>
          <p:cNvPr id="4" name="Google Shape;54;p13">
            <a:extLst>
              <a:ext uri="{FF2B5EF4-FFF2-40B4-BE49-F238E27FC236}">
                <a16:creationId xmlns:a16="http://schemas.microsoft.com/office/drawing/2014/main" id="{3B4E0843-CB06-733D-8156-FB2919820227}"/>
              </a:ext>
            </a:extLst>
          </p:cNvPr>
          <p:cNvSpPr txBox="1">
            <a:spLocks noGrp="1"/>
          </p:cNvSpPr>
          <p:nvPr>
            <p:ph type="ctrTitle" hasCustomPrompt="1"/>
          </p:nvPr>
        </p:nvSpPr>
        <p:spPr>
          <a:xfrm>
            <a:off x="4736123" y="1873133"/>
            <a:ext cx="3967223" cy="81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>
              <a:defRPr sz="3300" baseline="0"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300" b="1" baseline="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Jméno</a:t>
            </a:r>
            <a:endParaRPr sz="44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64C759A3-0EDC-93CA-7FCE-8FD288CF1B11}"/>
              </a:ext>
            </a:extLst>
          </p:cNvPr>
          <p:cNvSpPr txBox="1">
            <a:spLocks noGrp="1"/>
          </p:cNvSpPr>
          <p:nvPr>
            <p:ph type="subTitle" idx="1" hasCustomPrompt="1"/>
          </p:nvPr>
        </p:nvSpPr>
        <p:spPr>
          <a:xfrm>
            <a:off x="4736122" y="2864758"/>
            <a:ext cx="3967223" cy="6048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lvl1pPr>
              <a:defRPr/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Kontakt</a:t>
            </a:r>
            <a:endParaRPr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Prázdný">
    <p:bg>
      <p:bgPr>
        <a:solidFill>
          <a:schemeClr val="tx2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60D9612-2ACA-EB02-907A-0E5F750B8EDF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0122A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02FC0693-740A-4A27-1BDB-F1A4CA7FA704}"/>
              </a:ext>
            </a:extLst>
          </p:cNvPr>
          <p:cNvSpPr/>
          <p:nvPr/>
        </p:nvSpPr>
        <p:spPr>
          <a:xfrm>
            <a:off x="1" y="5053426"/>
            <a:ext cx="9147106" cy="93179"/>
          </a:xfrm>
          <a:prstGeom prst="rect">
            <a:avLst/>
          </a:prstGeom>
          <a:solidFill>
            <a:srgbClr val="0021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7" r:id="rId5"/>
    <p:sldLayoutId id="2147483658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gov.cz/sluzby-verejne-spravy/" TargetMode="External"/><Relationship Id="rId2" Type="http://schemas.openxmlformats.org/officeDocument/2006/relationships/hyperlink" Target="https://archi.gov.cz/nap:katalog_sluzeb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emf"/><Relationship Id="rId4" Type="http://schemas.openxmlformats.org/officeDocument/2006/relationships/hyperlink" Target="https://www.businessinfo.cz/sluzby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0E8F5C-EE3E-97A8-3C2C-B7C2E9F534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Zákon o právu na digitální služby </a:t>
            </a:r>
            <a:br>
              <a:rPr lang="cs-CZ" sz="2400" b="1" dirty="0"/>
            </a:br>
            <a:r>
              <a:rPr lang="cs-CZ" sz="2400" b="1" dirty="0"/>
              <a:t>Digitální a informační agentura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F4EF23F-BFC5-5A16-C959-70C4A3769F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1600" dirty="0">
                <a:solidFill>
                  <a:schemeClr val="bg1"/>
                </a:solidFill>
              </a:rPr>
              <a:t>Tomáš Šedivec (OHA), Šimon </a:t>
            </a:r>
            <a:r>
              <a:rPr lang="cs-CZ" sz="1600" dirty="0" err="1">
                <a:solidFill>
                  <a:schemeClr val="bg1"/>
                </a:solidFill>
              </a:rPr>
              <a:t>Trusina</a:t>
            </a:r>
            <a:r>
              <a:rPr lang="cs-CZ" sz="1600" dirty="0">
                <a:solidFill>
                  <a:schemeClr val="bg1"/>
                </a:solidFill>
              </a:rPr>
              <a:t> (</a:t>
            </a:r>
            <a:r>
              <a:rPr lang="cs-CZ" sz="1600" dirty="0" err="1">
                <a:solidFill>
                  <a:schemeClr val="bg1"/>
                </a:solidFill>
              </a:rPr>
              <a:t>eGov</a:t>
            </a:r>
            <a:r>
              <a:rPr lang="cs-CZ" sz="1600" dirty="0">
                <a:solidFill>
                  <a:schemeClr val="bg1"/>
                </a:solidFill>
              </a:rPr>
              <a:t>), Jan Petr (</a:t>
            </a:r>
            <a:r>
              <a:rPr lang="cs-CZ" sz="1600" dirty="0" err="1">
                <a:solidFill>
                  <a:schemeClr val="bg1"/>
                </a:solidFill>
              </a:rPr>
              <a:t>ZoPDS</a:t>
            </a:r>
            <a:r>
              <a:rPr lang="cs-CZ" sz="1600" dirty="0">
                <a:solidFill>
                  <a:schemeClr val="bg1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314392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F24635DA-D268-9CAF-10CF-403D8CFA11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Katalog služeb vznikl na základě ZoPDS a je základním nástrojem pro zajištění digitálních služeb občanům.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/>
              <a:t>Katalog služeb je primárním zdrojem informací o službách nabízených v rámci OVM. Správci agend ho musí udržovat a působnostní orgány by ho měly využívat na svých informačních webech</a:t>
            </a:r>
          </a:p>
          <a:p>
            <a:endParaRPr lang="cs-CZ" dirty="0"/>
          </a:p>
          <a:p>
            <a:r>
              <a:rPr lang="cs-CZ" dirty="0"/>
              <a:t>Katalog služeb se primárně zobrazuje na Portálu veřejné správy, je dostupný přes rozhraní i jako otevřená data tudíž může být libovolně využíván nejen v rámci OVM ale třeba i na portálech zájmových sdružení (Hospodářská komora, Svaz dopravy aj.)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/>
              <a:t>Katalog služeb může být realizován i jako federovaný katalog digitálních služeb na který navazují katalogy samospráv nabízející lokální služby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A46C80C6-8ECC-2101-55F1-A2E625B3C5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Katalog služeb</a:t>
            </a:r>
          </a:p>
        </p:txBody>
      </p:sp>
    </p:spTree>
    <p:extLst>
      <p:ext uri="{BB962C8B-B14F-4D97-AF65-F5344CB8AC3E}">
        <p14:creationId xmlns:p14="http://schemas.microsoft.com/office/powerpoint/2010/main" val="2972928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D8955734-7F1E-ADE8-3129-FECE12134B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Katalog služeb na portálu veřejné správy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D940E3A-9933-FE2C-BC8E-F194A9360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477" y="815192"/>
            <a:ext cx="5750243" cy="422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993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9FE3580-704C-4BAE-9BC3-1AE75127B4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Katalog služeb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A589A3C3-8C4D-4C19-9949-18AD34219660}"/>
              </a:ext>
            </a:extLst>
          </p:cNvPr>
          <p:cNvSpPr txBox="1"/>
          <p:nvPr/>
        </p:nvSpPr>
        <p:spPr>
          <a:xfrm>
            <a:off x="677092" y="4101227"/>
            <a:ext cx="715191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Katalog služeb: </a:t>
            </a:r>
            <a:r>
              <a:rPr lang="cs-CZ" dirty="0">
                <a:hlinkClick r:id="rId2"/>
              </a:rPr>
              <a:t>https://archi.gov.cz/nap:katalog_sluzeb</a:t>
            </a:r>
            <a:endParaRPr lang="cs-CZ" dirty="0"/>
          </a:p>
          <a:p>
            <a:r>
              <a:rPr lang="cs-CZ" dirty="0"/>
              <a:t>Implementace na PVS: </a:t>
            </a:r>
            <a:r>
              <a:rPr lang="cs-CZ" dirty="0">
                <a:hlinkClick r:id="rId3"/>
              </a:rPr>
              <a:t>https://portal.gov.cz/sluzby-verejne-spravy/</a:t>
            </a:r>
            <a:endParaRPr lang="cs-CZ" dirty="0"/>
          </a:p>
          <a:p>
            <a:r>
              <a:rPr lang="cs-CZ" dirty="0"/>
              <a:t>Implementace na </a:t>
            </a:r>
            <a:r>
              <a:rPr lang="cs-CZ" dirty="0" err="1"/>
              <a:t>BusinessINFO.cz</a:t>
            </a:r>
            <a:r>
              <a:rPr lang="cs-CZ" dirty="0"/>
              <a:t>: </a:t>
            </a:r>
            <a:r>
              <a:rPr lang="cs-CZ" dirty="0">
                <a:hlinkClick r:id="rId4"/>
              </a:rPr>
              <a:t>https://www.businessinfo.cz/sluzby/</a:t>
            </a: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89548FA-1233-9C56-E60F-62F75E07CA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543" y="745558"/>
            <a:ext cx="8305406" cy="351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14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8497ECBF-26D0-B6C5-9007-96A54CD5AE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Inventarizuje všechny služby, jejich úkony (transakce) a obslužné kanály (způsoby vyřízení)</a:t>
            </a:r>
          </a:p>
          <a:p>
            <a:endParaRPr lang="cs-CZ" dirty="0"/>
          </a:p>
          <a:p>
            <a:r>
              <a:rPr lang="cs-CZ" dirty="0"/>
              <a:t>Popisuje služby srozumitelným jazykem</a:t>
            </a:r>
          </a:p>
          <a:p>
            <a:endParaRPr lang="cs-CZ" dirty="0"/>
          </a:p>
          <a:p>
            <a:r>
              <a:rPr lang="cs-CZ" dirty="0"/>
              <a:t>Umožňuje nabízet katalogizované služby v rámci různých portálů (například obce, zájmová uskupení)</a:t>
            </a:r>
          </a:p>
          <a:p>
            <a:endParaRPr lang="cs-CZ" dirty="0"/>
          </a:p>
          <a:p>
            <a:r>
              <a:rPr lang="cs-CZ" dirty="0"/>
              <a:t>Zveřejňuje elektronické formuláře dle § 4 odst. 3 </a:t>
            </a:r>
          </a:p>
          <a:p>
            <a:endParaRPr lang="cs-CZ" dirty="0"/>
          </a:p>
          <a:p>
            <a:r>
              <a:rPr lang="cs-CZ" dirty="0"/>
              <a:t>Umožňuje skládat služby z různých OVM do přehledných životních situací</a:t>
            </a:r>
          </a:p>
          <a:p>
            <a:endParaRPr lang="cs-CZ" dirty="0"/>
          </a:p>
          <a:p>
            <a:r>
              <a:rPr lang="cs-CZ" dirty="0"/>
              <a:t>Při správné implementaci umožňuje automatickou aktualizaci legislativy a technické realizace elektronického vyřízení v rámci vlastních interních i externích portálů</a:t>
            </a:r>
          </a:p>
          <a:p>
            <a:endParaRPr lang="cs-CZ" dirty="0"/>
          </a:p>
          <a:p>
            <a:r>
              <a:rPr lang="cs-CZ" dirty="0"/>
              <a:t>Optimalizuje SEO a umožňuje služby dohledat běžnými vyhledávači</a:t>
            </a:r>
          </a:p>
          <a:p>
            <a:endParaRPr lang="cs-CZ" dirty="0"/>
          </a:p>
          <a:p>
            <a:r>
              <a:rPr lang="cs-CZ" dirty="0"/>
              <a:t>Na základě definovaných principů mohou vznikat katalogy služeb samosprávy nebo podřízených organizací </a:t>
            </a: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AE19B4C-F840-D235-6208-BFB5EEBAED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Hlavní účely Katalogu služeb</a:t>
            </a:r>
          </a:p>
        </p:txBody>
      </p:sp>
    </p:spTree>
    <p:extLst>
      <p:ext uri="{BB962C8B-B14F-4D97-AF65-F5344CB8AC3E}">
        <p14:creationId xmlns:p14="http://schemas.microsoft.com/office/powerpoint/2010/main" val="4155417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F4CF4C-4DBA-01F5-17B3-F2B71E8FB0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Elektronické formuláře</a:t>
            </a:r>
          </a:p>
        </p:txBody>
      </p:sp>
    </p:spTree>
    <p:extLst>
      <p:ext uri="{BB962C8B-B14F-4D97-AF65-F5344CB8AC3E}">
        <p14:creationId xmlns:p14="http://schemas.microsoft.com/office/powerpoint/2010/main" val="1868905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9E142128-7D0A-30A2-35E1-5081A46E69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Zákon 12/2020, § 4 Právo činit digitální úkon, </a:t>
            </a:r>
            <a:r>
              <a:rPr lang="cs-CZ" dirty="0" err="1"/>
              <a:t>odst</a:t>
            </a:r>
            <a:r>
              <a:rPr lang="cs-CZ" dirty="0"/>
              <a:t> (3) Orgány veřejné moci zveřejňují prostřednictvím Agentury elektronické formuláře, </a:t>
            </a:r>
            <a:r>
              <a:rPr lang="cs-CZ" b="1" u="sng" dirty="0"/>
              <a:t>které po prokázání totožnosti uživatele služby s využitím elektronické identifikace zajistí automatizované doplnění údajů </a:t>
            </a:r>
            <a:r>
              <a:rPr lang="cs-CZ" dirty="0"/>
              <a:t>nezbytných pro poskytnutí digitální služby vedených v základním registru nebo agendovém informačním systému, které jsou orgánu veřejné moci zpřístupněné pro výkon agendy, nebo využívaných orgánem veřejné moci na základě souhlasu uživatele služby.</a:t>
            </a:r>
          </a:p>
          <a:p>
            <a:endParaRPr lang="cs-CZ" dirty="0"/>
          </a:p>
          <a:p>
            <a:r>
              <a:rPr lang="cs-CZ" dirty="0">
                <a:latin typeface="Arial" panose="020B0604020202020204" pitchFamily="34" charset="0"/>
              </a:rPr>
              <a:t>Nezveřejní-li orgán veřejné moci elektronický formulář, má uživatel služby právo učinit digitální úkon podle své volby v jakémkoli výstupním datovém formátu podle zákona upravujícího archivnictví a spisovou službu</a:t>
            </a:r>
          </a:p>
          <a:p>
            <a:pPr lvl="1"/>
            <a:r>
              <a:rPr lang="cs-CZ" dirty="0">
                <a:latin typeface="Arial" panose="020B0604020202020204" pitchFamily="34" charset="0"/>
              </a:rPr>
              <a:t>Volný text </a:t>
            </a:r>
          </a:p>
          <a:p>
            <a:pPr lvl="2"/>
            <a:r>
              <a:rPr lang="cs-CZ" dirty="0">
                <a:latin typeface="Arial" panose="020B0604020202020204" pitchFamily="34" charset="0"/>
              </a:rPr>
              <a:t>Bez údajů na které má nárok dle § 7 Právo na využívání údajů</a:t>
            </a:r>
          </a:p>
          <a:p>
            <a:pPr lvl="2"/>
            <a:r>
              <a:rPr lang="cs-CZ" dirty="0">
                <a:latin typeface="Arial" panose="020B0604020202020204" pitchFamily="34" charset="0"/>
              </a:rPr>
              <a:t>Bez prokazování právní skutečnosti dle § 9 Právo na prokázání právní skutečnosti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378C4B5-EA0A-1D47-3A73-E305604043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Elektronické formuláře</a:t>
            </a:r>
          </a:p>
        </p:txBody>
      </p:sp>
    </p:spTree>
    <p:extLst>
      <p:ext uri="{BB962C8B-B14F-4D97-AF65-F5344CB8AC3E}">
        <p14:creationId xmlns:p14="http://schemas.microsoft.com/office/powerpoint/2010/main" val="1335213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B76FD7F2-6F11-2F94-FE8A-E420336B05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 České republice na rozdíl od celé Evropské unie jsou elektronické formuláře naprosto chybně interpretovány a to mimo jiné vede k tomu, že Česká republika má tak špatné umístění v indexu DESI protože nejhoršího umístění (druzí od konce) dosahujeme v kategorii </a:t>
            </a:r>
            <a:r>
              <a:rPr lang="cs-CZ" dirty="0" err="1"/>
              <a:t>pre-filled</a:t>
            </a:r>
            <a:r>
              <a:rPr lang="cs-CZ" dirty="0"/>
              <a:t> </a:t>
            </a:r>
            <a:r>
              <a:rPr lang="cs-CZ" dirty="0" err="1"/>
              <a:t>forms</a:t>
            </a:r>
            <a:r>
              <a:rPr lang="cs-CZ" dirty="0"/>
              <a:t>. </a:t>
            </a:r>
          </a:p>
          <a:p>
            <a:endParaRPr lang="cs-CZ" dirty="0"/>
          </a:p>
          <a:p>
            <a:r>
              <a:rPr lang="cs-CZ" dirty="0"/>
              <a:t>Pokud bychom tuto jedinou věc dokázali zlepšit, dostaneme se automaticky mezi prvních deset států EU v digitalizaci</a:t>
            </a:r>
          </a:p>
          <a:p>
            <a:endParaRPr lang="cs-CZ" dirty="0"/>
          </a:p>
          <a:p>
            <a:r>
              <a:rPr lang="cs-CZ" dirty="0"/>
              <a:t>Bohužel 95% „formulářů“ na webech OVM jsou elektronické dokumenty a nikoliv elektronické formuláře.</a:t>
            </a:r>
          </a:p>
          <a:p>
            <a:endParaRPr lang="cs-CZ" dirty="0"/>
          </a:p>
          <a:p>
            <a:r>
              <a:rPr lang="cs-CZ" dirty="0"/>
              <a:t>V ČR je to vnímáno tak, že elektronický dokument do kterého ofotím formulář jako obrázek (PDF, IMG) a nebo vepíšu formulář jako text (MS Word, ODT, Excel) je elektronický formulář. Ale to je </a:t>
            </a:r>
            <a:r>
              <a:rPr lang="cs-CZ" b="1" dirty="0"/>
              <a:t>nesprávná interpretace</a:t>
            </a:r>
            <a:r>
              <a:rPr lang="cs-CZ" dirty="0"/>
              <a:t>.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3658DA35-FCED-B109-ECE3-5F175C8A43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Aktuální stav</a:t>
            </a:r>
          </a:p>
        </p:txBody>
      </p:sp>
    </p:spTree>
    <p:extLst>
      <p:ext uri="{BB962C8B-B14F-4D97-AF65-F5344CB8AC3E}">
        <p14:creationId xmlns:p14="http://schemas.microsoft.com/office/powerpoint/2010/main" val="3487442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96BA4854-890C-5E89-E34F-D2F56E94C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901662"/>
            <a:ext cx="7253383" cy="3724951"/>
          </a:xfrm>
          <a:prstGeom prst="rect">
            <a:avLst/>
          </a:prstGeom>
        </p:spPr>
      </p:pic>
      <p:sp>
        <p:nvSpPr>
          <p:cNvPr id="3" name="Nadpis 2">
            <a:extLst>
              <a:ext uri="{FF2B5EF4-FFF2-40B4-BE49-F238E27FC236}">
                <a16:creationId xmlns:a16="http://schemas.microsoft.com/office/drawing/2014/main" id="{6A297CF8-E0A0-A02D-CF03-4F6F394D12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Index digitální ekonomiky a společnosti DESI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F8162957-88E0-6C1B-24DD-1880B3ADD83C}"/>
              </a:ext>
            </a:extLst>
          </p:cNvPr>
          <p:cNvSpPr/>
          <p:nvPr/>
        </p:nvSpPr>
        <p:spPr>
          <a:xfrm>
            <a:off x="457199" y="2915728"/>
            <a:ext cx="7384212" cy="44857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1717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90AB348D-589B-5340-682F-F393527AFE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Elektronický dokument a elektronický formulář jsou dvě různé entity, které mají odlišné využití a charakteristiky. Zde je vysvětlení rozdílu mezi nimi: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b="1" dirty="0"/>
              <a:t>Elektronický dokument </a:t>
            </a:r>
            <a:r>
              <a:rPr lang="cs-CZ" dirty="0"/>
              <a:t>je digitální záznam informací, který lze uložit, zobrazit nebo sdílet v elektronické podobě. Může to být textový dokument, tabulka, prezentace, obrázek, PDF soubor, elektronická kniha atd. Elektronické dokumenty slouží k uchování a prezentaci informací a mohou být vytvářeny, upravovány a ukládány pomocí různých softwarových aplikací, například textových editorů, tabulkových procesorů, grafických programů apod. Elektronické dokumenty mohou být také vytištěny a přeměněny na papírovou podobu.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b="1" dirty="0"/>
              <a:t>Elektronický formulář </a:t>
            </a:r>
            <a:r>
              <a:rPr lang="cs-CZ" dirty="0"/>
              <a:t>je interaktivní nástroj, který slouží k získání dat od uživatelů prostřednictvím webového rozhraní. Jedná se o strukturovaný dokument, který obsahuje různé prvky a políčka, jako jsou textová pole, checkbox, </a:t>
            </a:r>
            <a:r>
              <a:rPr lang="cs-CZ" dirty="0" err="1"/>
              <a:t>radio</a:t>
            </a:r>
            <a:r>
              <a:rPr lang="cs-CZ" dirty="0"/>
              <a:t> tlačítka, </a:t>
            </a:r>
            <a:r>
              <a:rPr lang="cs-CZ" dirty="0" err="1"/>
              <a:t>dropdown</a:t>
            </a:r>
            <a:r>
              <a:rPr lang="cs-CZ" dirty="0"/>
              <a:t> menu, tlačítka atd. Uživatelé vyplňují tento formulář s ohledem na požadované informace a po odeslání se data zpracovávají. Elektronické formuláře jsou často používány pro sběr dat, registrace, objednávky, zpětnou vazbu od uživatelů a další interakce. Odeslané údaje z formulářů mohou být uloženy do databáze, zpracovány systémem a použity k dalšímu zpracování.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95791EBA-DD67-F453-90EB-DFE1243D1D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55" y="232215"/>
            <a:ext cx="7989328" cy="402600"/>
          </a:xfrm>
        </p:spPr>
        <p:txBody>
          <a:bodyPr/>
          <a:lstStyle/>
          <a:p>
            <a:r>
              <a:rPr lang="cs-CZ" sz="2400" b="1" dirty="0"/>
              <a:t>Elektronické formuláře nejsou elektronické dokumenty</a:t>
            </a:r>
          </a:p>
        </p:txBody>
      </p:sp>
    </p:spTree>
    <p:extLst>
      <p:ext uri="{BB962C8B-B14F-4D97-AF65-F5344CB8AC3E}">
        <p14:creationId xmlns:p14="http://schemas.microsoft.com/office/powerpoint/2010/main" val="3526009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413DA5-F928-57CF-0E47-2839FBD0F3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Samoobslužné portály</a:t>
            </a:r>
          </a:p>
        </p:txBody>
      </p:sp>
    </p:spTree>
    <p:extLst>
      <p:ext uri="{BB962C8B-B14F-4D97-AF65-F5344CB8AC3E}">
        <p14:creationId xmlns:p14="http://schemas.microsoft.com/office/powerpoint/2010/main" val="3533467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97CAF663-B309-C24B-13FF-0F1D002843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Úloha DIA v rámci implementace ZoPDS</a:t>
            </a:r>
          </a:p>
          <a:p>
            <a:endParaRPr lang="cs-CZ" dirty="0"/>
          </a:p>
          <a:p>
            <a:r>
              <a:rPr lang="cs-CZ" dirty="0"/>
              <a:t>Implementace zákona</a:t>
            </a:r>
          </a:p>
          <a:p>
            <a:endParaRPr lang="cs-CZ" dirty="0"/>
          </a:p>
          <a:p>
            <a:pPr lvl="1"/>
            <a:r>
              <a:rPr lang="cs-CZ" dirty="0"/>
              <a:t>Katalog služeb</a:t>
            </a:r>
          </a:p>
          <a:p>
            <a:endParaRPr lang="cs-CZ" dirty="0"/>
          </a:p>
          <a:p>
            <a:pPr lvl="1"/>
            <a:r>
              <a:rPr lang="cs-CZ" dirty="0"/>
              <a:t>Elektronické formuláře</a:t>
            </a:r>
          </a:p>
          <a:p>
            <a:pPr lvl="1"/>
            <a:endParaRPr lang="cs-CZ" dirty="0"/>
          </a:p>
          <a:p>
            <a:pPr lvl="1"/>
            <a:r>
              <a:rPr lang="cs-CZ" dirty="0"/>
              <a:t>Minimální požadavky na Samoobslužné portály</a:t>
            </a:r>
          </a:p>
          <a:p>
            <a:endParaRPr lang="cs-CZ" dirty="0"/>
          </a:p>
          <a:p>
            <a:pPr lvl="1"/>
            <a:r>
              <a:rPr lang="cs-CZ" dirty="0"/>
              <a:t>Samospráva</a:t>
            </a:r>
          </a:p>
          <a:p>
            <a:endParaRPr lang="cs-CZ" dirty="0"/>
          </a:p>
          <a:p>
            <a:r>
              <a:rPr lang="cs-CZ" dirty="0"/>
              <a:t>Informační koncepce</a:t>
            </a: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1E9814A-4112-3A29-DAFA-40D958A209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170839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B94EF9C3-33D7-41C9-DB19-B4CD5B73AE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Portál je vnímán jako celý funkční celek obsahující Front-end (logika zobrazující chování směrem ke klientovi) i </a:t>
            </a:r>
            <a:r>
              <a:rPr lang="cs-CZ" dirty="0" err="1"/>
              <a:t>Back</a:t>
            </a:r>
            <a:r>
              <a:rPr lang="cs-CZ" dirty="0"/>
              <a:t>-end (logika realizující chování systému a vnitřní i vnější integraci) realizující všechny typy služeb dle Informační koncepce ČR - Informační, Interaktivní a Transakční. Z tohoto mimo jiné vyplývá, že portál je informačním systémem veřejné správy. </a:t>
            </a:r>
          </a:p>
          <a:p>
            <a:endParaRPr lang="cs-CZ" dirty="0"/>
          </a:p>
          <a:p>
            <a:r>
              <a:rPr lang="cs-CZ" dirty="0"/>
              <a:t>Služby samoobslužného portálu vyžadují identifikaci, autentizaci a autorizaci uživatele.</a:t>
            </a:r>
          </a:p>
          <a:p>
            <a:endParaRPr lang="cs-CZ" dirty="0"/>
          </a:p>
          <a:p>
            <a:pPr lvl="1"/>
            <a:r>
              <a:rPr lang="cs-CZ" dirty="0"/>
              <a:t>V oblasti informačních služeb umožňuje uživatelům přistupovat k údajům vedeným o něm v základních registrech a agendových informačních systémech (ZoPDS § 11)</a:t>
            </a:r>
          </a:p>
          <a:p>
            <a:pPr marL="114300" indent="0">
              <a:buNone/>
            </a:pPr>
            <a:endParaRPr lang="cs-CZ" dirty="0"/>
          </a:p>
          <a:p>
            <a:pPr lvl="1"/>
            <a:r>
              <a:rPr lang="cs-CZ" dirty="0"/>
              <a:t>V oblasti interakčních služeb poskytuje uživatelům personifikované údaje s využitím vícero informačních kanálů, zpětnou vazbu mezi jeho konáním, a to včetně historie</a:t>
            </a:r>
          </a:p>
          <a:p>
            <a:pPr lvl="1"/>
            <a:endParaRPr lang="cs-CZ" dirty="0"/>
          </a:p>
          <a:p>
            <a:pPr lvl="1"/>
            <a:r>
              <a:rPr lang="cs-CZ" dirty="0"/>
              <a:t>V oblasti transakčních služeb poskytuje uživatelům podání všech typů pomocí elektronických </a:t>
            </a:r>
            <a:r>
              <a:rPr lang="cs-CZ" dirty="0" err="1"/>
              <a:t>formulářůl</a:t>
            </a:r>
            <a:r>
              <a:rPr lang="cs-CZ" dirty="0"/>
              <a:t>, včetně provedení platby nebo rezervace termínu pro prezenční jednání, získání potvrzení a doručení rozhodnutí úřadu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74B7A05A-EC68-23E0-0136-A9DB11B742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1800" b="1" dirty="0"/>
              <a:t>Samoobslužný portál</a:t>
            </a:r>
          </a:p>
        </p:txBody>
      </p:sp>
    </p:spTree>
    <p:extLst>
      <p:ext uri="{BB962C8B-B14F-4D97-AF65-F5344CB8AC3E}">
        <p14:creationId xmlns:p14="http://schemas.microsoft.com/office/powerpoint/2010/main" val="3421315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7B75C584-BF0D-6F60-8CDF-B66C1B7D8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758810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Musí být registrovaný jako informační systém veřejné správy v rejstříku informačních systémů veřejné správy</a:t>
            </a:r>
          </a:p>
          <a:p>
            <a:endParaRPr lang="cs-CZ" dirty="0"/>
          </a:p>
          <a:p>
            <a:r>
              <a:rPr lang="cs-CZ" dirty="0"/>
              <a:t>Spravuje ho orgán veřejné správy, který vykonává jednu nebo více agend dle seznamu agend veřejné správy</a:t>
            </a:r>
          </a:p>
          <a:p>
            <a:endParaRPr lang="cs-CZ" dirty="0"/>
          </a:p>
          <a:p>
            <a:r>
              <a:rPr lang="cs-CZ" dirty="0"/>
              <a:t>Musí být součástí federace národního </a:t>
            </a:r>
            <a:r>
              <a:rPr lang="cs-CZ" dirty="0" err="1"/>
              <a:t>identitního</a:t>
            </a:r>
            <a:r>
              <a:rPr lang="cs-CZ" dirty="0"/>
              <a:t> schématu, tedy využívat služby Národní </a:t>
            </a:r>
            <a:r>
              <a:rPr lang="cs-CZ" dirty="0" err="1"/>
              <a:t>identitní</a:t>
            </a:r>
            <a:r>
              <a:rPr lang="cs-CZ" dirty="0"/>
              <a:t> autority a jeho správce musí být ohlášen jako kvalifikovaný poskytovatel služeb</a:t>
            </a:r>
          </a:p>
          <a:p>
            <a:endParaRPr lang="cs-CZ" dirty="0"/>
          </a:p>
          <a:p>
            <a:r>
              <a:rPr lang="cs-CZ" dirty="0"/>
              <a:t>Musí k identifikovanému a autentizovanému uživateli být schopen propojit údaje své agendy a údaje z propojeného datového fondu a veřejného datového fondu</a:t>
            </a:r>
          </a:p>
          <a:p>
            <a:endParaRPr lang="cs-CZ" dirty="0"/>
          </a:p>
          <a:p>
            <a:r>
              <a:rPr lang="cs-CZ" dirty="0"/>
              <a:t>Musí využívat datovou základnu katalogu služeb a životních situací, jaká je v RPP</a:t>
            </a:r>
          </a:p>
          <a:p>
            <a:endParaRPr lang="cs-CZ" dirty="0"/>
          </a:p>
          <a:p>
            <a:r>
              <a:rPr lang="cs-CZ" dirty="0"/>
              <a:t>Musí být v souladu s grafickým manuálem</a:t>
            </a:r>
          </a:p>
          <a:p>
            <a:endParaRPr lang="cs-CZ" dirty="0"/>
          </a:p>
          <a:p>
            <a:r>
              <a:rPr lang="cs-CZ" dirty="0"/>
              <a:t>Musí poskytovat autorizaci úkonu s využitím služeb NIA pro zpětné prokázání vůle</a:t>
            </a:r>
          </a:p>
          <a:p>
            <a:endParaRPr lang="cs-CZ" dirty="0"/>
          </a:p>
          <a:p>
            <a:r>
              <a:rPr lang="cs-CZ" dirty="0"/>
              <a:t>Musí umožnit učinit podání (učinit úkon) ke službě z katalogu služeb VS pomocí následujících kanálů:</a:t>
            </a:r>
          </a:p>
          <a:p>
            <a:endParaRPr lang="cs-CZ" dirty="0"/>
          </a:p>
          <a:p>
            <a:pPr lvl="1"/>
            <a:r>
              <a:rPr lang="cs-CZ" dirty="0"/>
              <a:t>Informační systém datových schránek</a:t>
            </a:r>
          </a:p>
          <a:p>
            <a:endParaRPr lang="cs-CZ" dirty="0"/>
          </a:p>
          <a:p>
            <a:pPr lvl="1"/>
            <a:r>
              <a:rPr lang="cs-CZ" dirty="0"/>
              <a:t>Přímého podání na portále identifikovaným a autentizovaným uživatelem pomocí NIA</a:t>
            </a:r>
          </a:p>
          <a:p>
            <a:endParaRPr lang="cs-CZ" dirty="0"/>
          </a:p>
          <a:p>
            <a:pPr lvl="1"/>
            <a:r>
              <a:rPr lang="cs-CZ" dirty="0"/>
              <a:t>Elektronicky podepsaným dokumentem ve formě uznávaného podpisu</a:t>
            </a:r>
          </a:p>
          <a:p>
            <a:endParaRPr lang="cs-CZ" dirty="0"/>
          </a:p>
          <a:p>
            <a:pPr lvl="1"/>
            <a:r>
              <a:rPr lang="cs-CZ" dirty="0"/>
              <a:t>Musí umožňovat tzv. fikci podpisu u podání dle § 8 zákona č. 365/2000 Sb. </a:t>
            </a:r>
          </a:p>
          <a:p>
            <a:endParaRPr lang="cs-CZ" dirty="0"/>
          </a:p>
          <a:p>
            <a:r>
              <a:rPr lang="cs-CZ" dirty="0"/>
              <a:t>Pokud portál přímo čerpá nebo poskytuje služby informačním systémům veřejné správy jiných správců, je toto propojení realizováno výhradně prostřednictvím služeb KIVS/CMS.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4ABE2E8C-4D04-E65B-D1ED-07D28FE23D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1600" b="1" dirty="0"/>
              <a:t>Minimální požadavky </a:t>
            </a:r>
            <a:r>
              <a:rPr lang="cs-CZ" sz="1600" b="1"/>
              <a:t>na samoobslužný </a:t>
            </a:r>
            <a:r>
              <a:rPr lang="cs-CZ" sz="1600" b="1" dirty="0"/>
              <a:t>portál</a:t>
            </a:r>
          </a:p>
        </p:txBody>
      </p:sp>
    </p:spTree>
    <p:extLst>
      <p:ext uri="{BB962C8B-B14F-4D97-AF65-F5344CB8AC3E}">
        <p14:creationId xmlns:p14="http://schemas.microsoft.com/office/powerpoint/2010/main" val="1811717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023E7-6A88-9F05-75AA-1EF0F4F61F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Samospráva</a:t>
            </a:r>
          </a:p>
        </p:txBody>
      </p:sp>
    </p:spTree>
    <p:extLst>
      <p:ext uri="{BB962C8B-B14F-4D97-AF65-F5344CB8AC3E}">
        <p14:creationId xmlns:p14="http://schemas.microsoft.com/office/powerpoint/2010/main" val="36725990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CAA6B71A-6C84-0262-93FF-10312026A7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Územní samosprávný celek při výkonu samostatné působnosti má právo, nikoli povinnost poskytovat digitální služby podle tohoto zákona.</a:t>
            </a:r>
          </a:p>
          <a:p>
            <a:endParaRPr lang="cs-CZ" dirty="0"/>
          </a:p>
          <a:p>
            <a:r>
              <a:rPr lang="cs-CZ" dirty="0"/>
              <a:t>Za přenesenou působnost odpovídá úřad, který přenesenou působnost přenáší</a:t>
            </a:r>
          </a:p>
          <a:p>
            <a:endParaRPr lang="cs-CZ" dirty="0"/>
          </a:p>
          <a:p>
            <a:pPr lvl="1"/>
            <a:r>
              <a:rPr lang="cs-CZ" dirty="0"/>
              <a:t>Úřad zodpovídá za přípravu digitální služby</a:t>
            </a:r>
          </a:p>
          <a:p>
            <a:pPr lvl="1"/>
            <a:endParaRPr lang="cs-CZ" dirty="0"/>
          </a:p>
          <a:p>
            <a:pPr lvl="1"/>
            <a:r>
              <a:rPr lang="cs-CZ" dirty="0"/>
              <a:t>OVM zveřejňují elektronické formuláře prostřednictvím agentury</a:t>
            </a:r>
          </a:p>
          <a:p>
            <a:endParaRPr lang="cs-CZ" dirty="0"/>
          </a:p>
          <a:p>
            <a:pPr lvl="1"/>
            <a:r>
              <a:rPr lang="cs-CZ" dirty="0"/>
              <a:t>Všechny služby pokud to jejich povaha nevylučuje, musí být od 1.2.2025 dostupné jako digitální služby</a:t>
            </a:r>
          </a:p>
          <a:p>
            <a:pPr lvl="1"/>
            <a:endParaRPr lang="cs-CZ" dirty="0"/>
          </a:p>
          <a:p>
            <a:pPr lvl="1"/>
            <a:r>
              <a:rPr lang="cs-CZ" dirty="0"/>
              <a:t>Povinnost ohlašovatele je službu do Katalogu vložit, orgán v přenesené působnosti by měl tuto službu zpřístupnit</a:t>
            </a:r>
          </a:p>
          <a:p>
            <a:endParaRPr lang="cs-CZ" dirty="0"/>
          </a:p>
          <a:p>
            <a:r>
              <a:rPr lang="cs-CZ" dirty="0"/>
              <a:t>Speciálním případem jsou Poplatky, které jsou definovány v samostatné působnosti ale jejich výběr je přenesená působnost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1EEA627-CE0D-1BE1-183D-78013B8FF8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Samospráva</a:t>
            </a:r>
          </a:p>
        </p:txBody>
      </p:sp>
    </p:spTree>
    <p:extLst>
      <p:ext uri="{BB962C8B-B14F-4D97-AF65-F5344CB8AC3E}">
        <p14:creationId xmlns:p14="http://schemas.microsoft.com/office/powerpoint/2010/main" val="32360758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8A8FC7C3-CD6D-E185-7086-16C1ABAE40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Speciálním případem přenesené působnosti jsou poplatky dle Zákon č. 565/1990 Sb. Zákon České národní rady o místních poplatcích</a:t>
            </a:r>
          </a:p>
          <a:p>
            <a:endParaRPr lang="cs-CZ" dirty="0"/>
          </a:p>
          <a:p>
            <a:pPr marL="939800" lvl="1" indent="-342900">
              <a:buFont typeface="+mj-lt"/>
              <a:buAutoNum type="alphaLcParenR"/>
            </a:pPr>
            <a:r>
              <a:rPr lang="cs-CZ" dirty="0"/>
              <a:t>poplatek ze psů,</a:t>
            </a:r>
          </a:p>
          <a:p>
            <a:pPr marL="939800" lvl="1" indent="-342900">
              <a:buFont typeface="+mj-lt"/>
              <a:buAutoNum type="alphaLcParenR"/>
            </a:pPr>
            <a:r>
              <a:rPr lang="cs-CZ" dirty="0"/>
              <a:t>poplatek z pobytu,</a:t>
            </a:r>
          </a:p>
          <a:p>
            <a:pPr marL="939800" lvl="1" indent="-342900">
              <a:buFont typeface="+mj-lt"/>
              <a:buAutoNum type="alphaLcParenR"/>
            </a:pPr>
            <a:r>
              <a:rPr lang="cs-CZ" dirty="0"/>
              <a:t>poplatek za užívání veřejného prostranství, (Zábory)</a:t>
            </a:r>
          </a:p>
          <a:p>
            <a:pPr marL="939800" lvl="1" indent="-342900">
              <a:buFont typeface="+mj-lt"/>
              <a:buAutoNum type="alphaLcParenR"/>
            </a:pPr>
            <a:r>
              <a:rPr lang="cs-CZ" dirty="0"/>
              <a:t>poplatek ze vstupného,</a:t>
            </a:r>
          </a:p>
          <a:p>
            <a:pPr marL="939800" lvl="1" indent="-342900">
              <a:buFont typeface="+mj-lt"/>
              <a:buAutoNum type="alphaLcParenR"/>
            </a:pPr>
            <a:r>
              <a:rPr lang="cs-CZ" dirty="0"/>
              <a:t>poplatek za povolení k vjezdu s motorovým vozidlem do vybraných míst a částí měst,</a:t>
            </a:r>
          </a:p>
          <a:p>
            <a:pPr marL="939800" lvl="1" indent="-342900">
              <a:buFont typeface="+mj-lt"/>
              <a:buAutoNum type="alphaLcParenR"/>
            </a:pPr>
            <a:r>
              <a:rPr lang="cs-CZ" dirty="0"/>
              <a:t>poplatek za zhodnocení stavebního pozemku možností jeho připojení na stavbu vodovodu nebo kanalizace,</a:t>
            </a:r>
          </a:p>
          <a:p>
            <a:pPr marL="939800" lvl="1" indent="-342900">
              <a:buFont typeface="+mj-lt"/>
              <a:buAutoNum type="alphaLcParenR"/>
            </a:pPr>
            <a:r>
              <a:rPr lang="cs-CZ" dirty="0"/>
              <a:t>poplatky za komunální odpad</a:t>
            </a:r>
          </a:p>
          <a:p>
            <a:endParaRPr lang="cs-CZ" dirty="0"/>
          </a:p>
          <a:p>
            <a:r>
              <a:rPr lang="cs-CZ" dirty="0"/>
              <a:t>Podle § 14 odst. 3 zákona o místních poplatcích správu místních poplatků vykonává obecní úřad. V souladu s § 15 zákona o místních poplatcích je působnost stanovená obecnímu úřadu.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31DB4780-B970-D597-1193-26D222419C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Poplatky</a:t>
            </a:r>
          </a:p>
        </p:txBody>
      </p:sp>
    </p:spTree>
    <p:extLst>
      <p:ext uri="{BB962C8B-B14F-4D97-AF65-F5344CB8AC3E}">
        <p14:creationId xmlns:p14="http://schemas.microsoft.com/office/powerpoint/2010/main" val="34876095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32AC21-AAD1-3F04-B72D-EEB2E1D05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Informační koncepce ČR a informační koncepce úřadu</a:t>
            </a:r>
          </a:p>
        </p:txBody>
      </p:sp>
    </p:spTree>
    <p:extLst>
      <p:ext uri="{BB962C8B-B14F-4D97-AF65-F5344CB8AC3E}">
        <p14:creationId xmlns:p14="http://schemas.microsoft.com/office/powerpoint/2010/main" val="6588341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161FDFF-7676-12F3-BBB1-994CB7A788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Základním výchozím dokumentem pro implementaci ZoPDS je informační koncepce, </a:t>
            </a:r>
          </a:p>
          <a:p>
            <a:endParaRPr lang="cs-CZ" dirty="0"/>
          </a:p>
          <a:p>
            <a:r>
              <a:rPr lang="cs-CZ" dirty="0"/>
              <a:t>Všechny povinné subjekty podle zákona č. 365/2000 Sb., o informačních systémech jsou povinny vést své vlastní informační koncepce a ty vždy uvést do souladu s Informační koncepcí České republiky. Informační koncepce České republiky je koncepcí rozvoje informačních systémů veřejné správy a eGovernmentu. Zpracovává ji Ministerstvo vnitra a schvaluje vláda. Je vypracována na základě ustanovení § 5a, Zákona č. 365/2000 Sb., o informačních systémech veřejné správy a jedná se o základní dokument obsahující především:</a:t>
            </a:r>
          </a:p>
          <a:p>
            <a:endParaRPr lang="cs-CZ" dirty="0"/>
          </a:p>
          <a:p>
            <a:pPr lvl="1"/>
            <a:r>
              <a:rPr lang="cs-CZ" dirty="0"/>
              <a:t>Architektonické principy eGovernmentu a elektronizace veřejné správy</a:t>
            </a:r>
          </a:p>
          <a:p>
            <a:pPr lvl="1"/>
            <a:r>
              <a:rPr lang="cs-CZ" dirty="0"/>
              <a:t>Zásady pro řízení ICT ve veřejné správě</a:t>
            </a:r>
          </a:p>
          <a:p>
            <a:pPr lvl="1"/>
            <a:r>
              <a:rPr lang="cs-CZ" dirty="0"/>
              <a:t>Základní koncepční povinnosti pro budování, rozvoj a provoz ISVS a jejich propojování a pro budování sdílených služeb EG</a:t>
            </a:r>
          </a:p>
          <a:p>
            <a:pPr lvl="1"/>
            <a:r>
              <a:rPr lang="cs-CZ" dirty="0"/>
              <a:t>Hlavní a dílčí cíle pro efektivní rozvoj eGovernmentu a ISVS</a:t>
            </a:r>
          </a:p>
          <a:p>
            <a:endParaRPr lang="cs-CZ" dirty="0"/>
          </a:p>
          <a:p>
            <a:r>
              <a:rPr lang="cs-CZ" dirty="0"/>
              <a:t>Pokud je informační koncepce v souladu s Informační koncepcí ČR, mělo by její plnění zajistit dostatečné finanční i provozní zdroje pro implementaci ZoPDS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A725D058-4858-68C6-859D-4A7A0FBEB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1800" b="1" dirty="0"/>
              <a:t>Informační koncepce</a:t>
            </a:r>
          </a:p>
        </p:txBody>
      </p:sp>
    </p:spTree>
    <p:extLst>
      <p:ext uri="{BB962C8B-B14F-4D97-AF65-F5344CB8AC3E}">
        <p14:creationId xmlns:p14="http://schemas.microsoft.com/office/powerpoint/2010/main" val="5554008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41393A9F-EBCB-60E4-67EE-3CDAE162F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6123" y="927652"/>
            <a:ext cx="3967223" cy="3191502"/>
          </a:xfrm>
        </p:spPr>
        <p:txBody>
          <a:bodyPr/>
          <a:lstStyle/>
          <a:p>
            <a:br>
              <a:rPr lang="cs-CZ" sz="1400" dirty="0"/>
            </a:br>
            <a:br>
              <a:rPr lang="cs-CZ" sz="1400" dirty="0"/>
            </a:br>
            <a:r>
              <a:rPr lang="cs-CZ" sz="1800" b="1" dirty="0"/>
              <a:t>Šedivec Tomáš, OHA</a:t>
            </a:r>
            <a:br>
              <a:rPr lang="cs-CZ" sz="1400" dirty="0"/>
            </a:br>
            <a:r>
              <a:rPr lang="cs-CZ" sz="1400" dirty="0"/>
              <a:t>Tel.: 735 193 090         </a:t>
            </a:r>
            <a:br>
              <a:rPr lang="cs-CZ" sz="1400" dirty="0"/>
            </a:br>
            <a:r>
              <a:rPr lang="cs-CZ" sz="1400" dirty="0"/>
              <a:t>Email: </a:t>
            </a:r>
            <a:r>
              <a:rPr lang="cs-CZ" sz="1400" dirty="0" err="1"/>
              <a:t>tomas.sedivec@dia.gov.cz</a:t>
            </a:r>
            <a:r>
              <a:rPr lang="cs-CZ" sz="1400" dirty="0"/>
              <a:t> </a:t>
            </a:r>
            <a:br>
              <a:rPr lang="cs-CZ" sz="1400" dirty="0"/>
            </a:br>
            <a:br>
              <a:rPr lang="cs-CZ" sz="1400" dirty="0"/>
            </a:br>
            <a:r>
              <a:rPr lang="cs-CZ" sz="1800" b="1" dirty="0" err="1"/>
              <a:t>Trusina</a:t>
            </a:r>
            <a:r>
              <a:rPr lang="cs-CZ" sz="1800" b="1" dirty="0"/>
              <a:t> Šimon, eGovernment</a:t>
            </a:r>
            <a:br>
              <a:rPr lang="cs-CZ" sz="1400" dirty="0"/>
            </a:br>
            <a:r>
              <a:rPr lang="cs-CZ" sz="1400" dirty="0"/>
              <a:t>Tel.: 607 816 508         </a:t>
            </a:r>
            <a:br>
              <a:rPr lang="cs-CZ" sz="1400" dirty="0"/>
            </a:br>
            <a:r>
              <a:rPr lang="cs-CZ" sz="1400" dirty="0"/>
              <a:t>Email: </a:t>
            </a:r>
            <a:r>
              <a:rPr lang="cs-CZ" sz="1400" dirty="0" err="1"/>
              <a:t>simon.trusina@dia.gov.cz</a:t>
            </a:r>
            <a:br>
              <a:rPr lang="cs-CZ" sz="1400" dirty="0"/>
            </a:br>
            <a:br>
              <a:rPr lang="cs-CZ" sz="1400" dirty="0"/>
            </a:br>
            <a:r>
              <a:rPr lang="cs-CZ" sz="1800" b="1" dirty="0"/>
              <a:t>Petr Jan, ZoPDS</a:t>
            </a:r>
            <a:br>
              <a:rPr lang="cs-CZ" sz="1400" dirty="0"/>
            </a:br>
            <a:r>
              <a:rPr lang="cs-CZ" sz="1400" dirty="0"/>
              <a:t>Tel.: 602 392 480</a:t>
            </a:r>
            <a:br>
              <a:rPr lang="cs-CZ" sz="1400" dirty="0"/>
            </a:br>
            <a:r>
              <a:rPr lang="cs-CZ" sz="1400" dirty="0"/>
              <a:t>Email: </a:t>
            </a:r>
            <a:r>
              <a:rPr lang="cs-CZ" sz="1400" dirty="0" err="1"/>
              <a:t>jan.petr@dia.gov.cz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39074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57A4CF-A81C-2E7A-BB9B-2C77E8A7B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456" y="1654629"/>
            <a:ext cx="8520600" cy="1133027"/>
          </a:xfrm>
        </p:spPr>
        <p:txBody>
          <a:bodyPr/>
          <a:lstStyle/>
          <a:p>
            <a:r>
              <a:rPr lang="cs-CZ" sz="2400" b="1" dirty="0"/>
              <a:t>Úloha Digitální a informační agentury </a:t>
            </a:r>
            <a:br>
              <a:rPr lang="cs-CZ" sz="2400" b="1" dirty="0"/>
            </a:br>
            <a:r>
              <a:rPr lang="cs-CZ" sz="2400" b="1" dirty="0"/>
              <a:t>v rámci implementace </a:t>
            </a:r>
            <a:br>
              <a:rPr lang="cs-CZ" sz="2400" b="1" dirty="0"/>
            </a:br>
            <a:r>
              <a:rPr lang="cs-CZ" sz="2400" b="1" dirty="0"/>
              <a:t>Zákona 12/2020 o právu na digitální služby</a:t>
            </a:r>
          </a:p>
        </p:txBody>
      </p:sp>
    </p:spTree>
    <p:extLst>
      <p:ext uri="{BB962C8B-B14F-4D97-AF65-F5344CB8AC3E}">
        <p14:creationId xmlns:p14="http://schemas.microsoft.com/office/powerpoint/2010/main" val="3078448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8D1AEB2A-B7BC-26BC-3924-2078FCB292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cs-CZ" dirty="0"/>
          </a:p>
          <a:p>
            <a:r>
              <a:rPr lang="cs-CZ" dirty="0"/>
              <a:t>Vyjasnění paragrafů ZoPDS vzhledem k implementaci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/>
              <a:t>Koordinace implementace</a:t>
            </a:r>
          </a:p>
          <a:p>
            <a:endParaRPr lang="cs-CZ" dirty="0"/>
          </a:p>
          <a:p>
            <a:r>
              <a:rPr lang="cs-CZ" dirty="0"/>
              <a:t>Definice minimálních požadavků na jednotlivé systémy jako podklad pro výběrová řízení</a:t>
            </a:r>
          </a:p>
          <a:p>
            <a:endParaRPr lang="cs-CZ" dirty="0"/>
          </a:p>
          <a:p>
            <a:r>
              <a:rPr lang="cs-CZ" dirty="0"/>
              <a:t>Sdílení informací a Best </a:t>
            </a:r>
            <a:r>
              <a:rPr lang="cs-CZ" dirty="0" err="1"/>
              <a:t>Practice</a:t>
            </a:r>
            <a:endParaRPr lang="cs-CZ" dirty="0"/>
          </a:p>
          <a:p>
            <a:endParaRPr lang="cs-CZ" dirty="0"/>
          </a:p>
          <a:p>
            <a:r>
              <a:rPr lang="cs-CZ" dirty="0"/>
              <a:t>Sledování a vyhodnocování úrovně digitalizace</a:t>
            </a:r>
          </a:p>
          <a:p>
            <a:endParaRPr lang="cs-CZ" dirty="0"/>
          </a:p>
          <a:p>
            <a:r>
              <a:rPr lang="cs-CZ" dirty="0"/>
              <a:t>Realizace projektů digitalizace: Katalog služeb, PVS, registr osvědčení</a:t>
            </a:r>
          </a:p>
          <a:p>
            <a:endParaRPr lang="cs-CZ" dirty="0"/>
          </a:p>
          <a:p>
            <a:r>
              <a:rPr lang="cs-CZ" dirty="0"/>
              <a:t>Edukace</a:t>
            </a:r>
          </a:p>
          <a:p>
            <a:pPr marL="596900" lvl="1" indent="0">
              <a:buNone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F8C2E0A-7E0D-8961-7FDA-1CA4C830FA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Úloha DIA v rámci implementace ZoPDS</a:t>
            </a:r>
          </a:p>
        </p:txBody>
      </p:sp>
    </p:spTree>
    <p:extLst>
      <p:ext uri="{BB962C8B-B14F-4D97-AF65-F5344CB8AC3E}">
        <p14:creationId xmlns:p14="http://schemas.microsoft.com/office/powerpoint/2010/main" val="157449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865D8BC7-172A-9542-DA27-224C51016D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b="1" u="sng" dirty="0"/>
              <a:t>Přesnější výklad zákona č. 12/2020 Sb. (ZOPDS) vnímáme jako přínos pracovní skupiny a je podle nás žádoucí. </a:t>
            </a:r>
          </a:p>
          <a:p>
            <a:r>
              <a:rPr lang="cs-CZ" u="sng" dirty="0"/>
              <a:t>Osvědčení o digitálním úkonu</a:t>
            </a:r>
          </a:p>
          <a:p>
            <a:r>
              <a:rPr lang="cs-CZ" dirty="0"/>
              <a:t>Potřebovali bychom vyjasnit, zda stále platí původní výklad OEG k těmto pasážím: </a:t>
            </a:r>
          </a:p>
          <a:p>
            <a:pPr lvl="1"/>
            <a:r>
              <a:rPr lang="cs-CZ" dirty="0"/>
              <a:t>§ 4 odst. 1 – Platí, že je pro naplnění zákona potřeba činit úkon digitálně všemi uvedenými způsoby, s výjimkou AIS, u kterých bude odůvodněna neekonomičnost tohoto řešení? </a:t>
            </a:r>
          </a:p>
          <a:p>
            <a:pPr lvl="1"/>
            <a:r>
              <a:rPr lang="cs-CZ" dirty="0"/>
              <a:t>§ 4 odst. 3 – Vyplývá z něj, že je potřeba pro všechny služby vytvořit interaktivní formuláře s automatizovaným doplnění údajů z ZR nebo AIS a pokud takový formulář neexistuje, může uživatel učinit digitální úkon jakkoliv v jakémkoliv formátu? </a:t>
            </a:r>
          </a:p>
          <a:p>
            <a:r>
              <a:rPr lang="cs-CZ" dirty="0"/>
              <a:t>Co považovat za digitální službu (Minimum </a:t>
            </a:r>
            <a:r>
              <a:rPr lang="cs-CZ" dirty="0" err="1"/>
              <a:t>Viable</a:t>
            </a:r>
            <a:r>
              <a:rPr lang="cs-CZ" dirty="0"/>
              <a:t> </a:t>
            </a:r>
            <a:r>
              <a:rPr lang="cs-CZ" dirty="0" err="1"/>
              <a:t>Product</a:t>
            </a:r>
            <a:r>
              <a:rPr lang="cs-CZ" dirty="0"/>
              <a:t>)</a:t>
            </a:r>
          </a:p>
          <a:p>
            <a:r>
              <a:rPr lang="cs-CZ" dirty="0"/>
              <a:t>Z § 4 odst. 3 zákona jasným způsobem nevyplývá, jakým způsobem se mají formuláře zveřejnit, a jaká je pak návaznost na § 9 zákona č. 634/2004 Sb., o správních poplatcích, který říká: „Správní úřad sníží poplatek o 20 %, nejvýše však o 1000 Kč,</a:t>
            </a:r>
          </a:p>
          <a:p>
            <a:r>
              <a:rPr lang="cs-CZ" dirty="0"/>
              <a:t>….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31D2529-C95E-367A-EC03-8A914ABDAB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855" y="232215"/>
            <a:ext cx="7294568" cy="402600"/>
          </a:xfrm>
        </p:spPr>
        <p:txBody>
          <a:bodyPr/>
          <a:lstStyle/>
          <a:p>
            <a:r>
              <a:rPr lang="cs-CZ" sz="2400" b="1" dirty="0"/>
              <a:t>Témata k řešení – co vás zajímá? </a:t>
            </a:r>
          </a:p>
        </p:txBody>
      </p:sp>
    </p:spTree>
    <p:extLst>
      <p:ext uri="{BB962C8B-B14F-4D97-AF65-F5344CB8AC3E}">
        <p14:creationId xmlns:p14="http://schemas.microsoft.com/office/powerpoint/2010/main" val="928141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E27AB7AE-3DFC-DFEE-BDE3-0856589CC6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Základním cílem pracovní skupiny je podpora implementace ZoPDS odstraňováním bariér plynoucích z nejasného zadání nebo nejednoznačných výkladů ZoPDS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/>
              <a:t>Hlavní témata </a:t>
            </a:r>
          </a:p>
          <a:p>
            <a:pPr lvl="1"/>
            <a:r>
              <a:rPr lang="cs-CZ" dirty="0"/>
              <a:t>Legislativa &amp; technologie</a:t>
            </a:r>
          </a:p>
          <a:p>
            <a:pPr lvl="1"/>
            <a:r>
              <a:rPr lang="cs-CZ" dirty="0"/>
              <a:t>Katalog služeb jako primární zdroj informací o službách </a:t>
            </a:r>
          </a:p>
          <a:p>
            <a:pPr lvl="1"/>
            <a:r>
              <a:rPr lang="cs-CZ" dirty="0"/>
              <a:t>Elektronické formuláře</a:t>
            </a:r>
          </a:p>
          <a:p>
            <a:pPr lvl="1"/>
            <a:r>
              <a:rPr lang="cs-CZ" dirty="0"/>
              <a:t>Samoobslužné portály</a:t>
            </a:r>
          </a:p>
          <a:p>
            <a:pPr lvl="1"/>
            <a:r>
              <a:rPr lang="cs-CZ" dirty="0"/>
              <a:t>Dotace a výběrová řízení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/>
              <a:t>Cílem je vytvořit prostředí pro sdílení Best </a:t>
            </a:r>
            <a:r>
              <a:rPr lang="cs-CZ" dirty="0" err="1"/>
              <a:t>practice</a:t>
            </a:r>
            <a:r>
              <a:rPr lang="cs-CZ" dirty="0"/>
              <a:t> a nastavení spolupráce v rámci OVM</a:t>
            </a:r>
          </a:p>
          <a:p>
            <a:endParaRPr lang="cs-CZ" dirty="0"/>
          </a:p>
          <a:p>
            <a:r>
              <a:rPr lang="cs-CZ" dirty="0"/>
              <a:t>Co nedokážeme řešit jsou finance a personální zdroje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9E2C109E-3C84-A6FA-34D9-17C3C5D28B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Pracovní skupina ZoPDS</a:t>
            </a:r>
          </a:p>
        </p:txBody>
      </p:sp>
    </p:spTree>
    <p:extLst>
      <p:ext uri="{BB962C8B-B14F-4D97-AF65-F5344CB8AC3E}">
        <p14:creationId xmlns:p14="http://schemas.microsoft.com/office/powerpoint/2010/main" val="2232812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5AAE3C-E43E-559F-DAB1-BF60C82BD7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Implementace Zákona 12/2020 Sb. o právu na digitální službu</a:t>
            </a:r>
          </a:p>
        </p:txBody>
      </p:sp>
    </p:spTree>
    <p:extLst>
      <p:ext uri="{BB962C8B-B14F-4D97-AF65-F5344CB8AC3E}">
        <p14:creationId xmlns:p14="http://schemas.microsoft.com/office/powerpoint/2010/main" val="3771996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57B74AC1-2CA6-8910-16F6-BBE4DB96A0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Právo na digitální službu - Uživatel služby má právo využívat digitální službu a orgán veřejné moci má povinnost poskytovat digitální službu.</a:t>
            </a:r>
          </a:p>
          <a:p>
            <a:pPr lvl="1"/>
            <a:endParaRPr lang="cs-CZ" dirty="0"/>
          </a:p>
          <a:p>
            <a:r>
              <a:rPr lang="cs-CZ" dirty="0"/>
              <a:t>Účinnost zákona je od 1.2.2020 (de iure)</a:t>
            </a:r>
          </a:p>
          <a:p>
            <a:pPr lvl="1"/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(ZoPDS má účinnost (pokud vynecháme novely): 01.02.2020, 01.08.2020, 01.01.2021 a 01.02.2022)</a:t>
            </a:r>
            <a:endParaRPr lang="cs-CZ" dirty="0"/>
          </a:p>
          <a:p>
            <a:endParaRPr lang="cs-CZ" dirty="0"/>
          </a:p>
          <a:p>
            <a:pPr lvl="1"/>
            <a:r>
              <a:rPr lang="cs-CZ" dirty="0"/>
              <a:t>Bylo definováno pětileté období na zahájení poskytování všech úkonů, které v katalogu mají být a nejsou, jako digitální služby</a:t>
            </a:r>
          </a:p>
          <a:p>
            <a:endParaRPr lang="cs-CZ" dirty="0"/>
          </a:p>
          <a:p>
            <a:pPr lvl="1"/>
            <a:r>
              <a:rPr lang="cs-CZ" dirty="0"/>
              <a:t>Digitální úkony mají být obsaženy v Katalogu služeb, existuje-li úkon, který není obsažen v katalogu služeb a jehož povaha to nevylučuje, příslušný orgán veřejné moci jej po uplynutí 5 let od účinnosti tohoto zákona poskytuje též jako digitální službu nebo jej umožňuje provádět též jako digitální úkon</a:t>
            </a:r>
          </a:p>
          <a:p>
            <a:pPr marL="114300" indent="0">
              <a:buNone/>
            </a:pPr>
            <a:endParaRPr lang="cs-CZ" dirty="0"/>
          </a:p>
          <a:p>
            <a:pPr lvl="1"/>
            <a:r>
              <a:rPr lang="cs-CZ" dirty="0"/>
              <a:t>1.2.2025 bude vnímáno jako reálné spuštění zákona (de facto)  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7EEA95A-61CA-A492-6FC0-7664318317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400" b="1" dirty="0"/>
              <a:t>Zákon 12/2020 Sb. o právu na digitální službu</a:t>
            </a:r>
          </a:p>
        </p:txBody>
      </p:sp>
    </p:spTree>
    <p:extLst>
      <p:ext uri="{BB962C8B-B14F-4D97-AF65-F5344CB8AC3E}">
        <p14:creationId xmlns:p14="http://schemas.microsoft.com/office/powerpoint/2010/main" val="1973620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D5C9C2-9179-F6F2-9C74-336118466D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2800" b="1" dirty="0"/>
              <a:t>Katalog služeb</a:t>
            </a:r>
          </a:p>
        </p:txBody>
      </p:sp>
    </p:spTree>
    <p:extLst>
      <p:ext uri="{BB962C8B-B14F-4D97-AF65-F5344CB8AC3E}">
        <p14:creationId xmlns:p14="http://schemas.microsoft.com/office/powerpoint/2010/main" val="267720784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_tmave modra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tiv_tmave modra" id="{0527EF99-B1F2-4546-BBDE-DFB61FBC5094}" vid="{DE900892-6623-445E-9057-06E22C88A4B1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EEDC0FAECAFE148AD396C865B9B5E28" ma:contentTypeVersion="7" ma:contentTypeDescription="Vytvoří nový dokument" ma:contentTypeScope="" ma:versionID="9cc1562f75d4a1f103d9a8388e1f2403">
  <xsd:schema xmlns:xsd="http://www.w3.org/2001/XMLSchema" xmlns:xs="http://www.w3.org/2001/XMLSchema" xmlns:p="http://schemas.microsoft.com/office/2006/metadata/properties" xmlns:ns2="0f7720ff-53f2-424f-bdbf-9f2258d7a7d5" xmlns:ns3="60eff747-50e2-4621-8df6-458c8151a505" targetNamespace="http://schemas.microsoft.com/office/2006/metadata/properties" ma:root="true" ma:fieldsID="4a4332925eaea6e1cea1182dcb33e1b4" ns2:_="" ns3:_="">
    <xsd:import namespace="0f7720ff-53f2-424f-bdbf-9f2258d7a7d5"/>
    <xsd:import namespace="60eff747-50e2-4621-8df6-458c8151a5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7720ff-53f2-424f-bdbf-9f2258d7a7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eff747-50e2-4621-8df6-458c8151a50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B30021-A655-4C12-9F1B-9744B08D81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2519B3-E5A1-43EE-BC1F-9CB872C90D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7720ff-53f2-424f-bdbf-9f2258d7a7d5"/>
    <ds:schemaRef ds:uri="60eff747-50e2-4621-8df6-458c8151a5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42B2A28-0664-443D-9489-D0AEEEFC2D8D}">
  <ds:schemaRefs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purl.org/dc/elements/1.1/"/>
    <ds:schemaRef ds:uri="60eff747-50e2-4621-8df6-458c8151a505"/>
    <ds:schemaRef ds:uri="0f7720ff-53f2-424f-bdbf-9f2258d7a7d5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Motiv_tmave modra</Template>
  <TotalTime>6078</TotalTime>
  <Words>2039</Words>
  <Application>Microsoft Macintosh PowerPoint</Application>
  <PresentationFormat>Předvádění na obrazovce (16:9)</PresentationFormat>
  <Paragraphs>202</Paragraphs>
  <Slides>27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1" baseType="lpstr">
      <vt:lpstr>Arial</vt:lpstr>
      <vt:lpstr>Roboto</vt:lpstr>
      <vt:lpstr>Calibri</vt:lpstr>
      <vt:lpstr>Motiv_tmave modra</vt:lpstr>
      <vt:lpstr>Zákon o právu na digitální služby  Digitální a informační agentura </vt:lpstr>
      <vt:lpstr>Agenda</vt:lpstr>
      <vt:lpstr>Úloha Digitální a informační agentury  v rámci implementace  Zákona 12/2020 o právu na digitální služby</vt:lpstr>
      <vt:lpstr>Úloha DIA v rámci implementace ZoPDS</vt:lpstr>
      <vt:lpstr>Témata k řešení – co vás zajímá? </vt:lpstr>
      <vt:lpstr>Pracovní skupina ZoPDS</vt:lpstr>
      <vt:lpstr>Implementace Zákona 12/2020 Sb. o právu na digitální službu</vt:lpstr>
      <vt:lpstr>Zákon 12/2020 Sb. o právu na digitální službu</vt:lpstr>
      <vt:lpstr>Katalog služeb</vt:lpstr>
      <vt:lpstr>Katalog služeb</vt:lpstr>
      <vt:lpstr>Katalog služeb na portálu veřejné správy</vt:lpstr>
      <vt:lpstr>Katalog služeb</vt:lpstr>
      <vt:lpstr>Hlavní účely Katalogu služeb</vt:lpstr>
      <vt:lpstr>Elektronické formuláře</vt:lpstr>
      <vt:lpstr>Elektronické formuláře</vt:lpstr>
      <vt:lpstr>Aktuální stav</vt:lpstr>
      <vt:lpstr>Index digitální ekonomiky a společnosti DESI</vt:lpstr>
      <vt:lpstr>Elektronické formuláře nejsou elektronické dokumenty</vt:lpstr>
      <vt:lpstr>Samoobslužné portály</vt:lpstr>
      <vt:lpstr>Samoobslužný portál</vt:lpstr>
      <vt:lpstr>Minimální požadavky na samoobslužný portál</vt:lpstr>
      <vt:lpstr>Samospráva</vt:lpstr>
      <vt:lpstr>Samospráva</vt:lpstr>
      <vt:lpstr>Poplatky</vt:lpstr>
      <vt:lpstr>Informační koncepce ČR a informační koncepce úřadu</vt:lpstr>
      <vt:lpstr>Informační koncepce</vt:lpstr>
      <vt:lpstr>  Šedivec Tomáš, OHA Tel.: 735 193 090          Email: tomas.sedivec@dia.gov.cz   Trusina Šimon, eGovernment Tel.: 607 816 508          Email: simon.trusina@dia.gov.cz  Petr Jan, ZoPDS Tel.: 602 392 480 Email: jan.petr@dia.gov.cz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Microsoft Office User</dc:creator>
  <cp:lastModifiedBy>Jan Petr</cp:lastModifiedBy>
  <cp:revision>19</cp:revision>
  <dcterms:created xsi:type="dcterms:W3CDTF">2023-06-18T08:56:38Z</dcterms:created>
  <dcterms:modified xsi:type="dcterms:W3CDTF">2023-07-31T04:22:22Z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2023-06-22T07:56:34Z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5b6b85cd-44ef-4d66-86d4-603dd2160780</vt:lpwstr>
  </property>
  <property fmtid="{D5CDD505-2E9C-101B-9397-08002B2CF9AE}" pid="7" name="MSIP_Label_defa4170-0d19-0005-0004-bc88714345d2_ActionId">
    <vt:lpwstr>0c7c28e0-f3ad-4c24-9d3f-417c2db64fdc</vt:lpwstr>
  </property>
  <property fmtid="{D5CDD505-2E9C-101B-9397-08002B2CF9AE}" pid="8" name="MSIP_Label_defa4170-0d19-0005-0004-bc88714345d2_ContentBits">
    <vt:lpwstr>0</vt:lpwstr>
  </property>
  <property fmtid="{D5CDD505-2E9C-101B-9397-08002B2CF9AE}" pid="9" name="ContentTypeId">
    <vt:lpwstr>0x0101005EEDC0FAECAFE148AD396C865B9B5E28</vt:lpwstr>
  </property>
</Properties>
</file>