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4"/>
  </p:sldMasterIdLst>
  <p:notesMasterIdLst>
    <p:notesMasterId r:id="rId19"/>
  </p:notesMasterIdLst>
  <p:handoutMasterIdLst>
    <p:handoutMasterId r:id="rId20"/>
  </p:handoutMasterIdLst>
  <p:sldIdLst>
    <p:sldId id="292" r:id="rId5"/>
    <p:sldId id="264" r:id="rId6"/>
    <p:sldId id="287" r:id="rId7"/>
    <p:sldId id="283" r:id="rId8"/>
    <p:sldId id="284" r:id="rId9"/>
    <p:sldId id="289" r:id="rId10"/>
    <p:sldId id="285" r:id="rId11"/>
    <p:sldId id="286" r:id="rId12"/>
    <p:sldId id="290" r:id="rId13"/>
    <p:sldId id="288" r:id="rId14"/>
    <p:sldId id="291" r:id="rId15"/>
    <p:sldId id="293" r:id="rId16"/>
    <p:sldId id="294" r:id="rId17"/>
    <p:sldId id="266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013DA8-A9DA-2E9C-19A1-B3A423342919}" name="Horáková Renata" initials="HR" userId="S::renata.horakova_equica.cz#ext#@digitalniagentura.onmicrosoft.com::60ee3836-0640-4696-9d26-f1158a3c7c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AE48"/>
    <a:srgbClr val="BABAB8"/>
    <a:srgbClr val="363A8D"/>
    <a:srgbClr val="27CA40"/>
    <a:srgbClr val="B9FDDD"/>
    <a:srgbClr val="008C3C"/>
    <a:srgbClr val="006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A4A89-6EC6-4F38-93DB-5F8BC7B8C13E}" v="30" dt="2023-11-14T13:39:21.3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2" autoAdjust="0"/>
    <p:restoredTop sz="88249" autoAdjust="0"/>
  </p:normalViewPr>
  <p:slideViewPr>
    <p:cSldViewPr snapToGrid="0">
      <p:cViewPr varScale="1">
        <p:scale>
          <a:sx n="100" d="100"/>
          <a:sy n="100" d="100"/>
        </p:scale>
        <p:origin x="28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Šedivec" userId="5859117d-4fed-45af-939e-a078bb4ea44f" providerId="ADAL" clId="{406A4A89-6EC6-4F38-93DB-5F8BC7B8C13E}"/>
    <pc:docChg chg="modMainMaster">
      <pc:chgData name="Tomáš Šedivec" userId="5859117d-4fed-45af-939e-a078bb4ea44f" providerId="ADAL" clId="{406A4A89-6EC6-4F38-93DB-5F8BC7B8C13E}" dt="2023-11-14T13:39:21.343" v="6"/>
      <pc:docMkLst>
        <pc:docMk/>
      </pc:docMkLst>
      <pc:sldMasterChg chg="modSldLayout">
        <pc:chgData name="Tomáš Šedivec" userId="5859117d-4fed-45af-939e-a078bb4ea44f" providerId="ADAL" clId="{406A4A89-6EC6-4F38-93DB-5F8BC7B8C13E}" dt="2023-11-14T13:39:21.343" v="6"/>
        <pc:sldMasterMkLst>
          <pc:docMk/>
          <pc:sldMasterMk cId="1185876175" sldId="2147483737"/>
        </pc:sldMasterMkLst>
        <pc:sldLayoutChg chg="addSp delSp modSp setBg">
          <pc:chgData name="Tomáš Šedivec" userId="5859117d-4fed-45af-939e-a078bb4ea44f" providerId="ADAL" clId="{406A4A89-6EC6-4F38-93DB-5F8BC7B8C13E}" dt="2023-11-14T13:37:34.886" v="4"/>
          <pc:sldLayoutMkLst>
            <pc:docMk/>
            <pc:sldMasterMk cId="1185876175" sldId="2147483737"/>
            <pc:sldLayoutMk cId="3103539534" sldId="2147483747"/>
          </pc:sldLayoutMkLst>
          <pc:spChg chg="del">
            <ac:chgData name="Tomáš Šedivec" userId="5859117d-4fed-45af-939e-a078bb4ea44f" providerId="ADAL" clId="{406A4A89-6EC6-4F38-93DB-5F8BC7B8C13E}" dt="2023-11-14T13:37:30.107" v="2"/>
            <ac:spMkLst>
              <pc:docMk/>
              <pc:sldMasterMk cId="1185876175" sldId="2147483737"/>
              <pc:sldLayoutMk cId="3103539534" sldId="2147483747"/>
              <ac:spMk id="4" creationId="{35CFC6CE-1E55-54C4-1CB3-E9C6D1C647B3}"/>
            </ac:spMkLst>
          </pc:spChg>
          <pc:spChg chg="del">
            <ac:chgData name="Tomáš Šedivec" userId="5859117d-4fed-45af-939e-a078bb4ea44f" providerId="ADAL" clId="{406A4A89-6EC6-4F38-93DB-5F8BC7B8C13E}" dt="2023-11-14T13:37:30.107" v="2"/>
            <ac:spMkLst>
              <pc:docMk/>
              <pc:sldMasterMk cId="1185876175" sldId="2147483737"/>
              <pc:sldLayoutMk cId="3103539534" sldId="2147483747"/>
              <ac:spMk id="5" creationId="{E396FE43-98E3-B699-4ED3-C00AC684C8E5}"/>
            </ac:spMkLst>
          </pc:spChg>
          <pc:spChg chg="del">
            <ac:chgData name="Tomáš Šedivec" userId="5859117d-4fed-45af-939e-a078bb4ea44f" providerId="ADAL" clId="{406A4A89-6EC6-4F38-93DB-5F8BC7B8C13E}" dt="2023-11-14T13:37:30.107" v="2"/>
            <ac:spMkLst>
              <pc:docMk/>
              <pc:sldMasterMk cId="1185876175" sldId="2147483737"/>
              <pc:sldLayoutMk cId="3103539534" sldId="2147483747"/>
              <ac:spMk id="6" creationId="{C5B6E1EC-78B7-3177-4710-1E383DCD5867}"/>
            </ac:spMkLst>
          </pc:spChg>
          <pc:spChg chg="add mod">
            <ac:chgData name="Tomáš Šedivec" userId="5859117d-4fed-45af-939e-a078bb4ea44f" providerId="ADAL" clId="{406A4A89-6EC6-4F38-93DB-5F8BC7B8C13E}" dt="2023-11-14T13:37:30.846" v="3"/>
            <ac:spMkLst>
              <pc:docMk/>
              <pc:sldMasterMk cId="1185876175" sldId="2147483737"/>
              <pc:sldLayoutMk cId="3103539534" sldId="2147483747"/>
              <ac:spMk id="7" creationId="{99ACA94A-4C0C-9B95-1185-394CC3D0EF96}"/>
            </ac:spMkLst>
          </pc:spChg>
          <pc:spChg chg="add mod">
            <ac:chgData name="Tomáš Šedivec" userId="5859117d-4fed-45af-939e-a078bb4ea44f" providerId="ADAL" clId="{406A4A89-6EC6-4F38-93DB-5F8BC7B8C13E}" dt="2023-11-14T13:37:30.846" v="3"/>
            <ac:spMkLst>
              <pc:docMk/>
              <pc:sldMasterMk cId="1185876175" sldId="2147483737"/>
              <pc:sldLayoutMk cId="3103539534" sldId="2147483747"/>
              <ac:spMk id="8" creationId="{9AB6E95E-7EBF-EB62-035A-DD0162A93E9F}"/>
            </ac:spMkLst>
          </pc:spChg>
          <pc:spChg chg="add mod">
            <ac:chgData name="Tomáš Šedivec" userId="5859117d-4fed-45af-939e-a078bb4ea44f" providerId="ADAL" clId="{406A4A89-6EC6-4F38-93DB-5F8BC7B8C13E}" dt="2023-11-14T13:37:30.846" v="3"/>
            <ac:spMkLst>
              <pc:docMk/>
              <pc:sldMasterMk cId="1185876175" sldId="2147483737"/>
              <pc:sldLayoutMk cId="3103539534" sldId="2147483747"/>
              <ac:spMk id="9" creationId="{8FAF337C-8A9B-64DC-1165-2BE7A70CEBF0}"/>
            </ac:spMkLst>
          </pc:spChg>
        </pc:sldLayoutChg>
        <pc:sldLayoutChg chg="setBg">
          <pc:chgData name="Tomáš Šedivec" userId="5859117d-4fed-45af-939e-a078bb4ea44f" providerId="ADAL" clId="{406A4A89-6EC6-4F38-93DB-5F8BC7B8C13E}" dt="2023-11-14T13:39:21.343" v="6"/>
          <pc:sldLayoutMkLst>
            <pc:docMk/>
            <pc:sldMasterMk cId="1185876175" sldId="2147483737"/>
            <pc:sldLayoutMk cId="4269974932" sldId="214748374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881DE667-E887-B0ED-21D8-817723B554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D8D3B86-D01D-12FB-EC56-EC7E2C63AA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AECD1-5B50-4FA1-A3FA-61E284B4BF89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E1D4695-927A-4988-77D5-973E8C0A95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51E73E4-26F4-FDAA-B27C-E4A2003EC7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C3DBE-BB0E-4A5C-8376-B0571C002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7467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4E3F-9126-441A-9377-8591C72D7E8E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34E16-4D3E-4BB8-9683-3028A1CEA2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3373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Excitovat </a:t>
            </a:r>
            <a:r>
              <a:rPr lang="cs-CZ" dirty="0" err="1"/>
              <a:t>bezvýpadkovost</a:t>
            </a:r>
            <a:r>
              <a:rPr lang="cs-CZ" dirty="0"/>
              <a:t>. Trvalou dostupnost kritických součástí </a:t>
            </a:r>
            <a:r>
              <a:rPr lang="cs-CZ" dirty="0" err="1"/>
              <a:t>eGov</a:t>
            </a:r>
            <a:r>
              <a:rPr lang="cs-CZ"/>
              <a:t> (NIA).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34E16-4D3E-4BB8-9683-3028A1CEA25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091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A744D7-8006-C474-6677-AAEEC8385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7BE49C6-EF9E-3751-0399-BE6D6435C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4D3A83-0777-D485-1EEC-5C2948CF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15FA0CE-7F32-4A55-8C97-BDE2E6627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D3707EA-D9C8-07B6-0C7A-11B2801C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5892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E01F10-BE08-1D77-1F7A-D18E3D1F7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C6437B1-485E-F3DD-910B-A7D146019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9ACA94A-4C0C-9B95-1185-394CC3D0E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AB6E95E-7EBF-EB62-035A-DD0162A93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FAF337C-8A9B-64DC-1165-2BE7A70CE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53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E856447-7CB7-030E-6CCD-C2D17924D1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C560894-AE82-AEE8-006F-53023772B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C187C71-408F-2B74-9220-5A59129F3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DC8D66E-C7B8-57F7-A5C2-5CFF7506D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676EC59-4F10-DE02-B33E-EE666EC03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97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AA9D22-F25B-9688-28AA-C7F2C3EB1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766CA85-2407-47E1-91F0-59F123408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1A7C9B-DCE9-0F3E-588D-2BE9C3F64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1C3D9D-728D-35EC-A248-798AD431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F47753-AB31-FF22-EB90-4E0E9A86C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591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E77EEE-2CDD-1498-E13C-7DC206CF9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04A1BD5-D10A-9694-A8AE-F3CC3D069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851D240-A932-7C60-5D97-476B86D24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46CD2B4-0F57-A517-A431-03CDAB271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F8F9352-5FFF-D8F6-C053-FC269054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063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115D62-EDDC-F031-6292-C7092CF73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3F5498-3416-F5F2-63CE-6BDB38AE5C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CE49A1F-AAF8-EB04-B35F-0347FF6415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C2DD10C-254F-E532-539E-D1E604074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6B4E4E-1F33-5B64-E6D9-D4B7301FD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E15C51B-72C1-014F-E18E-5F5698C4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839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58F4D9-C11E-A0CF-E332-A2E1F6C6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7E86731-C1CD-E8BA-EDF0-7C82010AA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7A2A7A0-82D1-6223-189A-C668411EF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DC1C2ED-4F3A-0F1B-4932-EA9B461C8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901C183-1AC0-5B5D-0B03-E880EBA6A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3A58A83D-DFB0-4F52-D8B4-5593D29E4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F744751A-89C2-9EFD-434D-59D5BF260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4B0F14E-BEDC-0EE0-AAAA-F031022A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712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005271-B7E4-5E8D-94B1-A2636D123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72C5BBE-96D7-767A-FD02-B006DC1F7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AECAAE1-51FB-1B18-4217-81D052427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E182EBC-A993-9C76-C750-A90136D4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98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FA64DD5-D1C9-52C8-D7AA-882CF8B8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E124493-8233-91F8-7314-6D46EA231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CE0CCD-DCC9-1595-14E5-5ADFF9C1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2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1B6CF1-A422-2A7B-680F-E43B36946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2995090-34A5-98B7-73D4-129869048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DF513E0-4254-6075-B135-D08D45F55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76E9CE9-AD48-9C72-6B5D-A0D6ADFC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0545208-EE9B-8401-7CE3-E9A0E7716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70799CB-E859-6717-0420-DF9CCFD6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66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431B6C-4B3C-0AF2-F1F1-E74C0699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FD8B47A-1FF0-055D-1F21-0403C3732B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BC4D2BF-56A2-E534-D872-142BF2C60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87BD5D0-A361-3C97-7EB9-E97766134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F9D23B1-9085-57EE-F6FF-851ECC59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72D9260-E099-83FE-256D-3D49627D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649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84B87DD-F580-665E-F796-376AB3ADF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8CD72A1-4C78-6047-8650-D5A172A27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D5B31B8-2FDA-5FBA-16BF-D8A3F11139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77627-4C2B-451A-97C4-EC710A3163A5}" type="datetimeFigureOut">
              <a:rPr lang="cs-CZ" smtClean="0"/>
              <a:t>14.11.2023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9A04FDC-DD56-B3C4-66FD-09F839A5B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54D078-687C-BEEE-C6E7-875AE2C1BB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39456-88E6-483E-B1FA-F210B27965A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1582392-653D-0B5A-7E2D-425D260C23A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417272" y="6642101"/>
            <a:ext cx="1357457" cy="153888"/>
          </a:xfrm>
          <a:prstGeom prst="rect">
            <a:avLst/>
          </a:prstGeom>
        </p:spPr>
        <p:txBody>
          <a:bodyPr horzOverflow="overflow" wrap="square" lIns="0" tIns="0" rIns="0" bIns="0">
            <a:spAutoFit/>
          </a:bodyPr>
          <a:lstStyle/>
          <a:p>
            <a:pPr algn="l"/>
            <a:r>
              <a:rPr lang="cs-CZ" sz="1000" b="1" i="0" dirty="0">
                <a:solidFill>
                  <a:srgbClr val="FFC000"/>
                </a:solidFill>
                <a:effectLst/>
                <a:latin typeface="Open Sans" panose="020F0502020204030204" pitchFamily="34" charset="0"/>
              </a:rPr>
              <a:t>TLP:AMBER+STRICT</a:t>
            </a:r>
            <a:endParaRPr lang="cs-CZ" sz="10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87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AFCEB5-CCF9-4305-AA4E-C21A4F8E2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229" y="497840"/>
            <a:ext cx="8478616" cy="1962712"/>
          </a:xfrm>
        </p:spPr>
        <p:txBody>
          <a:bodyPr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4800" b="1" dirty="0">
                <a:latin typeface="Azeret Mono SemiBold" pitchFamily="2" charset="0"/>
                <a:ea typeface="Roboto" panose="02000000000000000000" pitchFamily="2" charset="0"/>
                <a:cs typeface="Azeret Mono SemiBold" pitchFamily="2" charset="0"/>
              </a:rPr>
              <a:t>Základní registry nové generace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9F36DE8-70D6-4503-AD19-FE7C29249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7228" y="2460552"/>
            <a:ext cx="10268087" cy="177292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Pracovní skupina pro architekturu a řízení ICT</a:t>
            </a:r>
            <a:endParaRPr lang="cs-CZ" sz="3200" dirty="0">
              <a:solidFill>
                <a:schemeClr val="tx1">
                  <a:lumMod val="85000"/>
                  <a:lumOff val="15000"/>
                </a:schemeClr>
              </a:solidFill>
              <a:latin typeface="Azeret Mono" pitchFamily="2" charset="0"/>
              <a:ea typeface="Roboto" panose="02000000000000000000" pitchFamily="2" charset="0"/>
              <a:cs typeface="Azeret Mono" pitchFamily="2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726B72C-D2E9-A9E2-69B1-DF379B19B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2"/>
            <a:ext cx="1076499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36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9/11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NOVÉ_NÁMĚTY_OD_OVM_2/3_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graphicFrame>
        <p:nvGraphicFramePr>
          <p:cNvPr id="3" name="Tabulka 4">
            <a:extLst>
              <a:ext uri="{FF2B5EF4-FFF2-40B4-BE49-F238E27FC236}">
                <a16:creationId xmlns:a16="http://schemas.microsoft.com/office/drawing/2014/main" id="{9B19DC16-E973-27B8-E3C3-CB433DD74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64810"/>
              </p:ext>
            </p:extLst>
          </p:nvPr>
        </p:nvGraphicFramePr>
        <p:xfrm>
          <a:off x="627149" y="1341725"/>
          <a:ext cx="11007621" cy="4455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7614">
                  <a:extLst>
                    <a:ext uri="{9D8B030D-6E8A-4147-A177-3AD203B41FA5}">
                      <a16:colId xmlns:a16="http://schemas.microsoft.com/office/drawing/2014/main" val="2974388797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2205909803"/>
                    </a:ext>
                  </a:extLst>
                </a:gridCol>
                <a:gridCol w="8104761">
                  <a:extLst>
                    <a:ext uri="{9D8B030D-6E8A-4147-A177-3AD203B41FA5}">
                      <a16:colId xmlns:a16="http://schemas.microsoft.com/office/drawing/2014/main" val="497382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OVM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Požadavek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Popis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510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MSp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Legislativní úprava zák. č. 111/2009 Sb. § 61 odst. 1) a 2) - soulad se zák. č. 304/2013 Sb., § 25 odst. 2)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Zák. č. 111/2009 Sb. o základních registrech v § 61 odst. 1) uvádí rozsah údajů z ROS, které jsou veřejně dostupné. Jde zejména o § 26 odst. 2, písm. i), což není zcela v souladu s § 25 odst. 2) zák. č. 304/2013 Sb. o veřejných rejstřících. Zákon o veřejných rejstřících v § 25 odst. 2) stanoví výjimky pro znepřístupnění vybraných údajů veřejnosti. Bylo by žádoucí upravit zák. o základních registrech tak, aby tyto výjimky obsahoval také (např. v § 61 odst. 2).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8473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MSp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Konzistence údajů v ROS o osobách typu PFO a PO, které vykonávají činnost insolvenčního správce.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DM Sans 14pt" pitchFamily="2" charset="-18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Konzistence údajů v ROS o osobách, které vykonávají činnost insolvenčního správce. Zatímco u insolvenčního správce typu podnikající fyzická osoba se v ROS evidují údaje o vzniku/zániku práva vykonávat činnost insolvenčního správce; u insolvenčního správce typu právnická osoba (v.o.s.) se v ROS údaje o vzniku/zániku práva vykonávat činnost insolvenčního správce neevidují.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3828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MSp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Revize editorů referenčních údajů - pro potřeby reklamací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V případě referenčních údajů z veřejných rejstříků jsou editoři příslušné rejstříkové soudy, nikoliv ministerstvo spravedlnosti.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5764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/>
                        </a:rPr>
                        <a:t>ÚOOÚ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Metodika identifikátorů fyzických osob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Existuje řada kategorií identifikátorů fyzických osob: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- veřejné / neveřejné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- lidsky čitelné / strojově čitelné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- jednorázové / dočasné / trvalé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- mezinárodní / republikové / resortní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- odvozené z číselné řady / náhodného čísla / kryptograficky odvozené / odvozené z os. údajů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Řada identifikátorů fyzických osob vniká ad-hoc dle potřeby bez definované celkové koncepce a pravidel.</a:t>
                      </a:r>
                      <a:b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</a:b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Měla by vzniknout metodika identifikátorů, která by definovala koncepci a pravidla pro podobu identifikátorů, generování, přidělování, používání, výměnu, utajení, zneplatnění, slučování, rozdělování, převody a další. Tato koncepce a metodika by měla být zohledněna při tvorbě ZRNG.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03217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ÚOOÚ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Změna AIFO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Současný zákon o ZR, ani současné technické řešení ORG &amp; ZR nyní neumožňuje změnu AIFO u dané osoby. AIFO je generováno ze ZIFO prostřednictvím kryptografických operací. V budoucnu může dojít k zastarání použitých algoritmů, což v krajním případě může vést k potřebě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přegenerování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 matice AIFO. Je potřeba zajistit na legislativní i technické úrovni možnost změny AIFO. Přechod bude mít vzhledem k počtu identifikátorů tři fáze: příprava (generování) nových identifikátorů, notifikace a výměna AIFO, použití nových AIFO. Během fáze výměny AIFO musí být možný souběh použití starých i nových AIFO současně po celou dobu trvání této fáze. 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4602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6593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10/11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NOVÉ_NÁMĚTY_OD_OVM_3/3_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graphicFrame>
        <p:nvGraphicFramePr>
          <p:cNvPr id="3" name="Tabulka 4">
            <a:extLst>
              <a:ext uri="{FF2B5EF4-FFF2-40B4-BE49-F238E27FC236}">
                <a16:creationId xmlns:a16="http://schemas.microsoft.com/office/drawing/2014/main" id="{9B19DC16-E973-27B8-E3C3-CB433DD74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542531"/>
              </p:ext>
            </p:extLst>
          </p:nvPr>
        </p:nvGraphicFramePr>
        <p:xfrm>
          <a:off x="627149" y="1341725"/>
          <a:ext cx="11007621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7614">
                  <a:extLst>
                    <a:ext uri="{9D8B030D-6E8A-4147-A177-3AD203B41FA5}">
                      <a16:colId xmlns:a16="http://schemas.microsoft.com/office/drawing/2014/main" val="2974388797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2205909803"/>
                    </a:ext>
                  </a:extLst>
                </a:gridCol>
                <a:gridCol w="8104761">
                  <a:extLst>
                    <a:ext uri="{9D8B030D-6E8A-4147-A177-3AD203B41FA5}">
                      <a16:colId xmlns:a16="http://schemas.microsoft.com/office/drawing/2014/main" val="497382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OVM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Požadavek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510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Distribuované řešení pro čtenáře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kern="1200" dirty="0">
                          <a:solidFill>
                            <a:schemeClr val="dk1"/>
                          </a:solidFill>
                          <a:effectLst/>
                          <a:latin typeface="DM Sans 14pt" pitchFamily="2" charset="-18"/>
                          <a:ea typeface="+mn-ea"/>
                          <a:cs typeface="+mn-cs"/>
                        </a:rPr>
                        <a:t>Umožnit čtení ZR </a:t>
                      </a:r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DM Sans 14pt" pitchFamily="2" charset="-18"/>
                          <a:ea typeface="+mn-ea"/>
                          <a:cs typeface="+mn-cs"/>
                        </a:rPr>
                        <a:t>i v případě zásadních problémů celého systému pro kritické IS. 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DM Sans 14pt" pitchFamily="2" charset="-18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8473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Podpora publikátorů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kern="1200" dirty="0">
                          <a:solidFill>
                            <a:schemeClr val="dk1"/>
                          </a:solidFill>
                          <a:effectLst/>
                          <a:latin typeface="DM Sans 14pt" pitchFamily="2" charset="-18"/>
                          <a:ea typeface="+mn-ea"/>
                          <a:cs typeface="+mn-cs"/>
                        </a:rPr>
                        <a:t>Zajistit možnost publikace na ISSS i pro ty, kteří nemají technické vybavení – publikační box s „nativním“ připojením ke stávajícím systémům.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DM Sans 14pt" pitchFamily="2" charset="-18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3828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5764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03217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61536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45692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34501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81455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0041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7684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4602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039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10/11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VAŠE_NOVÉ_NÁMĚTY_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graphicFrame>
        <p:nvGraphicFramePr>
          <p:cNvPr id="3" name="Tabulka 4">
            <a:extLst>
              <a:ext uri="{FF2B5EF4-FFF2-40B4-BE49-F238E27FC236}">
                <a16:creationId xmlns:a16="http://schemas.microsoft.com/office/drawing/2014/main" id="{9B19DC16-E973-27B8-E3C3-CB433DD74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368676"/>
              </p:ext>
            </p:extLst>
          </p:nvPr>
        </p:nvGraphicFramePr>
        <p:xfrm>
          <a:off x="627149" y="1341725"/>
          <a:ext cx="11007621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7614">
                  <a:extLst>
                    <a:ext uri="{9D8B030D-6E8A-4147-A177-3AD203B41FA5}">
                      <a16:colId xmlns:a16="http://schemas.microsoft.com/office/drawing/2014/main" val="2974388797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2205909803"/>
                    </a:ext>
                  </a:extLst>
                </a:gridCol>
                <a:gridCol w="8104761">
                  <a:extLst>
                    <a:ext uri="{9D8B030D-6E8A-4147-A177-3AD203B41FA5}">
                      <a16:colId xmlns:a16="http://schemas.microsoft.com/office/drawing/2014/main" val="497382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OVM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Požadavek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510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DM Sans 14pt" pitchFamily="2" charset="-18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8473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DM Sans 14pt" pitchFamily="2" charset="-18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33828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5764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03217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61536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45692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34501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81455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0041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7684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4602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8847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4/11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INFORMAČNÍ_ZDROJE_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Požadavek na zaslání dokumentu a odeslání připomínek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zrng@dia.gov.cz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08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A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OVM_11/11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D71B0E2-D0EA-FD86-91A0-1E2ACA9BB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229" y="497840"/>
            <a:ext cx="10854483" cy="1962712"/>
          </a:xfrm>
        </p:spPr>
        <p:txBody>
          <a:bodyPr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4800" b="1" dirty="0">
                <a:solidFill>
                  <a:schemeClr val="bg1"/>
                </a:solidFill>
                <a:latin typeface="Azeret Mono SemiBold"/>
                <a:ea typeface="Roboto"/>
                <a:cs typeface="Azeret Mono SemiBold" pitchFamily="2" charset="0"/>
              </a:rPr>
              <a:t>DĚKUJEME ZA POZORNOST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DF95FEB-C1E2-CA9D-42EE-64B1D3D0FE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7229" y="4489704"/>
            <a:ext cx="9123219" cy="850392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p</a:t>
            </a:r>
            <a:r>
              <a:rPr lang="cs-CZ" sz="3600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etr.tiller</a:t>
            </a:r>
            <a:r>
              <a:rPr lang="en-US" sz="3600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@dia.gov.cz</a:t>
            </a:r>
            <a:endParaRPr lang="cs-CZ" sz="3600" dirty="0">
              <a:solidFill>
                <a:schemeClr val="bg1"/>
              </a:solidFill>
              <a:latin typeface="Azeret Mono" pitchFamily="2" charset="0"/>
              <a:ea typeface="Roboto" panose="02000000000000000000" pitchFamily="2" charset="0"/>
              <a:cs typeface="Azeret Mono" pitchFamily="2" charset="0"/>
            </a:endParaRP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EF6D2AF7-D908-E546-6953-38F35CE97498}"/>
              </a:ext>
            </a:extLst>
          </p:cNvPr>
          <p:cNvSpPr txBox="1">
            <a:spLocks/>
          </p:cNvSpPr>
          <p:nvPr/>
        </p:nvSpPr>
        <p:spPr>
          <a:xfrm>
            <a:off x="3898338" y="6438373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FED07B13-2C4C-966D-5F13-F8055709D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2"/>
            <a:ext cx="1076499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0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1/11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/>
                <a:ea typeface="Roboto"/>
                <a:cs typeface="Azeret Mono Medium" pitchFamily="2" charset="0"/>
              </a:rPr>
              <a:t>CÍL_SETKÁNÍ_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buClr>
                <a:srgbClr val="45AE48"/>
              </a:buClr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Cílem našeho společného setkání je:</a:t>
            </a:r>
          </a:p>
          <a:p>
            <a:pPr marL="457200" indent="-457200" algn="l">
              <a:lnSpc>
                <a:spcPct val="200000"/>
              </a:lnSpc>
              <a:buClr>
                <a:srgbClr val="45AE48"/>
              </a:buClr>
              <a:buFont typeface="+mj-lt"/>
              <a:buAutoNum type="arabicPeriod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Informovat vás o chystané modernizaci ZR.</a:t>
            </a:r>
          </a:p>
          <a:p>
            <a:pPr marL="457200" indent="-457200" algn="l">
              <a:lnSpc>
                <a:spcPct val="200000"/>
              </a:lnSpc>
              <a:buClr>
                <a:srgbClr val="45AE48"/>
              </a:buClr>
              <a:buFont typeface="+mj-lt"/>
              <a:buAutoNum type="arabicPeriod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Sbírat vaše potřeby na funkcionalitu ZR.</a:t>
            </a: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06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2/11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MOTIVACE_KE_ZMĚNĚ_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/>
                <a:ea typeface="Roboto"/>
                <a:cs typeface="Roboto"/>
              </a:rPr>
              <a:t>Základní registry dosáhly svých technologických a funkčních limitů a není možné je ve stávajícím stavu dále efektivně udržovat či rozvíjet.</a:t>
            </a: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latin typeface="DM Sans 14pt"/>
              <a:ea typeface="Roboto"/>
              <a:cs typeface="Roboto"/>
            </a:endParaRPr>
          </a:p>
          <a:p>
            <a:pPr algn="l">
              <a:lnSpc>
                <a:spcPct val="100000"/>
              </a:lnSpc>
              <a:buClr>
                <a:srgbClr val="45AE48"/>
              </a:buClr>
            </a:pPr>
            <a:endParaRPr lang="cs-CZ" sz="2000" strike="sngStrike" dirty="0">
              <a:solidFill>
                <a:schemeClr val="tx1">
                  <a:lumMod val="85000"/>
                  <a:lumOff val="15000"/>
                </a:schemeClr>
              </a:solidFill>
              <a:latin typeface="DM Sans 14pt"/>
              <a:ea typeface="Roboto"/>
              <a:cs typeface="Roboto"/>
            </a:endParaRPr>
          </a:p>
          <a:p>
            <a:pPr algn="l">
              <a:lnSpc>
                <a:spcPct val="100000"/>
              </a:lnSpc>
              <a:buClr>
                <a:srgbClr val="45AE48"/>
              </a:buClr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/>
                <a:ea typeface="Roboto"/>
                <a:cs typeface="Roboto"/>
              </a:rPr>
              <a:t>Motivací modernizace je primárně zlepšit dostupnost a výkon základních registrů a propojeného datového fondu a odstranění zásadních nedostatků řešení, na které se přišlo v průběhu provozu stávajícího řešení.</a:t>
            </a:r>
          </a:p>
          <a:p>
            <a:pPr algn="l">
              <a:lnSpc>
                <a:spcPct val="100000"/>
              </a:lnSpc>
              <a:buClr>
                <a:srgbClr val="45AE48"/>
              </a:buClr>
            </a:pP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>
              <a:lnSpc>
                <a:spcPct val="100000"/>
              </a:lnSpc>
              <a:buClr>
                <a:srgbClr val="45AE48"/>
              </a:buClr>
            </a:pPr>
            <a:r>
              <a:rPr lang="cs-CZ" sz="2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Pojmem ZRNG je chápáno ucelené řešení zahrnující jak ZR, tak PPDF.</a:t>
            </a:r>
          </a:p>
          <a:p>
            <a:pPr algn="l">
              <a:lnSpc>
                <a:spcPct val="100000"/>
              </a:lnSpc>
              <a:buClr>
                <a:srgbClr val="45AE48"/>
              </a:buClr>
            </a:pP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10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3/11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solidFill>
                  <a:srgbClr val="45AE48"/>
                </a:solidFill>
                <a:latin typeface="Azeret Mono Medium"/>
                <a:ea typeface="Roboto"/>
                <a:cs typeface="Azeret Mono Medium" pitchFamily="2" charset="0"/>
              </a:rPr>
              <a:t>D</a:t>
            </a: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ŮVODY_MODERNIZACE_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lnSpc>
                <a:spcPct val="100000"/>
              </a:lnSpc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/>
                <a:cs typeface="Roboto"/>
              </a:rPr>
              <a:t>Model provozu není plně </a:t>
            </a:r>
            <a:r>
              <a:rPr lang="cs-CZ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/>
                <a:cs typeface="Roboto"/>
              </a:rPr>
              <a:t>bezodstávkový</a:t>
            </a: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/>
                <a:cs typeface="Roboto"/>
              </a:rPr>
              <a:t>, neumožňuje podporu digitalizace agend v potřebné dostupnosti.</a:t>
            </a:r>
          </a:p>
          <a:p>
            <a:pPr marL="342900" lvl="0" indent="-342900" algn="l">
              <a:lnSpc>
                <a:spcPct val="100000"/>
              </a:lnSpc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Cena provozu a rozvoje je značná.</a:t>
            </a:r>
          </a:p>
          <a:p>
            <a:pPr marL="342900" lvl="0" indent="-342900" algn="l">
              <a:lnSpc>
                <a:spcPct val="100000"/>
              </a:lnSpc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Know-how řešení je prakticky pouze na straně dodavatelů.</a:t>
            </a:r>
          </a:p>
          <a:p>
            <a:pPr marL="342900" lvl="0" indent="-342900" algn="l">
              <a:lnSpc>
                <a:spcPct val="100000"/>
              </a:lnSpc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Řešení neumožňuje jednoduše realizovat mezinárodní spolupráci v oblasti eGovernmentu.</a:t>
            </a:r>
          </a:p>
          <a:p>
            <a:pPr marL="342900" lvl="0" indent="-342900" algn="l">
              <a:lnSpc>
                <a:spcPct val="100000"/>
              </a:lnSpc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Integrace na stávající řešení je složitá a nákladná. </a:t>
            </a:r>
          </a:p>
          <a:p>
            <a:pPr marL="342900" lvl="0" indent="-342900" algn="l">
              <a:lnSpc>
                <a:spcPct val="100000"/>
              </a:lnSpc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Nárůst požadavků na služby Informačního systému ZR (dále také “ISZR”) nově digitalizovanými agendami nelze snadno absorbovat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80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4/11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CO_MODERNIZACE_PŘINESE_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29" y="1506078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Zlepšení výkonu a SLA.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Realizace agendy editora identicky jako agendy </a:t>
            </a:r>
            <a:r>
              <a:rPr lang="cs-CZ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publikátora</a:t>
            </a: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Nové moderní API (stávající bude zachováno po dobu min 5let).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Vybudování testovacího prostředí.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Sloučení vnějšího rozhraní ISZR a ISSS a zavedení společných logovacích mechanizmů.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Zapojení soukromoprávních subjektů.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Aktualizace referenční vazby v primárním zdroji při její změně.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Vedení historie změn údajů v ZR.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Podpora digitalizace mezinárodní komunikace v rámci EU.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DM Sans 14pt" pitchFamily="2" charset="-18"/>
                <a:ea typeface="Roboto" panose="02000000000000000000" pitchFamily="2" charset="0"/>
                <a:cs typeface="Roboto" panose="02000000000000000000" pitchFamily="2" charset="0"/>
              </a:rPr>
              <a:t>Realizace EJFO (cizinci).</a:t>
            </a: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6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5/11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HARMONOGRAM_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B4979B-EF3F-9ECE-7DDB-A84C55AD4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C26B37B-A0BF-AEDE-703D-7CF0D190B2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47" y="1787239"/>
            <a:ext cx="10766966" cy="3665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3501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6/11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SOUČASNÁ_ARCHITEKTURA_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B4979B-EF3F-9ECE-7DDB-A84C55AD4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71A93C62-1A93-8E58-EBCF-7DA25DAE20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835456"/>
              </p:ext>
            </p:extLst>
          </p:nvPr>
        </p:nvGraphicFramePr>
        <p:xfrm>
          <a:off x="3232150" y="1654233"/>
          <a:ext cx="5727700" cy="430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5772261" imgH="4343597" progId="Visio.Drawing.15">
                  <p:embed/>
                </p:oleObj>
              </mc:Choice>
              <mc:Fallback>
                <p:oleObj name="Visio" r:id="rId3" imgW="5772261" imgH="4343597" progId="Visio.Drawing.15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71A93C62-1A93-8E58-EBCF-7DA25DAE20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2150" y="1654233"/>
                        <a:ext cx="5727700" cy="430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060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7/11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BUDOUCÍ_ARCHITEKTURA_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B4979B-EF3F-9ECE-7DDB-A84C55AD4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6B4477C-4441-DA10-360A-DE46FDAFA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752" y="1193799"/>
            <a:ext cx="5738495" cy="5078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8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2262C1D3-89B6-3056-5A84-E7663693D6ED}"/>
              </a:ext>
            </a:extLst>
          </p:cNvPr>
          <p:cNvSpPr txBox="1">
            <a:spLocks/>
          </p:cNvSpPr>
          <p:nvPr/>
        </p:nvSpPr>
        <p:spPr>
          <a:xfrm>
            <a:off x="8293661" y="6438373"/>
            <a:ext cx="3341110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Identifikace potřeb OVM_</a:t>
            </a:r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8/11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4111B5D-7617-120B-E5F1-B6FBCC78146A}"/>
              </a:ext>
            </a:extLst>
          </p:cNvPr>
          <p:cNvSpPr txBox="1">
            <a:spLocks/>
          </p:cNvSpPr>
          <p:nvPr/>
        </p:nvSpPr>
        <p:spPr>
          <a:xfrm>
            <a:off x="557229" y="497839"/>
            <a:ext cx="7435361" cy="1391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cs-CZ" sz="3600" dirty="0">
                <a:solidFill>
                  <a:srgbClr val="45AE48"/>
                </a:solidFill>
                <a:latin typeface="Azeret Mono Medium" pitchFamily="2" charset="0"/>
                <a:ea typeface="Roboto"/>
                <a:cs typeface="Azeret Mono Medium" pitchFamily="2" charset="0"/>
              </a:rPr>
              <a:t>NOVÉ_NÁMĚTY_OD_OVM_1/3_</a:t>
            </a:r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8A2EB381-3994-38E5-08AC-FBABA9868BE5}"/>
              </a:ext>
            </a:extLst>
          </p:cNvPr>
          <p:cNvSpPr txBox="1">
            <a:spLocks/>
          </p:cNvSpPr>
          <p:nvPr/>
        </p:nvSpPr>
        <p:spPr>
          <a:xfrm>
            <a:off x="557230" y="1967127"/>
            <a:ext cx="11077542" cy="3845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5AE48"/>
              </a:buClr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85000"/>
                  <a:lumOff val="15000"/>
                </a:schemeClr>
              </a:solidFill>
              <a:latin typeface="DM Sans 14pt" pitchFamily="2" charset="-18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Podnadpis 2">
            <a:extLst>
              <a:ext uri="{FF2B5EF4-FFF2-40B4-BE49-F238E27FC236}">
                <a16:creationId xmlns:a16="http://schemas.microsoft.com/office/drawing/2014/main" id="{6D077CAD-8424-DB2D-C88D-3946EC8F3968}"/>
              </a:ext>
            </a:extLst>
          </p:cNvPr>
          <p:cNvSpPr txBox="1">
            <a:spLocks/>
          </p:cNvSpPr>
          <p:nvPr/>
        </p:nvSpPr>
        <p:spPr>
          <a:xfrm>
            <a:off x="3839069" y="6438372"/>
            <a:ext cx="4395323" cy="26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rgbClr val="45AE48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9EF1F9A-6E5B-A993-06CF-FDB623FA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9" y="6112580"/>
            <a:ext cx="1076500" cy="481259"/>
          </a:xfrm>
          <a:prstGeom prst="rect">
            <a:avLst/>
          </a:prstGeom>
        </p:spPr>
      </p:pic>
      <p:graphicFrame>
        <p:nvGraphicFramePr>
          <p:cNvPr id="3" name="Tabulka 4">
            <a:extLst>
              <a:ext uri="{FF2B5EF4-FFF2-40B4-BE49-F238E27FC236}">
                <a16:creationId xmlns:a16="http://schemas.microsoft.com/office/drawing/2014/main" id="{9B19DC16-E973-27B8-E3C3-CB433DD74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285370"/>
              </p:ext>
            </p:extLst>
          </p:nvPr>
        </p:nvGraphicFramePr>
        <p:xfrm>
          <a:off x="627149" y="1341725"/>
          <a:ext cx="11007621" cy="45575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7614">
                  <a:extLst>
                    <a:ext uri="{9D8B030D-6E8A-4147-A177-3AD203B41FA5}">
                      <a16:colId xmlns:a16="http://schemas.microsoft.com/office/drawing/2014/main" val="2974388797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2205909803"/>
                    </a:ext>
                  </a:extLst>
                </a:gridCol>
                <a:gridCol w="8104761">
                  <a:extLst>
                    <a:ext uri="{9D8B030D-6E8A-4147-A177-3AD203B41FA5}">
                      <a16:colId xmlns:a16="http://schemas.microsoft.com/office/drawing/2014/main" val="497382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OVM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Požadavek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latin typeface="DM Sans 14pt" pitchFamily="2" charset="-18"/>
                        </a:rPr>
                        <a:t>Popis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510801"/>
                  </a:ext>
                </a:extLst>
              </a:tr>
              <a:tr h="264918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Zavedení SLA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Zavedení přísných SLA na úrovni bankovních systémů či řízení letového provozu a především důsledné vymáhání pokut za jejich nedodržování.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2040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Modernizace ISSS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Veškeré služby by měly při jejich využívání fungovat prostřednictvím ISSS, tudíž je nutné zajistit dostatečnou kapacitu ISSS pro odstranění rizika nefunčnosti ISSS v důsledku velkého množství transakcí.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4444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Otevřenost a komunita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Vytvoření prostoru pro zdílení zkušeností a postupů, pro vývojáře I managery , kteří služby využívají. Včetně možnosti předání zpětné vazby.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94129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Monitoring výkonnosti a logování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Možnost nahlížení do aktuálního i historického stavu výkonosti komunikace , včetně zobrazování logů v testovacích prostředí. Toto umožní, abychom si na více problémů přicházeli sami bez nutnosti využívat podporu SZR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0813879"/>
                  </a:ext>
                </a:extLst>
              </a:tr>
              <a:tr h="298124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Automatizace a CI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Umožnění automatizovat akce, kdy například odstávky ISZR budou automaticky vyvolávat reakce na stranách využívajícíhc systémů.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66195342"/>
                  </a:ext>
                </a:extLst>
              </a:tr>
              <a:tr h="32151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Zpětná kompatibilita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Zpětná kompatibilita je důležitá při modernizaci a úpravě existujících API pro ochranu stávajících klientů a zachování investic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72304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Moderní autentizační mechanismy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S rostoucím počtem API a mikroslužeb je důležité zajistit bezpečnou autentizaci a autorizaci mezi službami. V současné době je princip certifikátů v kombinaci AIS agenda cinnostní role zkostnatělá.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29239168"/>
                  </a:ext>
                </a:extLst>
              </a:tr>
              <a:tr h="335404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Standardy a protokoly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Moderní standardy a protokoly, jako je REST (Representational State Transfer) nebo GraphQL . Nejraději gRPC.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88859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Dokumentace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Dokumentace, která snadno slouží pro integraci služeb, kde příklady volání jsou funkční.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252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Verzování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Současný princip verzování je nevyhovující. A není vyhovující nové verze řešit novými endpointy.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93582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Dev prostředí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Nejlépe ať existují skripty pro infrastructure as a code. Aby si každý dodavatel mohl lehce vytvořit své prostředí pro vývoj.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59208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MD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Zjednodušení procesů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Nynější procesy jsou složité hlavně pro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publikátory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M Sans 14pt" pitchFamily="2" charset="-18"/>
                        </a:rPr>
                        <a:t> nových kontextů.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08562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47894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9EB365AB9ACFE4E813AF767953981C8" ma:contentTypeVersion="3" ma:contentTypeDescription="Vytvoří nový dokument" ma:contentTypeScope="" ma:versionID="3a155c3ae1187fcc43c1911d874de6b5">
  <xsd:schema xmlns:xsd="http://www.w3.org/2001/XMLSchema" xmlns:xs="http://www.w3.org/2001/XMLSchema" xmlns:p="http://schemas.microsoft.com/office/2006/metadata/properties" xmlns:ns2="91ac5617-e7c5-4398-a2b6-7dab00a1d2cd" targetNamespace="http://schemas.microsoft.com/office/2006/metadata/properties" ma:root="true" ma:fieldsID="67b4ee50469e3459f9564fe04eac343f" ns2:_="">
    <xsd:import namespace="91ac5617-e7c5-4398-a2b6-7dab00a1d2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ac5617-e7c5-4398-a2b6-7dab00a1d2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3DCA27-7A47-4F0A-A642-910D956EF4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AE8868-7BCE-4AF6-B6A9-36875B021357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91ac5617-e7c5-4398-a2b6-7dab00a1d2cd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BD047AA-780A-4D44-B6B2-0F6B670BAB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ac5617-e7c5-4398-a2b6-7dab00a1d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9cc168b4-0267-4bd6-8e85-481e0b7f64cb}" enabled="1" method="Standard" siteId="{1db41d6f-1f37-46db-bd3e-c483abb8105d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</TotalTime>
  <Words>1312</Words>
  <Application>Microsoft Office PowerPoint</Application>
  <PresentationFormat>Širokoúhlá obrazovka</PresentationFormat>
  <Paragraphs>139</Paragraphs>
  <Slides>14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4" baseType="lpstr">
      <vt:lpstr>Arial</vt:lpstr>
      <vt:lpstr>Azeret Mono</vt:lpstr>
      <vt:lpstr>Azeret Mono Medium</vt:lpstr>
      <vt:lpstr>Azeret Mono SemiBold</vt:lpstr>
      <vt:lpstr>Calibri</vt:lpstr>
      <vt:lpstr>Calibri Light</vt:lpstr>
      <vt:lpstr>DM Sans 14pt</vt:lpstr>
      <vt:lpstr>Open Sans</vt:lpstr>
      <vt:lpstr>Motiv Office</vt:lpstr>
      <vt:lpstr>Visio</vt:lpstr>
      <vt:lpstr>Základní registry nové generace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DĚKUJEME 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Stanislav Pilátik</dc:creator>
  <cp:lastModifiedBy>Tomáš Šedivec</cp:lastModifiedBy>
  <cp:revision>105</cp:revision>
  <dcterms:created xsi:type="dcterms:W3CDTF">2020-12-22T16:45:21Z</dcterms:created>
  <dcterms:modified xsi:type="dcterms:W3CDTF">2023-11-14T13:39:28Z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Motiv Office:8</vt:lpwstr>
  </property>
  <property fmtid="{D5CDD505-2E9C-101B-9397-08002B2CF9AE}" pid="3" name="ClassificationContentMarkingFooterText">
    <vt:lpwstr>Interní informace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2023-10-23T12:04:41Z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5a5eea02-4601-4c67-b577-99efd76ec96f</vt:lpwstr>
  </property>
  <property fmtid="{D5CDD505-2E9C-101B-9397-08002B2CF9AE}" pid="10" name="MSIP_Label_defa4170-0d19-0005-0004-bc88714345d2_ContentBits">
    <vt:lpwstr>0</vt:lpwstr>
  </property>
  <property fmtid="{D5CDD505-2E9C-101B-9397-08002B2CF9AE}" pid="11" name="ContentTypeId">
    <vt:lpwstr>0x010100F9EB365AB9ACFE4E813AF767953981C8</vt:lpwstr>
  </property>
</Properties>
</file>