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840" r:id="rId4"/>
  </p:sldMasterIdLst>
  <p:notesMasterIdLst>
    <p:notesMasterId r:id="rId20"/>
  </p:notesMasterIdLst>
  <p:sldIdLst>
    <p:sldId id="260" r:id="rId5"/>
    <p:sldId id="281" r:id="rId6"/>
    <p:sldId id="291" r:id="rId7"/>
    <p:sldId id="282" r:id="rId8"/>
    <p:sldId id="283" r:id="rId9"/>
    <p:sldId id="264" r:id="rId10"/>
    <p:sldId id="287" r:id="rId11"/>
    <p:sldId id="288" r:id="rId12"/>
    <p:sldId id="289" r:id="rId13"/>
    <p:sldId id="290" r:id="rId14"/>
    <p:sldId id="265" r:id="rId15"/>
    <p:sldId id="286" r:id="rId16"/>
    <p:sldId id="284" r:id="rId17"/>
    <p:sldId id="257" r:id="rId18"/>
    <p:sldId id="285" r:id="rId1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7" name="DUFFKOVÁ Helena, Ing." initials="DHI" lastIdx="8" clrIdx="6">
    <p:extLst>
      <p:ext uri="{19B8F6BF-5375-455C-9EA6-DF929625EA0E}">
        <p15:presenceInfo xmlns:p15="http://schemas.microsoft.com/office/powerpoint/2012/main" userId="S-1-5-21-1691777873-514487935-1699909082-2672" providerId="AD"/>
      </p:ext>
    </p:extLst>
  </p:cmAuthor>
  <p:cmAuthor id="1" name="Duffková Františka" initials="DF" lastIdx="1" clrIdx="0">
    <p:extLst>
      <p:ext uri="{19B8F6BF-5375-455C-9EA6-DF929625EA0E}">
        <p15:presenceInfo xmlns:p15="http://schemas.microsoft.com/office/powerpoint/2012/main" userId="Duffková Františka" providerId="None"/>
      </p:ext>
    </p:extLst>
  </p:cmAuthor>
  <p:cmAuthor id="8" name=" " initials="" lastIdx="3" clrIdx="7">
    <p:extLst>
      <p:ext uri="{19B8F6BF-5375-455C-9EA6-DF929625EA0E}">
        <p15:presenceInfo xmlns:p15="http://schemas.microsoft.com/office/powerpoint/2012/main" userId="S-1-5-21-1691777873-514487935-1699909082-14784" providerId="AD"/>
      </p:ext>
    </p:extLst>
  </p:cmAuthor>
  <p:cmAuthor id="2" name="Adrian Szabo" initials="AS" lastIdx="27" clrIdx="1">
    <p:extLst>
      <p:ext uri="{19B8F6BF-5375-455C-9EA6-DF929625EA0E}">
        <p15:presenceInfo xmlns:p15="http://schemas.microsoft.com/office/powerpoint/2012/main" userId="5833b1f8ee6c2dab" providerId="Windows Live"/>
      </p:ext>
    </p:extLst>
  </p:cmAuthor>
  <p:cmAuthor id="3" name="User" initials="U" lastIdx="6" clrIdx="2">
    <p:extLst>
      <p:ext uri="{19B8F6BF-5375-455C-9EA6-DF929625EA0E}">
        <p15:presenceInfo xmlns:p15="http://schemas.microsoft.com/office/powerpoint/2012/main" userId="User" providerId="None"/>
      </p:ext>
    </p:extLst>
  </p:cmAuthor>
  <p:cmAuthor id="4" name="DUFFKOVÁ Helena, Ing." initials="DI" lastIdx="2" clrIdx="3">
    <p:extLst>
      <p:ext uri="{19B8F6BF-5375-455C-9EA6-DF929625EA0E}">
        <p15:presenceInfo xmlns:p15="http://schemas.microsoft.com/office/powerpoint/2012/main" userId="S::helena.duffkova@mvcr.cz::5ff43162-ec80-4186-9baf-95b9aeb709f3" providerId="AD"/>
      </p:ext>
    </p:extLst>
  </p:cmAuthor>
  <p:cmAuthor id="5" name="KOBRLOVÁ Zuzana, Mgr." initials="KZM" lastIdx="13" clrIdx="4">
    <p:extLst>
      <p:ext uri="{19B8F6BF-5375-455C-9EA6-DF929625EA0E}">
        <p15:presenceInfo xmlns:p15="http://schemas.microsoft.com/office/powerpoint/2012/main" userId="S-1-5-21-1691777873-514487935-1699909082-10100" providerId="AD"/>
      </p:ext>
    </p:extLst>
  </p:cmAuthor>
  <p:cmAuthor id="6" name="KOBRLOVÁ Zuzana, Mgr., Ph.D." initials="KZMP" lastIdx="6" clrIdx="5">
    <p:extLst>
      <p:ext uri="{19B8F6BF-5375-455C-9EA6-DF929625EA0E}">
        <p15:presenceInfo xmlns:p15="http://schemas.microsoft.com/office/powerpoint/2012/main" userId="KOBRLOVÁ Zuzana, Mgr., Ph.D.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362A2"/>
    <a:srgbClr val="D5393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1468" autoAdjust="0"/>
    <p:restoredTop sz="87245" autoAdjust="0"/>
  </p:normalViewPr>
  <p:slideViewPr>
    <p:cSldViewPr snapToGrid="0">
      <p:cViewPr varScale="1">
        <p:scale>
          <a:sx n="130" d="100"/>
          <a:sy n="130" d="100"/>
        </p:scale>
        <p:origin x="224" y="2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commentAuthors" Target="commentAuthor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06BD67-95B5-45F2-AD43-AE9EF0260149}" type="datetimeFigureOut">
              <a:rPr lang="cs-CZ" smtClean="0"/>
              <a:t>13.11.2023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64D0BF-7D1A-4731-AE83-E7767FDCFC1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523209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761999"/>
            <a:ext cx="9141619" cy="53340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70263" y="761999"/>
            <a:ext cx="2925318" cy="5334001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69848" y="1298448"/>
            <a:ext cx="7315200" cy="3255264"/>
          </a:xfrm>
        </p:spPr>
        <p:txBody>
          <a:bodyPr anchor="b">
            <a:normAutofit/>
          </a:bodyPr>
          <a:lstStyle>
            <a:lvl1pPr algn="l">
              <a:defRPr sz="5900" spc="-100" baseline="0">
                <a:solidFill>
                  <a:srgbClr val="FFFFFF"/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15" y="4670246"/>
            <a:ext cx="7315200" cy="914400"/>
          </a:xfrm>
        </p:spPr>
        <p:txBody>
          <a:bodyPr anchor="t">
            <a:normAutofit/>
          </a:bodyPr>
          <a:lstStyle>
            <a:lvl1pPr marL="0" indent="0" algn="l">
              <a:buNone/>
              <a:defRPr sz="2200" cap="none" spc="0" baseline="0"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cs-CZ"/>
              <a:t>Kliknutím můžete upravit styl předlohy.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11/13/23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11/13/23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81000" y="990600"/>
            <a:ext cx="2819400" cy="4953000"/>
          </a:xfrm>
        </p:spPr>
        <p:txBody>
          <a:bodyPr vert="eaVert"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67912" y="868680"/>
            <a:ext cx="7315200" cy="5120640"/>
          </a:xfrm>
        </p:spPr>
        <p:txBody>
          <a:bodyPr vert="eaVert" anchor="t"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11/13/23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67912" y="1298448"/>
            <a:ext cx="7315200" cy="3255264"/>
          </a:xfrm>
        </p:spPr>
        <p:txBody>
          <a:bodyPr anchor="b">
            <a:normAutofit/>
          </a:bodyPr>
          <a:lstStyle>
            <a:lvl1pPr>
              <a:defRPr sz="5900" b="0" spc="-1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86200" y="4672584"/>
            <a:ext cx="7315200" cy="914400"/>
          </a:xfrm>
        </p:spPr>
        <p:txBody>
          <a:bodyPr anchor="t">
            <a:normAutofit/>
          </a:bodyPr>
          <a:lstStyle>
            <a:lvl1pPr marL="0" indent="0">
              <a:buNone/>
              <a:defRPr sz="2200" cap="none" spc="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11/13/23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67912" y="868680"/>
            <a:ext cx="347472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818120" y="868680"/>
            <a:ext cx="347472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11/13/23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67912" y="1023586"/>
            <a:ext cx="3474720" cy="80772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7912" y="1930936"/>
            <a:ext cx="3474720" cy="402336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818463" y="1023586"/>
            <a:ext cx="3474720" cy="813171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818463" y="1930936"/>
            <a:ext cx="3474720" cy="402336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11/13/23</a:t>
            </a:fld>
            <a:endParaRPr 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11/13/23</a:t>
            </a:fld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11/13/23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032" y="1143000"/>
            <a:ext cx="2834640" cy="2377440"/>
          </a:xfrm>
        </p:spPr>
        <p:txBody>
          <a:bodyPr anchor="b">
            <a:normAutofit/>
          </a:bodyPr>
          <a:lstStyle>
            <a:lvl1pPr>
              <a:defRPr sz="3200" b="0" baseline="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67912" y="868680"/>
            <a:ext cx="731520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6032" y="3494176"/>
            <a:ext cx="2834640" cy="2321990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11/13/23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032" y="1143000"/>
            <a:ext cx="2834640" cy="237744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570644" y="767419"/>
            <a:ext cx="8115230" cy="5330952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dirty="0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6032" y="3493008"/>
            <a:ext cx="2834640" cy="2322576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11/13/23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3499101" y="6356350"/>
            <a:ext cx="5911517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758952"/>
            <a:ext cx="3443590" cy="5330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2919" y="1123837"/>
            <a:ext cx="2947482" cy="46011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8" name="Rectangle 37"/>
          <p:cNvSpPr/>
          <p:nvPr/>
        </p:nvSpPr>
        <p:spPr>
          <a:xfrm>
            <a:off x="11815864" y="758952"/>
            <a:ext cx="384048" cy="5330952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69268" y="864108"/>
            <a:ext cx="7315200" cy="51206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62465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5586B75A-687E-405C-8A0B-8D00578BA2C3}" type="datetimeFigureOut">
              <a:rPr lang="en-US" dirty="0"/>
              <a:pPr/>
              <a:t>11/13/23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869268" y="6356350"/>
            <a:ext cx="59115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34135" y="6356350"/>
            <a:ext cx="153092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spc="-60" baseline="0">
          <a:solidFill>
            <a:srgbClr val="FFFFFF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/>
        </a:buClr>
        <a:buFont typeface="Wingdings 2" pitchFamily="18" charset="2"/>
        <a:buChar char="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13" Type="http://schemas.openxmlformats.org/officeDocument/2006/relationships/image" Target="../media/image15.svg"/><Relationship Id="rId18" Type="http://schemas.openxmlformats.org/officeDocument/2006/relationships/image" Target="../media/image20.svg"/><Relationship Id="rId3" Type="http://schemas.openxmlformats.org/officeDocument/2006/relationships/image" Target="../media/image5.svg"/><Relationship Id="rId7" Type="http://schemas.openxmlformats.org/officeDocument/2006/relationships/image" Target="../media/image9.svg"/><Relationship Id="rId12" Type="http://schemas.openxmlformats.org/officeDocument/2006/relationships/image" Target="../media/image14.png"/><Relationship Id="rId17" Type="http://schemas.openxmlformats.org/officeDocument/2006/relationships/image" Target="../media/image19.svg"/><Relationship Id="rId2" Type="http://schemas.openxmlformats.org/officeDocument/2006/relationships/image" Target="../media/image4.png"/><Relationship Id="rId16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11" Type="http://schemas.openxmlformats.org/officeDocument/2006/relationships/image" Target="../media/image13.svg"/><Relationship Id="rId5" Type="http://schemas.openxmlformats.org/officeDocument/2006/relationships/image" Target="../media/image7.svg"/><Relationship Id="rId15" Type="http://schemas.openxmlformats.org/officeDocument/2006/relationships/image" Target="../media/image17.svg"/><Relationship Id="rId10" Type="http://schemas.openxmlformats.org/officeDocument/2006/relationships/image" Target="../media/image12.png"/><Relationship Id="rId4" Type="http://schemas.openxmlformats.org/officeDocument/2006/relationships/image" Target="../media/image6.png"/><Relationship Id="rId9" Type="http://schemas.openxmlformats.org/officeDocument/2006/relationships/image" Target="../media/image11.svg"/><Relationship Id="rId14" Type="http://schemas.openxmlformats.org/officeDocument/2006/relationships/image" Target="../media/image16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502418" y="1414982"/>
            <a:ext cx="7912797" cy="3255264"/>
          </a:xfrm>
        </p:spPr>
        <p:txBody>
          <a:bodyPr>
            <a:normAutofit/>
          </a:bodyPr>
          <a:lstStyle/>
          <a:p>
            <a:r>
              <a:rPr lang="cs-CZ" sz="5400" dirty="0" err="1"/>
              <a:t>Roll</a:t>
            </a:r>
            <a:r>
              <a:rPr lang="cs-CZ" sz="5400" dirty="0"/>
              <a:t> out CAAIS </a:t>
            </a: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r"/>
            <a:r>
              <a:rPr lang="cs-CZ" dirty="0"/>
              <a:t>listopad 2023</a:t>
            </a:r>
          </a:p>
          <a:p>
            <a:pPr algn="r"/>
            <a:r>
              <a:rPr lang="cs-CZ" dirty="0"/>
              <a:t>Pavel Tesař, DIA</a:t>
            </a:r>
          </a:p>
        </p:txBody>
      </p:sp>
    </p:spTree>
    <p:extLst>
      <p:ext uri="{BB962C8B-B14F-4D97-AF65-F5344CB8AC3E}">
        <p14:creationId xmlns:p14="http://schemas.microsoft.com/office/powerpoint/2010/main" val="423258701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F81BA2-B0BC-A946-97A3-E7BE8A29A5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Ukázka GUI</a:t>
            </a:r>
            <a:br>
              <a:rPr lang="cs-CZ" dirty="0"/>
            </a:br>
            <a:r>
              <a:rPr lang="cs-CZ" dirty="0"/>
              <a:t>Agenda a Role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E60714C-A8FF-8C4C-9DE2-CAFEBB8721F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5842" y="0"/>
            <a:ext cx="683900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604062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AABC66-B1FB-CA4D-8D22-235704F441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err="1"/>
              <a:t>Roll</a:t>
            </a:r>
            <a:r>
              <a:rPr lang="cs-CZ" dirty="0"/>
              <a:t> out CAAIS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3A775FA-6500-3443-93E5-51FAD070CD4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cs-CZ" sz="2800" b="1" dirty="0"/>
              <a:t>Připravovaná podpora ze strany DIA</a:t>
            </a:r>
          </a:p>
          <a:p>
            <a:pPr lvl="0"/>
            <a:r>
              <a:rPr lang="cs-CZ" sz="2400" dirty="0"/>
              <a:t>telefonní a emailová uživatelská podpora,</a:t>
            </a:r>
          </a:p>
          <a:p>
            <a:pPr lvl="0"/>
            <a:r>
              <a:rPr lang="cs-CZ" sz="2400" dirty="0"/>
              <a:t>školící prostředí,</a:t>
            </a:r>
          </a:p>
          <a:p>
            <a:pPr lvl="0"/>
            <a:r>
              <a:rPr lang="cs-CZ" sz="2400" dirty="0"/>
              <a:t>dokumentace a metodické materiály,</a:t>
            </a:r>
          </a:p>
          <a:p>
            <a:pPr lvl="0"/>
            <a:r>
              <a:rPr lang="cs-CZ" sz="2400" dirty="0"/>
              <a:t>série školení a videa seznamující uživatele s novým IS.</a:t>
            </a:r>
          </a:p>
          <a:p>
            <a:pPr marL="0" indent="0">
              <a:buNone/>
            </a:pPr>
            <a:endParaRPr lang="cs-CZ" sz="2800" dirty="0"/>
          </a:p>
        </p:txBody>
      </p:sp>
    </p:spTree>
    <p:extLst>
      <p:ext uri="{BB962C8B-B14F-4D97-AF65-F5344CB8AC3E}">
        <p14:creationId xmlns:p14="http://schemas.microsoft.com/office/powerpoint/2010/main" val="140824316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AABC66-B1FB-CA4D-8D22-235704F441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err="1"/>
              <a:t>Roll</a:t>
            </a:r>
            <a:r>
              <a:rPr lang="cs-CZ" dirty="0"/>
              <a:t> out CAAIS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3A775FA-6500-3443-93E5-51FAD070CD4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cs-CZ" sz="2800" b="1" dirty="0"/>
              <a:t>Očekávaná součinnost krajů, měst a obcí, kontaktních míst</a:t>
            </a:r>
          </a:p>
          <a:p>
            <a:pPr lvl="0"/>
            <a:r>
              <a:rPr lang="cs-CZ" sz="2400" dirty="0"/>
              <a:t>součinnost při zpracování nových UX/UI návrhů CAAIS s Lokálními Administrátory (již proběhlo) </a:t>
            </a:r>
          </a:p>
          <a:p>
            <a:pPr lvl="0"/>
            <a:r>
              <a:rPr lang="cs-CZ" sz="2400" dirty="0"/>
              <a:t>součinnost LA při uživatelském testování (plánováno),</a:t>
            </a:r>
          </a:p>
          <a:p>
            <a:pPr lvl="0"/>
            <a:r>
              <a:rPr lang="cs-CZ" sz="2400" dirty="0"/>
              <a:t>migrace uživatelských účtů za pomoci lokálních administrátorů (připravíme migrační utilitu),</a:t>
            </a:r>
          </a:p>
          <a:p>
            <a:pPr lvl="0"/>
            <a:r>
              <a:rPr lang="cs-CZ" sz="2400" dirty="0"/>
              <a:t>spolupráce v komunikační kampani od krajů k obcím,</a:t>
            </a:r>
          </a:p>
          <a:p>
            <a:pPr lvl="0"/>
            <a:r>
              <a:rPr lang="cs-CZ" sz="2400" dirty="0"/>
              <a:t>nominace vybraných klíčových uživatelů pro ověření migračních a </a:t>
            </a:r>
            <a:r>
              <a:rPr lang="cs-CZ" sz="2400" dirty="0" err="1"/>
              <a:t>roll-out</a:t>
            </a:r>
            <a:r>
              <a:rPr lang="cs-CZ" sz="2400" dirty="0"/>
              <a:t> scénářů.</a:t>
            </a:r>
          </a:p>
          <a:p>
            <a:pPr marL="0" indent="0">
              <a:buNone/>
            </a:pPr>
            <a:endParaRPr lang="cs-CZ" sz="2800" dirty="0"/>
          </a:p>
        </p:txBody>
      </p:sp>
    </p:spTree>
    <p:extLst>
      <p:ext uri="{BB962C8B-B14F-4D97-AF65-F5344CB8AC3E}">
        <p14:creationId xmlns:p14="http://schemas.microsoft.com/office/powerpoint/2010/main" val="94997665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2" name="Skupina 51">
            <a:extLst>
              <a:ext uri="{FF2B5EF4-FFF2-40B4-BE49-F238E27FC236}">
                <a16:creationId xmlns:a16="http://schemas.microsoft.com/office/drawing/2014/main" id="{BC12C041-395E-AD48-A711-9178434AB496}"/>
              </a:ext>
            </a:extLst>
          </p:cNvPr>
          <p:cNvGrpSpPr/>
          <p:nvPr/>
        </p:nvGrpSpPr>
        <p:grpSpPr>
          <a:xfrm>
            <a:off x="872208" y="5139327"/>
            <a:ext cx="1945986" cy="603030"/>
            <a:chOff x="864078" y="5030476"/>
            <a:chExt cx="1945986" cy="603030"/>
          </a:xfrm>
        </p:grpSpPr>
        <p:sp>
          <p:nvSpPr>
            <p:cNvPr id="4" name="Zaoblený obdélník 3">
              <a:extLst>
                <a:ext uri="{FF2B5EF4-FFF2-40B4-BE49-F238E27FC236}">
                  <a16:creationId xmlns:a16="http://schemas.microsoft.com/office/drawing/2014/main" id="{4E93CD92-7E5E-474B-85EB-82461C66A6A4}"/>
                </a:ext>
              </a:extLst>
            </p:cNvPr>
            <p:cNvSpPr/>
            <p:nvPr/>
          </p:nvSpPr>
          <p:spPr>
            <a:xfrm>
              <a:off x="1191471" y="5147265"/>
              <a:ext cx="1618593" cy="420414"/>
            </a:xfrm>
            <a:prstGeom prst="roundRect">
              <a:avLst/>
            </a:prstGeom>
            <a:solidFill>
              <a:srgbClr val="B0000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cs-CZ" sz="1200" b="1" dirty="0"/>
                <a:t>Migrace subjektů</a:t>
              </a:r>
              <a:br>
                <a:rPr lang="cs-CZ" sz="1200" b="1" dirty="0"/>
              </a:br>
              <a:r>
                <a:rPr lang="cs-CZ" sz="1200" b="1" dirty="0"/>
                <a:t>a validace dat</a:t>
              </a:r>
            </a:p>
          </p:txBody>
        </p:sp>
        <p:pic>
          <p:nvPicPr>
            <p:cNvPr id="3" name="Grafický objekt 2" descr="Budova se souvislou výplní">
              <a:extLst>
                <a:ext uri="{FF2B5EF4-FFF2-40B4-BE49-F238E27FC236}">
                  <a16:creationId xmlns:a16="http://schemas.microsoft.com/office/drawing/2014/main" id="{4B8697A6-482E-BE43-A4FE-85E063B69D1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864078" y="5030476"/>
              <a:ext cx="603030" cy="603030"/>
            </a:xfrm>
            <a:prstGeom prst="rect">
              <a:avLst/>
            </a:prstGeom>
          </p:spPr>
        </p:pic>
      </p:grpSp>
      <p:grpSp>
        <p:nvGrpSpPr>
          <p:cNvPr id="53" name="Skupina 52">
            <a:extLst>
              <a:ext uri="{FF2B5EF4-FFF2-40B4-BE49-F238E27FC236}">
                <a16:creationId xmlns:a16="http://schemas.microsoft.com/office/drawing/2014/main" id="{2085BD67-6BD6-7943-BA9A-5E3555AEDD94}"/>
              </a:ext>
            </a:extLst>
          </p:cNvPr>
          <p:cNvGrpSpPr/>
          <p:nvPr/>
        </p:nvGrpSpPr>
        <p:grpSpPr>
          <a:xfrm>
            <a:off x="2420990" y="2574312"/>
            <a:ext cx="1925446" cy="732674"/>
            <a:chOff x="1218612" y="3712609"/>
            <a:chExt cx="1925446" cy="566633"/>
          </a:xfrm>
        </p:grpSpPr>
        <p:sp>
          <p:nvSpPr>
            <p:cNvPr id="5" name="Zaoblený obdélník 4">
              <a:extLst>
                <a:ext uri="{FF2B5EF4-FFF2-40B4-BE49-F238E27FC236}">
                  <a16:creationId xmlns:a16="http://schemas.microsoft.com/office/drawing/2014/main" id="{BF38B9E6-350A-D240-9FDE-F9D38477A0D5}"/>
                </a:ext>
              </a:extLst>
            </p:cNvPr>
            <p:cNvSpPr/>
            <p:nvPr/>
          </p:nvSpPr>
          <p:spPr>
            <a:xfrm>
              <a:off x="1525465" y="3858828"/>
              <a:ext cx="1618593" cy="420414"/>
            </a:xfrm>
            <a:prstGeom prst="roundRect">
              <a:avLst/>
            </a:prstGeom>
            <a:solidFill>
              <a:srgbClr val="B0000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cs-CZ" sz="1200" b="1" dirty="0"/>
                <a:t>Založení statutárních zástupců</a:t>
              </a:r>
            </a:p>
          </p:txBody>
        </p:sp>
        <p:pic>
          <p:nvPicPr>
            <p:cNvPr id="7" name="Grafický objekt 6" descr="Uživatel se souvislou výplní">
              <a:extLst>
                <a:ext uri="{FF2B5EF4-FFF2-40B4-BE49-F238E27FC236}">
                  <a16:creationId xmlns:a16="http://schemas.microsoft.com/office/drawing/2014/main" id="{E1E8BA69-784C-EF48-9E63-20B19B2E9F5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1218612" y="3712609"/>
              <a:ext cx="615600" cy="530712"/>
            </a:xfrm>
            <a:prstGeom prst="rect">
              <a:avLst/>
            </a:prstGeom>
          </p:spPr>
        </p:pic>
      </p:grpSp>
      <p:sp>
        <p:nvSpPr>
          <p:cNvPr id="10" name="Pětiúhelník 9">
            <a:extLst>
              <a:ext uri="{FF2B5EF4-FFF2-40B4-BE49-F238E27FC236}">
                <a16:creationId xmlns:a16="http://schemas.microsoft.com/office/drawing/2014/main" id="{6042CE14-DCE8-9C4B-BB2B-3AF389329398}"/>
              </a:ext>
            </a:extLst>
          </p:cNvPr>
          <p:cNvSpPr/>
          <p:nvPr/>
        </p:nvSpPr>
        <p:spPr>
          <a:xfrm>
            <a:off x="838200" y="1511760"/>
            <a:ext cx="4068790" cy="652463"/>
          </a:xfrm>
          <a:prstGeom prst="homePlate">
            <a:avLst/>
          </a:prstGeom>
          <a:solidFill>
            <a:srgbClr val="B0000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/>
              <a:t>REALIZUJE NAKIT + DIA</a:t>
            </a:r>
          </a:p>
        </p:txBody>
      </p:sp>
      <p:sp>
        <p:nvSpPr>
          <p:cNvPr id="11" name="Nadpis 1">
            <a:extLst>
              <a:ext uri="{FF2B5EF4-FFF2-40B4-BE49-F238E27FC236}">
                <a16:creationId xmlns:a16="http://schemas.microsoft.com/office/drawing/2014/main" id="{7C3CF539-B86D-AE4C-9E2E-93C0E6AE9BCA}"/>
              </a:ext>
            </a:extLst>
          </p:cNvPr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defTabSz="914400">
              <a:lnSpc>
                <a:spcPct val="90000"/>
              </a:lnSpc>
              <a:spcBef>
                <a:spcPct val="0"/>
              </a:spcBef>
              <a:buNone/>
              <a:defRPr sz="4400">
                <a:latin typeface="+mj-lt"/>
                <a:ea typeface="+mj-ea"/>
                <a:cs typeface="+mj-cs"/>
              </a:defRPr>
            </a:lvl1pPr>
          </a:lstStyle>
          <a:p>
            <a:r>
              <a:rPr lang="cs-CZ" dirty="0"/>
              <a:t>Proces migrace do CAAIS</a:t>
            </a:r>
          </a:p>
        </p:txBody>
      </p:sp>
      <p:grpSp>
        <p:nvGrpSpPr>
          <p:cNvPr id="26" name="Skupina 25">
            <a:extLst>
              <a:ext uri="{FF2B5EF4-FFF2-40B4-BE49-F238E27FC236}">
                <a16:creationId xmlns:a16="http://schemas.microsoft.com/office/drawing/2014/main" id="{BEDE6CDF-14EB-48DA-8E9E-C47A2C1D8ED3}"/>
              </a:ext>
            </a:extLst>
          </p:cNvPr>
          <p:cNvGrpSpPr/>
          <p:nvPr/>
        </p:nvGrpSpPr>
        <p:grpSpPr>
          <a:xfrm>
            <a:off x="4168944" y="4355295"/>
            <a:ext cx="1924197" cy="611207"/>
            <a:chOff x="4008878" y="3936034"/>
            <a:chExt cx="1924197" cy="611207"/>
          </a:xfrm>
        </p:grpSpPr>
        <p:sp>
          <p:nvSpPr>
            <p:cNvPr id="17" name="Zaoblený obdélník 16">
              <a:extLst>
                <a:ext uri="{FF2B5EF4-FFF2-40B4-BE49-F238E27FC236}">
                  <a16:creationId xmlns:a16="http://schemas.microsoft.com/office/drawing/2014/main" id="{5AA45A47-3F4C-EA46-9139-028246885C1D}"/>
                </a:ext>
              </a:extLst>
            </p:cNvPr>
            <p:cNvSpPr/>
            <p:nvPr/>
          </p:nvSpPr>
          <p:spPr>
            <a:xfrm>
              <a:off x="4314482" y="4079585"/>
              <a:ext cx="1618593" cy="420414"/>
            </a:xfrm>
            <a:prstGeom prst="round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cs-CZ" sz="1200" b="1" dirty="0"/>
                <a:t>Migrace AIS</a:t>
              </a:r>
              <a:br>
                <a:rPr lang="cs-CZ" sz="1200" b="1" dirty="0"/>
              </a:br>
              <a:r>
                <a:rPr lang="cs-CZ" sz="1200" b="1" dirty="0"/>
                <a:t>(editační WS)</a:t>
              </a:r>
            </a:p>
          </p:txBody>
        </p:sp>
        <p:pic>
          <p:nvPicPr>
            <p:cNvPr id="19" name="Grafický objekt 18" descr="Síťový diagram se souvislou výplní">
              <a:extLst>
                <a:ext uri="{FF2B5EF4-FFF2-40B4-BE49-F238E27FC236}">
                  <a16:creationId xmlns:a16="http://schemas.microsoft.com/office/drawing/2014/main" id="{8D2F415A-8403-A247-8879-D3DBF3E1914E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4008878" y="3936034"/>
              <a:ext cx="611207" cy="611207"/>
            </a:xfrm>
            <a:prstGeom prst="rect">
              <a:avLst/>
            </a:prstGeom>
          </p:spPr>
        </p:pic>
      </p:grpSp>
      <p:pic>
        <p:nvPicPr>
          <p:cNvPr id="20" name="Grafický objekt 19" descr="Síťový diagram se souvislou výplní">
            <a:extLst>
              <a:ext uri="{FF2B5EF4-FFF2-40B4-BE49-F238E27FC236}">
                <a16:creationId xmlns:a16="http://schemas.microsoft.com/office/drawing/2014/main" id="{F4B79744-90BE-0D4B-9683-C02BAF94F141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582166" y="3995602"/>
            <a:ext cx="651271" cy="651271"/>
          </a:xfrm>
          <a:prstGeom prst="rect">
            <a:avLst/>
          </a:prstGeom>
        </p:spPr>
      </p:pic>
      <p:sp>
        <p:nvSpPr>
          <p:cNvPr id="2" name="Dvojitá šipka 1">
            <a:extLst>
              <a:ext uri="{FF2B5EF4-FFF2-40B4-BE49-F238E27FC236}">
                <a16:creationId xmlns:a16="http://schemas.microsoft.com/office/drawing/2014/main" id="{B37C4EE1-A749-804B-A5E6-1B9B6325A615}"/>
              </a:ext>
            </a:extLst>
          </p:cNvPr>
          <p:cNvSpPr/>
          <p:nvPr/>
        </p:nvSpPr>
        <p:spPr>
          <a:xfrm>
            <a:off x="4892378" y="1511760"/>
            <a:ext cx="6461422" cy="652463"/>
          </a:xfrm>
          <a:prstGeom prst="chevron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/>
              <a:t>REALIZUJE SUBJEKT</a:t>
            </a:r>
          </a:p>
        </p:txBody>
      </p:sp>
      <p:pic>
        <p:nvPicPr>
          <p:cNvPr id="21" name="Grafický objekt 20" descr="Uživatel se souvislou výplní">
            <a:extLst>
              <a:ext uri="{FF2B5EF4-FFF2-40B4-BE49-F238E27FC236}">
                <a16:creationId xmlns:a16="http://schemas.microsoft.com/office/drawing/2014/main" id="{6B5B3B6E-6FC6-1448-A2FB-1073E2BA8333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5350674" y="2603804"/>
            <a:ext cx="613705" cy="613705"/>
          </a:xfrm>
          <a:prstGeom prst="rect">
            <a:avLst/>
          </a:prstGeom>
        </p:spPr>
      </p:pic>
      <p:sp>
        <p:nvSpPr>
          <p:cNvPr id="6" name="TextovéPole 5">
            <a:extLst>
              <a:ext uri="{FF2B5EF4-FFF2-40B4-BE49-F238E27FC236}">
                <a16:creationId xmlns:a16="http://schemas.microsoft.com/office/drawing/2014/main" id="{0DC051D4-5A01-6E4D-A5E3-63B3DEFA6F75}"/>
              </a:ext>
            </a:extLst>
          </p:cNvPr>
          <p:cNvSpPr txBox="1"/>
          <p:nvPr/>
        </p:nvSpPr>
        <p:spPr>
          <a:xfrm>
            <a:off x="4906990" y="2328879"/>
            <a:ext cx="161794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1400" b="1" dirty="0">
                <a:solidFill>
                  <a:schemeClr val="tx2"/>
                </a:solidFill>
              </a:rPr>
              <a:t>Statutární zástupce</a:t>
            </a:r>
          </a:p>
        </p:txBody>
      </p:sp>
      <p:grpSp>
        <p:nvGrpSpPr>
          <p:cNvPr id="75" name="Skupina 74">
            <a:extLst>
              <a:ext uri="{FF2B5EF4-FFF2-40B4-BE49-F238E27FC236}">
                <a16:creationId xmlns:a16="http://schemas.microsoft.com/office/drawing/2014/main" id="{01119CCF-ACD8-4DA2-B200-891D433FF329}"/>
              </a:ext>
            </a:extLst>
          </p:cNvPr>
          <p:cNvGrpSpPr/>
          <p:nvPr/>
        </p:nvGrpSpPr>
        <p:grpSpPr>
          <a:xfrm>
            <a:off x="9738774" y="4465208"/>
            <a:ext cx="1820865" cy="658587"/>
            <a:chOff x="9738774" y="4465208"/>
            <a:chExt cx="1820865" cy="658587"/>
          </a:xfrm>
        </p:grpSpPr>
        <p:sp>
          <p:nvSpPr>
            <p:cNvPr id="25" name="Zaoblený obdélník 24">
              <a:extLst>
                <a:ext uri="{FF2B5EF4-FFF2-40B4-BE49-F238E27FC236}">
                  <a16:creationId xmlns:a16="http://schemas.microsoft.com/office/drawing/2014/main" id="{A0F560CF-8F13-FC48-B7B6-5A82981FB4B2}"/>
                </a:ext>
              </a:extLst>
            </p:cNvPr>
            <p:cNvSpPr/>
            <p:nvPr/>
          </p:nvSpPr>
          <p:spPr>
            <a:xfrm>
              <a:off x="9941046" y="4703381"/>
              <a:ext cx="1618593" cy="420414"/>
            </a:xfrm>
            <a:prstGeom prst="round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b="1" dirty="0"/>
                <a:t>P</a:t>
              </a:r>
              <a:r>
                <a:rPr lang="cs-CZ" sz="1200" b="1" dirty="0" err="1"/>
                <a:t>řidělení</a:t>
              </a:r>
              <a:r>
                <a:rPr lang="cs-CZ" sz="1200" b="1" dirty="0"/>
                <a:t> práv uživatelům pro AIS</a:t>
              </a:r>
            </a:p>
          </p:txBody>
        </p:sp>
        <p:pic>
          <p:nvPicPr>
            <p:cNvPr id="29" name="Grafický objekt 28" descr="Visačka se souvislou výplní">
              <a:extLst>
                <a:ext uri="{FF2B5EF4-FFF2-40B4-BE49-F238E27FC236}">
                  <a16:creationId xmlns:a16="http://schemas.microsoft.com/office/drawing/2014/main" id="{F197CDC2-1DC5-7A4B-8299-4897824E6027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>
              <a:extLs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tretch>
              <a:fillRect/>
            </a:stretch>
          </p:blipFill>
          <p:spPr>
            <a:xfrm>
              <a:off x="9738774" y="4465208"/>
              <a:ext cx="528686" cy="528686"/>
            </a:xfrm>
            <a:prstGeom prst="rect">
              <a:avLst/>
            </a:prstGeom>
          </p:spPr>
        </p:pic>
      </p:grpSp>
      <p:grpSp>
        <p:nvGrpSpPr>
          <p:cNvPr id="34" name="Skupina 33">
            <a:extLst>
              <a:ext uri="{FF2B5EF4-FFF2-40B4-BE49-F238E27FC236}">
                <a16:creationId xmlns:a16="http://schemas.microsoft.com/office/drawing/2014/main" id="{5453C8B9-31FE-1949-9338-0EED50DCE591}"/>
              </a:ext>
            </a:extLst>
          </p:cNvPr>
          <p:cNvGrpSpPr/>
          <p:nvPr/>
        </p:nvGrpSpPr>
        <p:grpSpPr>
          <a:xfrm>
            <a:off x="7089739" y="5527488"/>
            <a:ext cx="2066700" cy="603030"/>
            <a:chOff x="7934042" y="4047391"/>
            <a:chExt cx="2066700" cy="603030"/>
          </a:xfrm>
        </p:grpSpPr>
        <p:sp>
          <p:nvSpPr>
            <p:cNvPr id="30" name="Zaoblený obdélník 29">
              <a:extLst>
                <a:ext uri="{FF2B5EF4-FFF2-40B4-BE49-F238E27FC236}">
                  <a16:creationId xmlns:a16="http://schemas.microsoft.com/office/drawing/2014/main" id="{9DFD7A2E-F06E-6F4F-BE23-A26FA8697B2B}"/>
                </a:ext>
              </a:extLst>
            </p:cNvPr>
            <p:cNvSpPr/>
            <p:nvPr/>
          </p:nvSpPr>
          <p:spPr>
            <a:xfrm>
              <a:off x="8382149" y="4144878"/>
              <a:ext cx="1618593" cy="420414"/>
            </a:xfrm>
            <a:prstGeom prst="round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cs-CZ" sz="1200" b="1" dirty="0"/>
                <a:t>Migrace uživatelů vč.  rolí a agend</a:t>
              </a:r>
            </a:p>
          </p:txBody>
        </p:sp>
        <p:pic>
          <p:nvPicPr>
            <p:cNvPr id="32" name="Grafický objekt 31" descr="Uživatelé se souvislou výplní">
              <a:extLst>
                <a:ext uri="{FF2B5EF4-FFF2-40B4-BE49-F238E27FC236}">
                  <a16:creationId xmlns:a16="http://schemas.microsoft.com/office/drawing/2014/main" id="{3C319D78-4822-464E-8A4A-E82515CE8AAA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>
              <a:extLst>
                <a:ext uri="{96DAC541-7B7A-43D3-8B79-37D633B846F1}">
                  <asvg:svgBlip xmlns:asvg="http://schemas.microsoft.com/office/drawing/2016/SVG/main" r:embed="rId15"/>
                </a:ext>
              </a:extLst>
            </a:blip>
            <a:stretch>
              <a:fillRect/>
            </a:stretch>
          </p:blipFill>
          <p:spPr>
            <a:xfrm>
              <a:off x="7934042" y="4047391"/>
              <a:ext cx="603030" cy="603030"/>
            </a:xfrm>
            <a:prstGeom prst="rect">
              <a:avLst/>
            </a:prstGeom>
          </p:spPr>
        </p:pic>
      </p:grpSp>
      <p:grpSp>
        <p:nvGrpSpPr>
          <p:cNvPr id="43" name="Skupina 42">
            <a:extLst>
              <a:ext uri="{FF2B5EF4-FFF2-40B4-BE49-F238E27FC236}">
                <a16:creationId xmlns:a16="http://schemas.microsoft.com/office/drawing/2014/main" id="{D2F8657F-305A-134C-89D4-C714C9AEA2B1}"/>
              </a:ext>
            </a:extLst>
          </p:cNvPr>
          <p:cNvGrpSpPr/>
          <p:nvPr/>
        </p:nvGrpSpPr>
        <p:grpSpPr>
          <a:xfrm>
            <a:off x="8830444" y="2454308"/>
            <a:ext cx="1990211" cy="670222"/>
            <a:chOff x="7555759" y="2630378"/>
            <a:chExt cx="1990211" cy="670222"/>
          </a:xfrm>
        </p:grpSpPr>
        <p:sp>
          <p:nvSpPr>
            <p:cNvPr id="16" name="Zaoblený obdélník 15">
              <a:extLst>
                <a:ext uri="{FF2B5EF4-FFF2-40B4-BE49-F238E27FC236}">
                  <a16:creationId xmlns:a16="http://schemas.microsoft.com/office/drawing/2014/main" id="{F56FE16C-76E6-3141-A9E2-CFB863B8BEE3}"/>
                </a:ext>
              </a:extLst>
            </p:cNvPr>
            <p:cNvSpPr/>
            <p:nvPr/>
          </p:nvSpPr>
          <p:spPr>
            <a:xfrm>
              <a:off x="7927377" y="2880186"/>
              <a:ext cx="1618593" cy="420414"/>
            </a:xfrm>
            <a:prstGeom prst="round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cs-CZ" sz="1200" b="1" dirty="0"/>
                <a:t>Založení lokálních administrátorů</a:t>
              </a:r>
            </a:p>
          </p:txBody>
        </p:sp>
        <p:pic>
          <p:nvPicPr>
            <p:cNvPr id="42" name="Grafický objekt 41" descr="Sociální síť se souvislou výplní">
              <a:extLst>
                <a:ext uri="{FF2B5EF4-FFF2-40B4-BE49-F238E27FC236}">
                  <a16:creationId xmlns:a16="http://schemas.microsoft.com/office/drawing/2014/main" id="{C8EB3775-B9E3-6947-B6B9-E7049FEF7C6A}"/>
                </a:ext>
              </a:extLst>
            </p:cNvPr>
            <p:cNvPicPr>
              <a:picLocks noChangeAspect="1"/>
            </p:cNvPicPr>
            <p:nvPr/>
          </p:nvPicPr>
          <p:blipFill>
            <a:blip r:embed="rId16">
              <a:extLst>
                <a:ext uri="{96DAC541-7B7A-43D3-8B79-37D633B846F1}">
                  <asvg:svgBlip xmlns:asvg="http://schemas.microsoft.com/office/drawing/2016/SVG/main" r:embed="rId17"/>
                </a:ext>
              </a:extLst>
            </a:blip>
            <a:stretch>
              <a:fillRect/>
            </a:stretch>
          </p:blipFill>
          <p:spPr>
            <a:xfrm>
              <a:off x="7555759" y="2630378"/>
              <a:ext cx="622506" cy="622506"/>
            </a:xfrm>
            <a:prstGeom prst="rect">
              <a:avLst/>
            </a:prstGeom>
          </p:spPr>
        </p:pic>
      </p:grpSp>
      <p:cxnSp>
        <p:nvCxnSpPr>
          <p:cNvPr id="45" name="Přímá spojovací šipka 44">
            <a:extLst>
              <a:ext uri="{FF2B5EF4-FFF2-40B4-BE49-F238E27FC236}">
                <a16:creationId xmlns:a16="http://schemas.microsoft.com/office/drawing/2014/main" id="{C328F89E-7DE3-864D-AE00-20DC366CF185}"/>
              </a:ext>
            </a:extLst>
          </p:cNvPr>
          <p:cNvCxnSpPr>
            <a:cxnSpLocks/>
            <a:stCxn id="16" idx="2"/>
            <a:endCxn id="46" idx="0"/>
          </p:cNvCxnSpPr>
          <p:nvPr/>
        </p:nvCxnSpPr>
        <p:spPr>
          <a:xfrm flipH="1">
            <a:off x="7730200" y="3124530"/>
            <a:ext cx="2281159" cy="1148117"/>
          </a:xfrm>
          <a:prstGeom prst="straightConnector1">
            <a:avLst/>
          </a:prstGeom>
          <a:ln w="38100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Přímá spojovací šipka 48">
            <a:extLst>
              <a:ext uri="{FF2B5EF4-FFF2-40B4-BE49-F238E27FC236}">
                <a16:creationId xmlns:a16="http://schemas.microsoft.com/office/drawing/2014/main" id="{7147A485-374F-3144-A890-C2D28197BE03}"/>
              </a:ext>
            </a:extLst>
          </p:cNvPr>
          <p:cNvCxnSpPr>
            <a:cxnSpLocks/>
          </p:cNvCxnSpPr>
          <p:nvPr/>
        </p:nvCxnSpPr>
        <p:spPr>
          <a:xfrm flipV="1">
            <a:off x="6359530" y="2910656"/>
            <a:ext cx="2227258" cy="18783"/>
          </a:xfrm>
          <a:prstGeom prst="straightConnector1">
            <a:avLst/>
          </a:prstGeom>
          <a:ln w="38100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Přímá spojovací šipka 54">
            <a:extLst>
              <a:ext uri="{FF2B5EF4-FFF2-40B4-BE49-F238E27FC236}">
                <a16:creationId xmlns:a16="http://schemas.microsoft.com/office/drawing/2014/main" id="{33FAB7F9-81AF-3144-8591-CB770EA35ACC}"/>
              </a:ext>
            </a:extLst>
          </p:cNvPr>
          <p:cNvCxnSpPr>
            <a:cxnSpLocks/>
          </p:cNvCxnSpPr>
          <p:nvPr/>
        </p:nvCxnSpPr>
        <p:spPr>
          <a:xfrm>
            <a:off x="4500563" y="2943668"/>
            <a:ext cx="668771" cy="0"/>
          </a:xfrm>
          <a:prstGeom prst="straightConnector1">
            <a:avLst/>
          </a:prstGeom>
          <a:ln w="38100">
            <a:solidFill>
              <a:srgbClr val="B0000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Přímá spojovací šipka 57">
            <a:extLst>
              <a:ext uri="{FF2B5EF4-FFF2-40B4-BE49-F238E27FC236}">
                <a16:creationId xmlns:a16="http://schemas.microsoft.com/office/drawing/2014/main" id="{B636C994-C051-2E4D-8AFE-9447987E665F}"/>
              </a:ext>
            </a:extLst>
          </p:cNvPr>
          <p:cNvCxnSpPr>
            <a:cxnSpLocks/>
            <a:stCxn id="16" idx="2"/>
            <a:endCxn id="30" idx="0"/>
          </p:cNvCxnSpPr>
          <p:nvPr/>
        </p:nvCxnSpPr>
        <p:spPr>
          <a:xfrm flipH="1">
            <a:off x="8347143" y="3124530"/>
            <a:ext cx="1664216" cy="2500445"/>
          </a:xfrm>
          <a:prstGeom prst="straightConnector1">
            <a:avLst/>
          </a:prstGeom>
          <a:ln w="38100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Přímá spojovací šipka 60">
            <a:extLst>
              <a:ext uri="{FF2B5EF4-FFF2-40B4-BE49-F238E27FC236}">
                <a16:creationId xmlns:a16="http://schemas.microsoft.com/office/drawing/2014/main" id="{1E29D2A5-8B13-184B-A402-6F6845D18EF4}"/>
              </a:ext>
            </a:extLst>
          </p:cNvPr>
          <p:cNvCxnSpPr>
            <a:cxnSpLocks/>
            <a:stCxn id="16" idx="2"/>
            <a:endCxn id="25" idx="0"/>
          </p:cNvCxnSpPr>
          <p:nvPr/>
        </p:nvCxnSpPr>
        <p:spPr>
          <a:xfrm>
            <a:off x="10011359" y="3124530"/>
            <a:ext cx="738984" cy="1578851"/>
          </a:xfrm>
          <a:prstGeom prst="straightConnector1">
            <a:avLst/>
          </a:prstGeom>
          <a:ln w="38100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Ovál 63">
            <a:extLst>
              <a:ext uri="{FF2B5EF4-FFF2-40B4-BE49-F238E27FC236}">
                <a16:creationId xmlns:a16="http://schemas.microsoft.com/office/drawing/2014/main" id="{3759F76D-8473-7949-A8EA-7B1C2C5A0855}"/>
              </a:ext>
            </a:extLst>
          </p:cNvPr>
          <p:cNvSpPr/>
          <p:nvPr/>
        </p:nvSpPr>
        <p:spPr>
          <a:xfrm>
            <a:off x="657225" y="4902025"/>
            <a:ext cx="371475" cy="354091"/>
          </a:xfrm>
          <a:prstGeom prst="ellipse">
            <a:avLst/>
          </a:prstGeom>
          <a:solidFill>
            <a:srgbClr val="B0000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b="1" dirty="0"/>
              <a:t>1</a:t>
            </a:r>
          </a:p>
        </p:txBody>
      </p:sp>
      <p:sp>
        <p:nvSpPr>
          <p:cNvPr id="65" name="Ovál 64">
            <a:extLst>
              <a:ext uri="{FF2B5EF4-FFF2-40B4-BE49-F238E27FC236}">
                <a16:creationId xmlns:a16="http://schemas.microsoft.com/office/drawing/2014/main" id="{73948F99-F5BE-6841-85E9-B26A700BE535}"/>
              </a:ext>
            </a:extLst>
          </p:cNvPr>
          <p:cNvSpPr/>
          <p:nvPr/>
        </p:nvSpPr>
        <p:spPr>
          <a:xfrm>
            <a:off x="1304650" y="3834205"/>
            <a:ext cx="371475" cy="354091"/>
          </a:xfrm>
          <a:prstGeom prst="ellipse">
            <a:avLst/>
          </a:prstGeom>
          <a:solidFill>
            <a:srgbClr val="B0000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b="1" dirty="0"/>
              <a:t>2</a:t>
            </a:r>
          </a:p>
        </p:txBody>
      </p:sp>
      <p:sp>
        <p:nvSpPr>
          <p:cNvPr id="66" name="Ovál 65">
            <a:extLst>
              <a:ext uri="{FF2B5EF4-FFF2-40B4-BE49-F238E27FC236}">
                <a16:creationId xmlns:a16="http://schemas.microsoft.com/office/drawing/2014/main" id="{968DA7DE-6F55-7740-B3B8-25FBA79C418E}"/>
              </a:ext>
            </a:extLst>
          </p:cNvPr>
          <p:cNvSpPr/>
          <p:nvPr/>
        </p:nvSpPr>
        <p:spPr>
          <a:xfrm>
            <a:off x="2202241" y="2475234"/>
            <a:ext cx="371475" cy="354091"/>
          </a:xfrm>
          <a:prstGeom prst="ellipse">
            <a:avLst/>
          </a:prstGeom>
          <a:solidFill>
            <a:srgbClr val="B0000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b="1" dirty="0"/>
              <a:t>3</a:t>
            </a:r>
          </a:p>
        </p:txBody>
      </p:sp>
      <p:sp>
        <p:nvSpPr>
          <p:cNvPr id="67" name="Ovál 66">
            <a:extLst>
              <a:ext uri="{FF2B5EF4-FFF2-40B4-BE49-F238E27FC236}">
                <a16:creationId xmlns:a16="http://schemas.microsoft.com/office/drawing/2014/main" id="{C54F0E4B-7846-F948-9B97-27730A7DB487}"/>
              </a:ext>
            </a:extLst>
          </p:cNvPr>
          <p:cNvSpPr/>
          <p:nvPr/>
        </p:nvSpPr>
        <p:spPr>
          <a:xfrm>
            <a:off x="8516865" y="2298945"/>
            <a:ext cx="371475" cy="354091"/>
          </a:xfrm>
          <a:prstGeom prst="ellips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b="1" dirty="0"/>
              <a:t>4</a:t>
            </a:r>
          </a:p>
        </p:txBody>
      </p:sp>
      <p:sp>
        <p:nvSpPr>
          <p:cNvPr id="69" name="Ovál 68">
            <a:extLst>
              <a:ext uri="{FF2B5EF4-FFF2-40B4-BE49-F238E27FC236}">
                <a16:creationId xmlns:a16="http://schemas.microsoft.com/office/drawing/2014/main" id="{27A178E0-1D41-6642-881E-B64989FD1BD2}"/>
              </a:ext>
            </a:extLst>
          </p:cNvPr>
          <p:cNvSpPr/>
          <p:nvPr/>
        </p:nvSpPr>
        <p:spPr>
          <a:xfrm>
            <a:off x="7892949" y="5222140"/>
            <a:ext cx="371475" cy="354091"/>
          </a:xfrm>
          <a:prstGeom prst="ellips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b="1" dirty="0"/>
              <a:t>6</a:t>
            </a:r>
          </a:p>
        </p:txBody>
      </p:sp>
      <p:sp>
        <p:nvSpPr>
          <p:cNvPr id="72" name="Obdélník 71">
            <a:extLst>
              <a:ext uri="{FF2B5EF4-FFF2-40B4-BE49-F238E27FC236}">
                <a16:creationId xmlns:a16="http://schemas.microsoft.com/office/drawing/2014/main" id="{0ABC79FD-7DDA-2047-AFC3-154FDE79D893}"/>
              </a:ext>
            </a:extLst>
          </p:cNvPr>
          <p:cNvSpPr/>
          <p:nvPr/>
        </p:nvSpPr>
        <p:spPr>
          <a:xfrm>
            <a:off x="400050" y="1400175"/>
            <a:ext cx="11358563" cy="5214938"/>
          </a:xfrm>
          <a:prstGeom prst="rect">
            <a:avLst/>
          </a:prstGeom>
          <a:noFill/>
          <a:ln>
            <a:solidFill>
              <a:schemeClr val="tx2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73" name="TextovéPole 72">
            <a:extLst>
              <a:ext uri="{FF2B5EF4-FFF2-40B4-BE49-F238E27FC236}">
                <a16:creationId xmlns:a16="http://schemas.microsoft.com/office/drawing/2014/main" id="{132C39ED-F973-C840-986E-1CEACB87C064}"/>
              </a:ext>
            </a:extLst>
          </p:cNvPr>
          <p:cNvSpPr txBox="1"/>
          <p:nvPr/>
        </p:nvSpPr>
        <p:spPr>
          <a:xfrm>
            <a:off x="9698804" y="5968782"/>
            <a:ext cx="204100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600" b="1" dirty="0">
                <a:solidFill>
                  <a:schemeClr val="tx2"/>
                </a:solidFill>
              </a:rPr>
              <a:t>CAAIS</a:t>
            </a:r>
          </a:p>
        </p:txBody>
      </p:sp>
      <p:grpSp>
        <p:nvGrpSpPr>
          <p:cNvPr id="74" name="Skupina 73">
            <a:extLst>
              <a:ext uri="{FF2B5EF4-FFF2-40B4-BE49-F238E27FC236}">
                <a16:creationId xmlns:a16="http://schemas.microsoft.com/office/drawing/2014/main" id="{560EB1CF-741D-4466-BE9B-98F8D9A81599}"/>
              </a:ext>
            </a:extLst>
          </p:cNvPr>
          <p:cNvGrpSpPr/>
          <p:nvPr/>
        </p:nvGrpSpPr>
        <p:grpSpPr>
          <a:xfrm>
            <a:off x="6554619" y="3995602"/>
            <a:ext cx="1984877" cy="697459"/>
            <a:chOff x="6354024" y="3963440"/>
            <a:chExt cx="1984877" cy="697459"/>
          </a:xfrm>
        </p:grpSpPr>
        <p:sp>
          <p:nvSpPr>
            <p:cNvPr id="46" name="Zaoblený obdélník 15">
              <a:extLst>
                <a:ext uri="{FF2B5EF4-FFF2-40B4-BE49-F238E27FC236}">
                  <a16:creationId xmlns:a16="http://schemas.microsoft.com/office/drawing/2014/main" id="{3984C3D8-923E-4150-B091-A70071F22255}"/>
                </a:ext>
              </a:extLst>
            </p:cNvPr>
            <p:cNvSpPr/>
            <p:nvPr/>
          </p:nvSpPr>
          <p:spPr>
            <a:xfrm>
              <a:off x="6720308" y="4240485"/>
              <a:ext cx="1618593" cy="420414"/>
            </a:xfrm>
            <a:prstGeom prst="round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cs-CZ" sz="1200" b="1" dirty="0"/>
                <a:t>Validace uživatelů v JIP/KAAS</a:t>
              </a:r>
            </a:p>
          </p:txBody>
        </p:sp>
        <p:pic>
          <p:nvPicPr>
            <p:cNvPr id="47" name="Grafický objekt 46" descr="Sociální síť se souvislou výplní">
              <a:extLst>
                <a:ext uri="{FF2B5EF4-FFF2-40B4-BE49-F238E27FC236}">
                  <a16:creationId xmlns:a16="http://schemas.microsoft.com/office/drawing/2014/main" id="{D9605054-85FB-465D-9F8A-062A82FD6617}"/>
                </a:ext>
              </a:extLst>
            </p:cNvPr>
            <p:cNvPicPr>
              <a:picLocks noChangeAspect="1"/>
            </p:cNvPicPr>
            <p:nvPr/>
          </p:nvPicPr>
          <p:blipFill>
            <a:blip r:embed="rId16">
              <a:extLst>
                <a:ext uri="{96DAC541-7B7A-43D3-8B79-37D633B846F1}">
                  <asvg:svgBlip xmlns:asvg="http://schemas.microsoft.com/office/drawing/2016/SVG/main" r:embed="rId18"/>
                </a:ext>
              </a:extLst>
            </a:blip>
            <a:stretch>
              <a:fillRect/>
            </a:stretch>
          </p:blipFill>
          <p:spPr>
            <a:xfrm>
              <a:off x="6354024" y="3963440"/>
              <a:ext cx="622506" cy="622506"/>
            </a:xfrm>
            <a:prstGeom prst="rect">
              <a:avLst/>
            </a:prstGeom>
          </p:spPr>
        </p:pic>
      </p:grpSp>
      <p:sp>
        <p:nvSpPr>
          <p:cNvPr id="68" name="Ovál 67">
            <a:extLst>
              <a:ext uri="{FF2B5EF4-FFF2-40B4-BE49-F238E27FC236}">
                <a16:creationId xmlns:a16="http://schemas.microsoft.com/office/drawing/2014/main" id="{221A40F5-AABB-A843-9C3A-7153C4755998}"/>
              </a:ext>
            </a:extLst>
          </p:cNvPr>
          <p:cNvSpPr/>
          <p:nvPr/>
        </p:nvSpPr>
        <p:spPr>
          <a:xfrm>
            <a:off x="7247438" y="3869812"/>
            <a:ext cx="371475" cy="354091"/>
          </a:xfrm>
          <a:prstGeom prst="ellips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/>
              <a:t>5</a:t>
            </a:r>
            <a:endParaRPr lang="en-US" b="1" dirty="0"/>
          </a:p>
        </p:txBody>
      </p:sp>
      <p:grpSp>
        <p:nvGrpSpPr>
          <p:cNvPr id="39" name="Skupina 38">
            <a:extLst>
              <a:ext uri="{FF2B5EF4-FFF2-40B4-BE49-F238E27FC236}">
                <a16:creationId xmlns:a16="http://schemas.microsoft.com/office/drawing/2014/main" id="{7E717A69-629D-4760-82CC-21D367DED5F0}"/>
              </a:ext>
            </a:extLst>
          </p:cNvPr>
          <p:cNvGrpSpPr/>
          <p:nvPr/>
        </p:nvGrpSpPr>
        <p:grpSpPr>
          <a:xfrm>
            <a:off x="4053088" y="3810549"/>
            <a:ext cx="2234650" cy="611207"/>
            <a:chOff x="4694442" y="4820958"/>
            <a:chExt cx="2234650" cy="611207"/>
          </a:xfrm>
        </p:grpSpPr>
        <p:sp>
          <p:nvSpPr>
            <p:cNvPr id="50" name="Zaoblený obdélník 16">
              <a:extLst>
                <a:ext uri="{FF2B5EF4-FFF2-40B4-BE49-F238E27FC236}">
                  <a16:creationId xmlns:a16="http://schemas.microsoft.com/office/drawing/2014/main" id="{6A82E68D-1E46-4BCB-8A13-D756751B4999}"/>
                </a:ext>
              </a:extLst>
            </p:cNvPr>
            <p:cNvSpPr/>
            <p:nvPr/>
          </p:nvSpPr>
          <p:spPr>
            <a:xfrm>
              <a:off x="5055977" y="4843370"/>
              <a:ext cx="1873115" cy="535318"/>
            </a:xfrm>
            <a:prstGeom prst="round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cs-CZ" sz="1200" b="1" dirty="0"/>
                <a:t>Nastavení oprávnění subjektům správcem AIS</a:t>
              </a:r>
            </a:p>
          </p:txBody>
        </p:sp>
        <p:pic>
          <p:nvPicPr>
            <p:cNvPr id="51" name="Grafický objekt 50" descr="Síťový diagram se souvislou výplní">
              <a:extLst>
                <a:ext uri="{FF2B5EF4-FFF2-40B4-BE49-F238E27FC236}">
                  <a16:creationId xmlns:a16="http://schemas.microsoft.com/office/drawing/2014/main" id="{49CB1F8C-6620-4E1C-9DC6-AF0AD74188CE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4694442" y="4820958"/>
              <a:ext cx="603074" cy="611207"/>
            </a:xfrm>
            <a:prstGeom prst="rect">
              <a:avLst/>
            </a:prstGeom>
          </p:spPr>
        </p:pic>
      </p:grpSp>
      <p:sp>
        <p:nvSpPr>
          <p:cNvPr id="56" name="Ovál 55">
            <a:extLst>
              <a:ext uri="{FF2B5EF4-FFF2-40B4-BE49-F238E27FC236}">
                <a16:creationId xmlns:a16="http://schemas.microsoft.com/office/drawing/2014/main" id="{D373E937-4D78-4658-8125-B9F5364BC07E}"/>
              </a:ext>
            </a:extLst>
          </p:cNvPr>
          <p:cNvSpPr/>
          <p:nvPr/>
        </p:nvSpPr>
        <p:spPr>
          <a:xfrm>
            <a:off x="10977063" y="4244711"/>
            <a:ext cx="371475" cy="354091"/>
          </a:xfrm>
          <a:prstGeom prst="ellips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b="1" dirty="0"/>
              <a:t>7</a:t>
            </a:r>
          </a:p>
        </p:txBody>
      </p:sp>
      <p:cxnSp>
        <p:nvCxnSpPr>
          <p:cNvPr id="9" name="Spojnice: zakřivená 8">
            <a:extLst>
              <a:ext uri="{FF2B5EF4-FFF2-40B4-BE49-F238E27FC236}">
                <a16:creationId xmlns:a16="http://schemas.microsoft.com/office/drawing/2014/main" id="{A68018E2-B7D8-4F06-835A-1B92E1822AFB}"/>
              </a:ext>
            </a:extLst>
          </p:cNvPr>
          <p:cNvCxnSpPr>
            <a:cxnSpLocks/>
            <a:stCxn id="4" idx="3"/>
            <a:endCxn id="5" idx="2"/>
          </p:cNvCxnSpPr>
          <p:nvPr/>
        </p:nvCxnSpPr>
        <p:spPr>
          <a:xfrm flipV="1">
            <a:off x="2818194" y="3306986"/>
            <a:ext cx="718946" cy="2159337"/>
          </a:xfrm>
          <a:prstGeom prst="curvedConnector2">
            <a:avLst/>
          </a:prstGeom>
          <a:ln>
            <a:prstDash val="sysDot"/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22" name="Obdélník 21">
            <a:extLst>
              <a:ext uri="{FF2B5EF4-FFF2-40B4-BE49-F238E27FC236}">
                <a16:creationId xmlns:a16="http://schemas.microsoft.com/office/drawing/2014/main" id="{740CC22B-83DE-464C-860A-8D8773508C87}"/>
              </a:ext>
            </a:extLst>
          </p:cNvPr>
          <p:cNvSpPr/>
          <p:nvPr/>
        </p:nvSpPr>
        <p:spPr>
          <a:xfrm>
            <a:off x="657225" y="6291947"/>
            <a:ext cx="180975" cy="171976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ovéPole 22">
            <a:extLst>
              <a:ext uri="{FF2B5EF4-FFF2-40B4-BE49-F238E27FC236}">
                <a16:creationId xmlns:a16="http://schemas.microsoft.com/office/drawing/2014/main" id="{8671BF8A-B0F4-46BA-9BA1-DB6A91DCE5CC}"/>
              </a:ext>
            </a:extLst>
          </p:cNvPr>
          <p:cNvSpPr txBox="1"/>
          <p:nvPr/>
        </p:nvSpPr>
        <p:spPr>
          <a:xfrm>
            <a:off x="916796" y="6256090"/>
            <a:ext cx="357745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1400" dirty="0"/>
              <a:t>Realizují jednotliví garanti/správci AIS v CAAIS</a:t>
            </a:r>
            <a:endParaRPr lang="en-US" sz="1400" dirty="0"/>
          </a:p>
        </p:txBody>
      </p:sp>
      <p:sp>
        <p:nvSpPr>
          <p:cNvPr id="18" name="Zaoblený obdélník 17">
            <a:extLst>
              <a:ext uri="{FF2B5EF4-FFF2-40B4-BE49-F238E27FC236}">
                <a16:creationId xmlns:a16="http://schemas.microsoft.com/office/drawing/2014/main" id="{29A6B0FA-A090-5A40-A985-439786E3E8D2}"/>
              </a:ext>
            </a:extLst>
          </p:cNvPr>
          <p:cNvSpPr/>
          <p:nvPr/>
        </p:nvSpPr>
        <p:spPr>
          <a:xfrm>
            <a:off x="2002287" y="4165532"/>
            <a:ext cx="1618593" cy="420414"/>
          </a:xfrm>
          <a:prstGeom prst="roundRect">
            <a:avLst/>
          </a:prstGeom>
          <a:solidFill>
            <a:srgbClr val="B0000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200" b="1" dirty="0"/>
              <a:t>Migrace </a:t>
            </a:r>
            <a:r>
              <a:rPr lang="en-US" sz="1200" b="1" dirty="0" err="1"/>
              <a:t>SeP</a:t>
            </a:r>
            <a:r>
              <a:rPr lang="cs-CZ" sz="1200" b="1" dirty="0"/>
              <a:t>ů (</a:t>
            </a:r>
            <a:r>
              <a:rPr lang="cs-CZ" sz="1200" b="1" dirty="0" err="1"/>
              <a:t>AISů</a:t>
            </a:r>
            <a:r>
              <a:rPr lang="cs-CZ" sz="1200" b="1" dirty="0"/>
              <a:t>)</a:t>
            </a:r>
          </a:p>
          <a:p>
            <a:pPr algn="ctr"/>
            <a:r>
              <a:rPr lang="cs-CZ" sz="1200" b="1" dirty="0"/>
              <a:t>(SAML autentifikace) </a:t>
            </a:r>
          </a:p>
        </p:txBody>
      </p:sp>
      <p:cxnSp>
        <p:nvCxnSpPr>
          <p:cNvPr id="71" name="Přímá spojovací šipka 54">
            <a:extLst>
              <a:ext uri="{FF2B5EF4-FFF2-40B4-BE49-F238E27FC236}">
                <a16:creationId xmlns:a16="http://schemas.microsoft.com/office/drawing/2014/main" id="{FCE48C53-A348-4A45-8284-3C42F2AD16C4}"/>
              </a:ext>
            </a:extLst>
          </p:cNvPr>
          <p:cNvCxnSpPr>
            <a:cxnSpLocks/>
            <a:stCxn id="18" idx="3"/>
            <a:endCxn id="76" idx="1"/>
          </p:cNvCxnSpPr>
          <p:nvPr/>
        </p:nvCxnSpPr>
        <p:spPr>
          <a:xfrm>
            <a:off x="3620880" y="4375739"/>
            <a:ext cx="440450" cy="4872"/>
          </a:xfrm>
          <a:prstGeom prst="straightConnector1">
            <a:avLst/>
          </a:prstGeom>
          <a:ln w="38100">
            <a:solidFill>
              <a:schemeClr val="tx1">
                <a:lumMod val="50000"/>
                <a:lumOff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Obdélník: se zakulacenými rohy 75">
            <a:extLst>
              <a:ext uri="{FF2B5EF4-FFF2-40B4-BE49-F238E27FC236}">
                <a16:creationId xmlns:a16="http://schemas.microsoft.com/office/drawing/2014/main" id="{E885B99A-3DE8-49BB-ABDD-181CBAD00968}"/>
              </a:ext>
            </a:extLst>
          </p:cNvPr>
          <p:cNvSpPr/>
          <p:nvPr/>
        </p:nvSpPr>
        <p:spPr>
          <a:xfrm>
            <a:off x="4061330" y="3698819"/>
            <a:ext cx="2289425" cy="1363584"/>
          </a:xfrm>
          <a:prstGeom prst="roundRect">
            <a:avLst/>
          </a:prstGeom>
          <a:noFill/>
          <a:ln w="762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9" name="Přímá spojovací šipka 54">
            <a:extLst>
              <a:ext uri="{FF2B5EF4-FFF2-40B4-BE49-F238E27FC236}">
                <a16:creationId xmlns:a16="http://schemas.microsoft.com/office/drawing/2014/main" id="{2A3DA0AE-2E00-44FA-B5E0-7D6CD71403FE}"/>
              </a:ext>
            </a:extLst>
          </p:cNvPr>
          <p:cNvCxnSpPr>
            <a:cxnSpLocks/>
            <a:stCxn id="76" idx="0"/>
            <a:endCxn id="21" idx="2"/>
          </p:cNvCxnSpPr>
          <p:nvPr/>
        </p:nvCxnSpPr>
        <p:spPr>
          <a:xfrm flipV="1">
            <a:off x="5206043" y="3217509"/>
            <a:ext cx="451484" cy="481310"/>
          </a:xfrm>
          <a:prstGeom prst="straightConnector1">
            <a:avLst/>
          </a:prstGeom>
          <a:ln w="38100">
            <a:solidFill>
              <a:schemeClr val="tx1">
                <a:lumMod val="50000"/>
                <a:lumOff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0084640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Nadpis 1">
            <a:extLst>
              <a:ext uri="{FF2B5EF4-FFF2-40B4-BE49-F238E27FC236}">
                <a16:creationId xmlns:a16="http://schemas.microsoft.com/office/drawing/2014/main" id="{903E4EAB-825F-3A42-8111-DFD348453044}"/>
              </a:ext>
            </a:extLst>
          </p:cNvPr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defTabSz="914400">
              <a:lnSpc>
                <a:spcPct val="90000"/>
              </a:lnSpc>
              <a:spcBef>
                <a:spcPct val="0"/>
              </a:spcBef>
              <a:buNone/>
              <a:defRPr sz="4400">
                <a:latin typeface="+mj-lt"/>
                <a:ea typeface="+mj-ea"/>
                <a:cs typeface="+mj-cs"/>
              </a:defRPr>
            </a:lvl1pPr>
          </a:lstStyle>
          <a:p>
            <a:r>
              <a:rPr lang="cs-CZ" dirty="0"/>
              <a:t>Proces migrace dat do CAAIS</a:t>
            </a:r>
          </a:p>
        </p:txBody>
      </p:sp>
      <p:sp>
        <p:nvSpPr>
          <p:cNvPr id="11" name="Ovál 10">
            <a:extLst>
              <a:ext uri="{FF2B5EF4-FFF2-40B4-BE49-F238E27FC236}">
                <a16:creationId xmlns:a16="http://schemas.microsoft.com/office/drawing/2014/main" id="{6C79BE47-A7F7-7B47-8E18-2D53DE12E3A1}"/>
              </a:ext>
            </a:extLst>
          </p:cNvPr>
          <p:cNvSpPr/>
          <p:nvPr/>
        </p:nvSpPr>
        <p:spPr>
          <a:xfrm>
            <a:off x="3315507" y="1592199"/>
            <a:ext cx="1574002" cy="1571620"/>
          </a:xfrm>
          <a:prstGeom prst="ellipse">
            <a:avLst/>
          </a:prstGeom>
          <a:solidFill>
            <a:srgbClr val="B00003"/>
          </a:solid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200" b="1" dirty="0"/>
              <a:t>3</a:t>
            </a:r>
          </a:p>
          <a:p>
            <a:pPr algn="ctr"/>
            <a:r>
              <a:rPr lang="cs-CZ" sz="1200" b="1" dirty="0"/>
              <a:t>Založení statutárních zástupců</a:t>
            </a:r>
          </a:p>
        </p:txBody>
      </p:sp>
      <p:sp>
        <p:nvSpPr>
          <p:cNvPr id="3" name="Zaoblený obdélník 2">
            <a:extLst>
              <a:ext uri="{FF2B5EF4-FFF2-40B4-BE49-F238E27FC236}">
                <a16:creationId xmlns:a16="http://schemas.microsoft.com/office/drawing/2014/main" id="{2EAC392F-6CC3-7D49-8288-DF26ECAB97C6}"/>
              </a:ext>
            </a:extLst>
          </p:cNvPr>
          <p:cNvSpPr/>
          <p:nvPr/>
        </p:nvSpPr>
        <p:spPr>
          <a:xfrm>
            <a:off x="428312" y="3200995"/>
            <a:ext cx="4461197" cy="3291879"/>
          </a:xfrm>
          <a:prstGeom prst="roundRect">
            <a:avLst/>
          </a:prstGeom>
          <a:solidFill>
            <a:srgbClr val="B00003">
              <a:alpha val="18039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>
              <a:buFont typeface="+mj-lt"/>
              <a:buAutoNum type="arabicPeriod"/>
            </a:pPr>
            <a:r>
              <a:rPr lang="cs-CZ" sz="1400" b="1" dirty="0">
                <a:solidFill>
                  <a:srgbClr val="B00003"/>
                </a:solidFill>
              </a:rPr>
              <a:t>Export z JIP/KAAS, otevřená data </a:t>
            </a:r>
            <a:r>
              <a:rPr lang="cs-CZ" sz="1400" b="1" dirty="0" err="1">
                <a:solidFill>
                  <a:srgbClr val="B00003"/>
                </a:solidFill>
              </a:rPr>
              <a:t>CzP</a:t>
            </a:r>
            <a:r>
              <a:rPr lang="cs-CZ" sz="1400" b="1" dirty="0">
                <a:solidFill>
                  <a:srgbClr val="B00003"/>
                </a:solidFill>
              </a:rPr>
              <a:t> (sekundární zdroj). </a:t>
            </a:r>
            <a:br>
              <a:rPr lang="cs-CZ" sz="1400" b="1" dirty="0">
                <a:solidFill>
                  <a:srgbClr val="B00003"/>
                </a:solidFill>
              </a:rPr>
            </a:br>
            <a:r>
              <a:rPr lang="cs-CZ" sz="1400" b="1" dirty="0">
                <a:solidFill>
                  <a:srgbClr val="B00003"/>
                </a:solidFill>
              </a:rPr>
              <a:t>Po importu do CAAIS proběhne validace dat vůči ROS a RPP.</a:t>
            </a:r>
          </a:p>
          <a:p>
            <a:pPr marL="342900" indent="-342900">
              <a:buFont typeface="+mj-lt"/>
              <a:buAutoNum type="arabicPeriod"/>
            </a:pPr>
            <a:r>
              <a:rPr lang="cs-CZ" sz="1400" b="1" dirty="0">
                <a:solidFill>
                  <a:srgbClr val="B00003"/>
                </a:solidFill>
              </a:rPr>
              <a:t>Export </a:t>
            </a:r>
            <a:r>
              <a:rPr lang="cs-CZ" sz="1400" b="1" dirty="0" err="1">
                <a:solidFill>
                  <a:srgbClr val="B00003"/>
                </a:solidFill>
              </a:rPr>
              <a:t>AISů</a:t>
            </a:r>
            <a:r>
              <a:rPr lang="cs-CZ" sz="1400" b="1" dirty="0">
                <a:solidFill>
                  <a:srgbClr val="B00003"/>
                </a:solidFill>
              </a:rPr>
              <a:t> registrovaných do JIP/KAAS. Obsahuje vazbu na subjekt a v exportu jsou pouze AIS využívající JIP/KAAS pro SAML autentifikaci. Ostatní AIS (komunikující s JIP/KAAS pomocí editačních WS) budou ručně registrovány jednotlivými garanty AIS v CAAIS.</a:t>
            </a:r>
          </a:p>
          <a:p>
            <a:pPr marL="342900" indent="-342900">
              <a:buFont typeface="+mj-lt"/>
              <a:buAutoNum type="arabicPeriod"/>
            </a:pPr>
            <a:r>
              <a:rPr lang="cs-CZ" sz="1400" b="1" dirty="0">
                <a:solidFill>
                  <a:srgbClr val="B00003"/>
                </a:solidFill>
              </a:rPr>
              <a:t>Součástí validace dat vůči ROS a RPP je dotažení a založení statutárních zástupců v CAAIS</a:t>
            </a:r>
          </a:p>
        </p:txBody>
      </p:sp>
      <p:sp>
        <p:nvSpPr>
          <p:cNvPr id="13" name="Ovál 12">
            <a:extLst>
              <a:ext uri="{FF2B5EF4-FFF2-40B4-BE49-F238E27FC236}">
                <a16:creationId xmlns:a16="http://schemas.microsoft.com/office/drawing/2014/main" id="{C9514D63-D8C0-BA41-BFFB-1403913223DD}"/>
              </a:ext>
            </a:extLst>
          </p:cNvPr>
          <p:cNvSpPr/>
          <p:nvPr/>
        </p:nvSpPr>
        <p:spPr>
          <a:xfrm>
            <a:off x="1866367" y="1592199"/>
            <a:ext cx="1574002" cy="1571620"/>
          </a:xfrm>
          <a:prstGeom prst="ellipse">
            <a:avLst/>
          </a:prstGeom>
          <a:solidFill>
            <a:srgbClr val="B00003"/>
          </a:solid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200" b="1" dirty="0"/>
              <a:t>2</a:t>
            </a:r>
          </a:p>
          <a:p>
            <a:pPr algn="ctr"/>
            <a:r>
              <a:rPr lang="cs-CZ" sz="1200" b="1" dirty="0"/>
              <a:t>Migrace </a:t>
            </a:r>
            <a:r>
              <a:rPr lang="cs-CZ" sz="1200" b="1" dirty="0" err="1"/>
              <a:t>SePů</a:t>
            </a:r>
            <a:r>
              <a:rPr lang="cs-CZ" sz="1200" b="1" dirty="0"/>
              <a:t> (</a:t>
            </a:r>
            <a:r>
              <a:rPr lang="cs-CZ" sz="1200" b="1" dirty="0" err="1"/>
              <a:t>AISů</a:t>
            </a:r>
            <a:r>
              <a:rPr lang="cs-CZ" sz="1200" b="1" dirty="0"/>
              <a:t>)</a:t>
            </a:r>
          </a:p>
        </p:txBody>
      </p:sp>
      <p:sp>
        <p:nvSpPr>
          <p:cNvPr id="14" name="Ovál 13">
            <a:extLst>
              <a:ext uri="{FF2B5EF4-FFF2-40B4-BE49-F238E27FC236}">
                <a16:creationId xmlns:a16="http://schemas.microsoft.com/office/drawing/2014/main" id="{E3255E5C-F49E-614D-A9DC-B2766D127BC2}"/>
              </a:ext>
            </a:extLst>
          </p:cNvPr>
          <p:cNvSpPr/>
          <p:nvPr/>
        </p:nvSpPr>
        <p:spPr>
          <a:xfrm>
            <a:off x="428312" y="1592199"/>
            <a:ext cx="1574002" cy="1571620"/>
          </a:xfrm>
          <a:prstGeom prst="ellipse">
            <a:avLst/>
          </a:prstGeom>
          <a:solidFill>
            <a:srgbClr val="B00003"/>
          </a:solid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400" b="1" dirty="0"/>
              <a:t>1</a:t>
            </a:r>
          </a:p>
          <a:p>
            <a:pPr algn="ctr"/>
            <a:r>
              <a:rPr lang="cs-CZ" sz="1200" b="1" dirty="0"/>
              <a:t>Migrace subjektů</a:t>
            </a:r>
            <a:br>
              <a:rPr lang="cs-CZ" sz="1200" b="1" dirty="0"/>
            </a:br>
            <a:r>
              <a:rPr lang="cs-CZ" sz="1200" b="1" dirty="0"/>
              <a:t>a validace dat</a:t>
            </a:r>
          </a:p>
        </p:txBody>
      </p:sp>
      <p:sp>
        <p:nvSpPr>
          <p:cNvPr id="15" name="Ovál 14">
            <a:extLst>
              <a:ext uri="{FF2B5EF4-FFF2-40B4-BE49-F238E27FC236}">
                <a16:creationId xmlns:a16="http://schemas.microsoft.com/office/drawing/2014/main" id="{9E6BA7D8-8DE7-4544-BCEB-AAA4FF0EE111}"/>
              </a:ext>
            </a:extLst>
          </p:cNvPr>
          <p:cNvSpPr/>
          <p:nvPr/>
        </p:nvSpPr>
        <p:spPr>
          <a:xfrm>
            <a:off x="5428787" y="1592199"/>
            <a:ext cx="1573200" cy="1571620"/>
          </a:xfrm>
          <a:prstGeom prst="ellipse">
            <a:avLst/>
          </a:prstGeom>
          <a:solidFill>
            <a:schemeClr val="tx2"/>
          </a:solid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cs-CZ" sz="1200" b="1" dirty="0"/>
              <a:t>4</a:t>
            </a:r>
          </a:p>
          <a:p>
            <a:pPr algn="ctr"/>
            <a:r>
              <a:rPr lang="cs-CZ" sz="1200" b="1" dirty="0"/>
              <a:t>Založení lokálních </a:t>
            </a:r>
            <a:r>
              <a:rPr lang="cs-CZ" sz="1100" b="1" dirty="0"/>
              <a:t>administrátorů</a:t>
            </a:r>
          </a:p>
        </p:txBody>
      </p:sp>
      <p:sp>
        <p:nvSpPr>
          <p:cNvPr id="16" name="Ovál 15">
            <a:extLst>
              <a:ext uri="{FF2B5EF4-FFF2-40B4-BE49-F238E27FC236}">
                <a16:creationId xmlns:a16="http://schemas.microsoft.com/office/drawing/2014/main" id="{96AFCC10-6910-874F-9DE4-0F3150014F13}"/>
              </a:ext>
            </a:extLst>
          </p:cNvPr>
          <p:cNvSpPr/>
          <p:nvPr/>
        </p:nvSpPr>
        <p:spPr>
          <a:xfrm>
            <a:off x="6847026" y="1592199"/>
            <a:ext cx="1573200" cy="1571620"/>
          </a:xfrm>
          <a:prstGeom prst="ellipse">
            <a:avLst/>
          </a:prstGeom>
          <a:solidFill>
            <a:schemeClr val="tx2"/>
          </a:solid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cs-CZ" sz="1200" b="1" dirty="0"/>
              <a:t>5</a:t>
            </a:r>
          </a:p>
          <a:p>
            <a:pPr algn="ctr"/>
            <a:r>
              <a:rPr lang="cs-CZ" sz="1200" b="1" dirty="0"/>
              <a:t>Validace uživatelů v JIP/KAAS</a:t>
            </a:r>
          </a:p>
        </p:txBody>
      </p:sp>
      <p:sp>
        <p:nvSpPr>
          <p:cNvPr id="17" name="Ovál 16">
            <a:extLst>
              <a:ext uri="{FF2B5EF4-FFF2-40B4-BE49-F238E27FC236}">
                <a16:creationId xmlns:a16="http://schemas.microsoft.com/office/drawing/2014/main" id="{F2694026-D040-FC43-A9E1-88F2CAE5DBA8}"/>
              </a:ext>
            </a:extLst>
          </p:cNvPr>
          <p:cNvSpPr/>
          <p:nvPr/>
        </p:nvSpPr>
        <p:spPr>
          <a:xfrm>
            <a:off x="8243163" y="1592199"/>
            <a:ext cx="1573200" cy="1571620"/>
          </a:xfrm>
          <a:prstGeom prst="ellipse">
            <a:avLst/>
          </a:prstGeom>
          <a:solidFill>
            <a:schemeClr val="tx2"/>
          </a:solid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cs-CZ" sz="1200" b="1" dirty="0"/>
              <a:t>6</a:t>
            </a:r>
          </a:p>
          <a:p>
            <a:pPr algn="ctr"/>
            <a:r>
              <a:rPr lang="cs-CZ" sz="1200" b="1" dirty="0"/>
              <a:t>Migrace uživatelů</a:t>
            </a:r>
          </a:p>
        </p:txBody>
      </p:sp>
      <p:sp>
        <p:nvSpPr>
          <p:cNvPr id="18" name="Ovál 17">
            <a:extLst>
              <a:ext uri="{FF2B5EF4-FFF2-40B4-BE49-F238E27FC236}">
                <a16:creationId xmlns:a16="http://schemas.microsoft.com/office/drawing/2014/main" id="{3929A920-839F-9340-A2D3-64DBB75D626E}"/>
              </a:ext>
            </a:extLst>
          </p:cNvPr>
          <p:cNvSpPr/>
          <p:nvPr/>
        </p:nvSpPr>
        <p:spPr>
          <a:xfrm>
            <a:off x="9639300" y="1592199"/>
            <a:ext cx="1573200" cy="1571620"/>
          </a:xfrm>
          <a:prstGeom prst="ellipse">
            <a:avLst/>
          </a:prstGeom>
          <a:solidFill>
            <a:schemeClr val="tx2"/>
          </a:solid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cs-CZ" sz="1200" b="1" dirty="0"/>
              <a:t>7</a:t>
            </a:r>
          </a:p>
          <a:p>
            <a:pPr algn="ctr"/>
            <a:r>
              <a:rPr lang="cs-CZ" sz="1200" b="1" dirty="0"/>
              <a:t>Přidělení práv uživatelům pro AIS</a:t>
            </a:r>
          </a:p>
        </p:txBody>
      </p:sp>
      <p:sp>
        <p:nvSpPr>
          <p:cNvPr id="19" name="Zaoblený obdélník 18">
            <a:extLst>
              <a:ext uri="{FF2B5EF4-FFF2-40B4-BE49-F238E27FC236}">
                <a16:creationId xmlns:a16="http://schemas.microsoft.com/office/drawing/2014/main" id="{8CA02D8A-F5C5-A843-B4C3-57D4C74ACAC0}"/>
              </a:ext>
            </a:extLst>
          </p:cNvPr>
          <p:cNvSpPr/>
          <p:nvPr/>
        </p:nvSpPr>
        <p:spPr>
          <a:xfrm>
            <a:off x="5428787" y="3200996"/>
            <a:ext cx="5783713" cy="3291878"/>
          </a:xfrm>
          <a:prstGeom prst="roundRect">
            <a:avLst/>
          </a:prstGeom>
          <a:solidFill>
            <a:schemeClr val="tx2">
              <a:alpha val="18039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>
              <a:buFont typeface="+mj-lt"/>
              <a:buAutoNum type="arabicPeriod" startAt="4"/>
            </a:pPr>
            <a:r>
              <a:rPr lang="cs-CZ" sz="1400" b="1" dirty="0">
                <a:solidFill>
                  <a:schemeClr val="tx2"/>
                </a:solidFill>
              </a:rPr>
              <a:t>Statutární zástupci zavedou lokální administrátory (alternativně odeslání formuláře XML do </a:t>
            </a:r>
            <a:r>
              <a:rPr lang="cs-CZ" sz="1400" b="1">
                <a:solidFill>
                  <a:schemeClr val="tx2"/>
                </a:solidFill>
              </a:rPr>
              <a:t>datové schránky).</a:t>
            </a:r>
            <a:endParaRPr lang="cs-CZ" sz="1400" b="1" dirty="0">
              <a:solidFill>
                <a:schemeClr val="tx2"/>
              </a:solidFill>
            </a:endParaRPr>
          </a:p>
          <a:p>
            <a:pPr marL="342900" indent="-342900">
              <a:buFont typeface="+mj-lt"/>
              <a:buAutoNum type="arabicPeriod" startAt="4"/>
            </a:pPr>
            <a:r>
              <a:rPr lang="cs-CZ" sz="1400" b="1" dirty="0">
                <a:solidFill>
                  <a:schemeClr val="tx2"/>
                </a:solidFill>
              </a:rPr>
              <a:t>Lokální administrátor </a:t>
            </a:r>
            <a:r>
              <a:rPr lang="en-US" sz="1400" b="1" dirty="0" err="1">
                <a:solidFill>
                  <a:schemeClr val="tx2"/>
                </a:solidFill>
              </a:rPr>
              <a:t>provede</a:t>
            </a:r>
            <a:r>
              <a:rPr lang="en-US" sz="1400" b="1" dirty="0">
                <a:solidFill>
                  <a:schemeClr val="tx2"/>
                </a:solidFill>
              </a:rPr>
              <a:t> </a:t>
            </a:r>
            <a:r>
              <a:rPr lang="en-US" sz="1400" b="1" dirty="0" err="1">
                <a:solidFill>
                  <a:schemeClr val="tx2"/>
                </a:solidFill>
              </a:rPr>
              <a:t>validaci</a:t>
            </a:r>
            <a:r>
              <a:rPr lang="en-US" sz="1400" b="1" dirty="0">
                <a:solidFill>
                  <a:schemeClr val="tx2"/>
                </a:solidFill>
              </a:rPr>
              <a:t> u</a:t>
            </a:r>
            <a:r>
              <a:rPr lang="cs-CZ" sz="1400" b="1" dirty="0" err="1">
                <a:solidFill>
                  <a:schemeClr val="tx2"/>
                </a:solidFill>
              </a:rPr>
              <a:t>živatelů</a:t>
            </a:r>
            <a:r>
              <a:rPr lang="cs-CZ" sz="1400" b="1" dirty="0">
                <a:solidFill>
                  <a:schemeClr val="tx2"/>
                </a:solidFill>
              </a:rPr>
              <a:t> v JIP/KAAS.</a:t>
            </a:r>
          </a:p>
          <a:p>
            <a:pPr marL="342900" indent="-342900">
              <a:buFont typeface="+mj-lt"/>
              <a:buAutoNum type="arabicPeriod" startAt="4"/>
            </a:pPr>
            <a:r>
              <a:rPr lang="cs-CZ" sz="1400" b="1" dirty="0">
                <a:solidFill>
                  <a:schemeClr val="tx2"/>
                </a:solidFill>
              </a:rPr>
              <a:t>Zdroj JIP/KAAS, přenášet se bude buď pomocí migrační utility nebo napojením na IDP subjektu. Součástí získaných dat jsou: Jméno, příjmení, přihlašovací jméno, adresy, kontakty (email, telefon), certifikáty, přístupové role a činnostní role (+ agendy).</a:t>
            </a:r>
            <a:endParaRPr lang="cs-CZ" sz="1400" b="1" dirty="0">
              <a:solidFill>
                <a:srgbClr val="FF0000"/>
              </a:solidFill>
            </a:endParaRPr>
          </a:p>
          <a:p>
            <a:pPr marL="342900" indent="-342900">
              <a:buFont typeface="+mj-lt"/>
              <a:buAutoNum type="arabicPeriod" startAt="4"/>
            </a:pPr>
            <a:r>
              <a:rPr lang="cs-CZ" sz="1400" b="1" dirty="0">
                <a:solidFill>
                  <a:schemeClr val="tx2"/>
                </a:solidFill>
              </a:rPr>
              <a:t>Lokální administrátor nastaví oprávnění uživatelům pro práci v AIS.</a:t>
            </a:r>
          </a:p>
        </p:txBody>
      </p:sp>
    </p:spTree>
    <p:extLst>
      <p:ext uri="{BB962C8B-B14F-4D97-AF65-F5344CB8AC3E}">
        <p14:creationId xmlns:p14="http://schemas.microsoft.com/office/powerpoint/2010/main" val="95196704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AABC66-B1FB-CA4D-8D22-235704F441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Proces migrace dat do CAAIS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D89B989-3390-4C49-A3B6-EC975AD8E59B}"/>
              </a:ext>
            </a:extLst>
          </p:cNvPr>
          <p:cNvSpPr txBox="1"/>
          <p:nvPr/>
        </p:nvSpPr>
        <p:spPr>
          <a:xfrm>
            <a:off x="5301466" y="2935665"/>
            <a:ext cx="76028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dirty="0"/>
              <a:t>Děkujeme za pozornost</a:t>
            </a:r>
          </a:p>
        </p:txBody>
      </p:sp>
    </p:spTree>
    <p:extLst>
      <p:ext uri="{BB962C8B-B14F-4D97-AF65-F5344CB8AC3E}">
        <p14:creationId xmlns:p14="http://schemas.microsoft.com/office/powerpoint/2010/main" val="35228536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AABC66-B1FB-CA4D-8D22-235704F441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err="1"/>
              <a:t>Roll</a:t>
            </a:r>
            <a:r>
              <a:rPr lang="cs-CZ" dirty="0"/>
              <a:t> out CAAIS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3A775FA-6500-3443-93E5-51FAD070CD4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anchor="t" anchorCtr="0">
            <a:noAutofit/>
          </a:bodyPr>
          <a:lstStyle/>
          <a:p>
            <a:pPr marL="0" indent="0">
              <a:buNone/>
            </a:pPr>
            <a:r>
              <a:rPr lang="cs-CZ" sz="2800" b="1" dirty="0"/>
              <a:t>Původní cíle:</a:t>
            </a:r>
          </a:p>
          <a:p>
            <a:pPr lvl="0"/>
            <a:r>
              <a:rPr lang="cs-CZ" sz="2400" dirty="0"/>
              <a:t>Vybudování moderního řešení, které nebude trpět tzv. </a:t>
            </a:r>
            <a:r>
              <a:rPr lang="cs-CZ" sz="2400" dirty="0" err="1"/>
              <a:t>vendor</a:t>
            </a:r>
            <a:r>
              <a:rPr lang="cs-CZ" sz="2400" dirty="0"/>
              <a:t> </a:t>
            </a:r>
            <a:r>
              <a:rPr lang="cs-CZ" sz="2400" dirty="0" err="1"/>
              <a:t>lockem</a:t>
            </a:r>
            <a:r>
              <a:rPr lang="cs-CZ" sz="2400" dirty="0"/>
              <a:t>.</a:t>
            </a:r>
          </a:p>
          <a:p>
            <a:pPr lvl="0"/>
            <a:r>
              <a:rPr lang="cs-CZ" sz="2400" dirty="0"/>
              <a:t>Rozdělení dnešního integrovaného řešení Czech POINT a JIP/KAAS na dva systémy: </a:t>
            </a:r>
          </a:p>
          <a:p>
            <a:pPr lvl="1"/>
            <a:r>
              <a:rPr lang="cs-CZ" sz="2000" dirty="0"/>
              <a:t>Czech POINT 2.0</a:t>
            </a:r>
          </a:p>
          <a:p>
            <a:pPr lvl="1"/>
            <a:r>
              <a:rPr lang="cs-CZ" sz="2000" dirty="0"/>
              <a:t>CAAIS (Centrální autentizační a autorizační informační systém).</a:t>
            </a:r>
          </a:p>
          <a:p>
            <a:pPr lvl="0"/>
            <a:r>
              <a:rPr lang="cs-CZ" sz="2400" dirty="0"/>
              <a:t>Zachování vnější kompatibility rozhraní bez nutnosti změn na straně navázaných systémů.</a:t>
            </a:r>
          </a:p>
          <a:p>
            <a:pPr lvl="0"/>
            <a:r>
              <a:rPr lang="cs-CZ" sz="2400" dirty="0"/>
              <a:t>Nová bezpečnostní architektura, tak aby skutečně odpovídala požadavkům kladeným na součást kritické infrastruktury.</a:t>
            </a:r>
          </a:p>
          <a:p>
            <a:endParaRPr lang="cs-CZ" sz="2400" dirty="0"/>
          </a:p>
        </p:txBody>
      </p:sp>
    </p:spTree>
    <p:extLst>
      <p:ext uri="{BB962C8B-B14F-4D97-AF65-F5344CB8AC3E}">
        <p14:creationId xmlns:p14="http://schemas.microsoft.com/office/powerpoint/2010/main" val="25593135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AABC66-B1FB-CA4D-8D22-235704F441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err="1"/>
              <a:t>Roll</a:t>
            </a:r>
            <a:r>
              <a:rPr lang="cs-CZ" dirty="0"/>
              <a:t> out CAAIS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3A775FA-6500-3443-93E5-51FAD070CD4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anchor="t" anchorCtr="0">
            <a:noAutofit/>
          </a:bodyPr>
          <a:lstStyle/>
          <a:p>
            <a:pPr marL="0" indent="0">
              <a:buNone/>
            </a:pPr>
            <a:r>
              <a:rPr lang="cs-CZ" sz="2800" b="1" dirty="0"/>
              <a:t>Aktuální stav</a:t>
            </a:r>
          </a:p>
          <a:p>
            <a:pPr lvl="0"/>
            <a:r>
              <a:rPr lang="cs-CZ" sz="2400" dirty="0"/>
              <a:t>Realizace Czech POINT 2.0 je zastavena.</a:t>
            </a:r>
          </a:p>
          <a:p>
            <a:pPr lvl="0"/>
            <a:r>
              <a:rPr lang="cs-CZ" sz="2400" dirty="0"/>
              <a:t>Realizace CAAIS běží dále.</a:t>
            </a:r>
          </a:p>
          <a:p>
            <a:r>
              <a:rPr lang="cs-CZ" sz="2400" dirty="0"/>
              <a:t>Budeme řešit propojení stávajícího Czech POINT a CAAIS, resp. co dále s JIP/KAAS, který je integrální součástí stávajícího </a:t>
            </a:r>
            <a:r>
              <a:rPr lang="cs-CZ" sz="2400" dirty="0" err="1"/>
              <a:t>CzP</a:t>
            </a:r>
            <a:r>
              <a:rPr lang="cs-CZ" sz="24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0563649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AABC66-B1FB-CA4D-8D22-235704F441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err="1"/>
              <a:t>Roll</a:t>
            </a:r>
            <a:r>
              <a:rPr lang="cs-CZ" dirty="0"/>
              <a:t> out CAAIS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3A775FA-6500-3443-93E5-51FAD070CD4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cs-CZ" sz="2800" b="1" dirty="0"/>
              <a:t>Harmonogram:</a:t>
            </a:r>
          </a:p>
          <a:p>
            <a:pPr lvl="0"/>
            <a:r>
              <a:rPr lang="cs-CZ" sz="2400" dirty="0"/>
              <a:t>Výstavba v roce 2022 až 2023.</a:t>
            </a:r>
          </a:p>
          <a:p>
            <a:pPr lvl="0"/>
            <a:r>
              <a:rPr lang="cs-CZ" sz="2400" dirty="0"/>
              <a:t>Postupné spouštění do provozu v roce 2024.</a:t>
            </a:r>
          </a:p>
        </p:txBody>
      </p:sp>
    </p:spTree>
    <p:extLst>
      <p:ext uri="{BB962C8B-B14F-4D97-AF65-F5344CB8AC3E}">
        <p14:creationId xmlns:p14="http://schemas.microsoft.com/office/powerpoint/2010/main" val="19346227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AABC66-B1FB-CA4D-8D22-235704F441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err="1"/>
              <a:t>Roll</a:t>
            </a:r>
            <a:r>
              <a:rPr lang="cs-CZ" dirty="0"/>
              <a:t> out CAAIS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3A775FA-6500-3443-93E5-51FAD070CD4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anchor="t" anchorCtr="0">
            <a:noAutofit/>
          </a:bodyPr>
          <a:lstStyle/>
          <a:p>
            <a:pPr marL="0" indent="0">
              <a:buNone/>
            </a:pPr>
            <a:r>
              <a:rPr lang="cs-CZ" sz="2800" b="1" dirty="0"/>
              <a:t>Změny v JIP/KAAS -&gt; CAAIS</a:t>
            </a:r>
          </a:p>
          <a:p>
            <a:pPr marL="0" indent="0">
              <a:buNone/>
            </a:pPr>
            <a:r>
              <a:rPr lang="cs-CZ" sz="2400" dirty="0"/>
              <a:t>Byla provedena inventura / revize datových struktur, funkcí, služeb atd. Byly vypuštěny některé okrajové struktury. Konkrétně:</a:t>
            </a:r>
          </a:p>
          <a:p>
            <a:pPr lvl="0"/>
            <a:r>
              <a:rPr lang="cs-CZ" sz="2400" dirty="0"/>
              <a:t>Datové struktury a funkce vztahující se „krizovému řízení“. Jedná se o funkce, které byly zavedeny na požadavek GŘ HZS, ale nikdy nebyly skutečně využity.</a:t>
            </a:r>
          </a:p>
          <a:p>
            <a:pPr lvl="0"/>
            <a:r>
              <a:rPr lang="cs-CZ" sz="2400" dirty="0"/>
              <a:t>role „Přístup do Centrálního nákupu“.</a:t>
            </a:r>
          </a:p>
          <a:p>
            <a:pPr lvl="0"/>
            <a:r>
              <a:rPr lang="cs-CZ" sz="2400" dirty="0"/>
              <a:t>role „Přístup do Virtuos“.</a:t>
            </a:r>
          </a:p>
          <a:p>
            <a:pPr lvl="0"/>
            <a:r>
              <a:rPr lang="cs-CZ" sz="2400" dirty="0"/>
              <a:t>Nevyužívané a podrobné údaje o subjektech.</a:t>
            </a:r>
          </a:p>
          <a:p>
            <a:pPr lvl="0"/>
            <a:r>
              <a:rPr lang="cs-CZ" sz="2400" dirty="0"/>
              <a:t>Veřejný SOVM s údaji obcí ve struktuře dle zákona o svobodném přístupu k informacím.</a:t>
            </a:r>
          </a:p>
          <a:p>
            <a:endParaRPr lang="cs-CZ" sz="2400" dirty="0"/>
          </a:p>
        </p:txBody>
      </p:sp>
    </p:spTree>
    <p:extLst>
      <p:ext uri="{BB962C8B-B14F-4D97-AF65-F5344CB8AC3E}">
        <p14:creationId xmlns:p14="http://schemas.microsoft.com/office/powerpoint/2010/main" val="16888828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AABC66-B1FB-CA4D-8D22-235704F441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err="1"/>
              <a:t>Roll</a:t>
            </a:r>
            <a:r>
              <a:rPr lang="cs-CZ" dirty="0"/>
              <a:t> out CAAIS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3A775FA-6500-3443-93E5-51FAD070CD4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cs-CZ" sz="2800" b="1" dirty="0"/>
              <a:t>Změny v JIP/KAAS -&gt; CAAIS</a:t>
            </a:r>
          </a:p>
          <a:p>
            <a:r>
              <a:rPr lang="cs-CZ" sz="2400" dirty="0"/>
              <a:t>Původně jsme chtěli odstranit i správu „Zřizovaných organizací“, ale dostali jsme zpětnou vazbu, že toto je stále využívané a potřebné (Plzeňský kraj).</a:t>
            </a:r>
          </a:p>
          <a:p>
            <a:r>
              <a:rPr lang="cs-CZ" sz="2400" dirty="0"/>
              <a:t>Z důvodů kompatibility ponecháme příslušné elementy v datových strukturách aplikačního rozhraní, ale nebude se s nimi reálně pracovat, tzn.:</a:t>
            </a:r>
          </a:p>
          <a:p>
            <a:pPr lvl="1"/>
            <a:r>
              <a:rPr lang="cs-CZ" sz="2400" dirty="0"/>
              <a:t>na vstupu je zahodíme,</a:t>
            </a:r>
          </a:p>
          <a:p>
            <a:pPr lvl="1"/>
            <a:r>
              <a:rPr lang="cs-CZ" sz="2400" dirty="0"/>
              <a:t>na výstupu je vrátíme prázdné.</a:t>
            </a:r>
          </a:p>
          <a:p>
            <a:endParaRPr lang="cs-CZ" sz="2400" dirty="0"/>
          </a:p>
        </p:txBody>
      </p:sp>
    </p:spTree>
    <p:extLst>
      <p:ext uri="{BB962C8B-B14F-4D97-AF65-F5344CB8AC3E}">
        <p14:creationId xmlns:p14="http://schemas.microsoft.com/office/powerpoint/2010/main" val="393459198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AABC66-B1FB-CA4D-8D22-235704F441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err="1"/>
              <a:t>Roll</a:t>
            </a:r>
            <a:r>
              <a:rPr lang="cs-CZ" dirty="0"/>
              <a:t> out CAAIS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3A775FA-6500-3443-93E5-51FAD070CD4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cs-CZ" sz="2800" b="1" dirty="0"/>
              <a:t>Změny v JIP/KAAS -&gt; CAAIS</a:t>
            </a:r>
          </a:p>
          <a:p>
            <a:r>
              <a:rPr lang="cs-CZ" sz="2400" dirty="0"/>
              <a:t>Přívětivé prostředí, ve kterém se každý vyzná</a:t>
            </a:r>
          </a:p>
          <a:p>
            <a:r>
              <a:rPr lang="cs-CZ" sz="2400" dirty="0"/>
              <a:t>Snadná editace uživatelského profilu</a:t>
            </a:r>
          </a:p>
          <a:p>
            <a:r>
              <a:rPr lang="cs-CZ" sz="2400" dirty="0"/>
              <a:t>Rychlé přiřazení rolí díky šablonám</a:t>
            </a:r>
          </a:p>
          <a:p>
            <a:r>
              <a:rPr lang="cs-CZ" sz="2400" dirty="0"/>
              <a:t>Single Sign-On (SAML2, </a:t>
            </a:r>
            <a:r>
              <a:rPr lang="cs-CZ" sz="2400" dirty="0" err="1"/>
              <a:t>OAuth</a:t>
            </a:r>
            <a:r>
              <a:rPr lang="cs-CZ" sz="2400" dirty="0"/>
              <a:t>)</a:t>
            </a:r>
          </a:p>
          <a:p>
            <a:r>
              <a:rPr lang="cs-CZ" sz="2400" dirty="0"/>
              <a:t>Podpora externích </a:t>
            </a:r>
            <a:r>
              <a:rPr lang="cs-CZ" sz="2400"/>
              <a:t>Identity Providerů</a:t>
            </a:r>
            <a:br>
              <a:rPr lang="cs-CZ" sz="2400" dirty="0"/>
            </a:br>
            <a:endParaRPr lang="cs-CZ" sz="2400" dirty="0"/>
          </a:p>
        </p:txBody>
      </p:sp>
    </p:spTree>
    <p:extLst>
      <p:ext uri="{BB962C8B-B14F-4D97-AF65-F5344CB8AC3E}">
        <p14:creationId xmlns:p14="http://schemas.microsoft.com/office/powerpoint/2010/main" val="276885783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F81BA2-B0BC-A946-97A3-E7BE8A29A5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Ukázka GUI</a:t>
            </a:r>
            <a:br>
              <a:rPr lang="cs-CZ" dirty="0"/>
            </a:br>
            <a:r>
              <a:rPr lang="cs-CZ" dirty="0"/>
              <a:t>Seznam uživatelů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142079E-1235-5F42-BCC2-A5459CBA4E0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80551" y="110478"/>
            <a:ext cx="7555545" cy="67475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754932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F81BA2-B0BC-A946-97A3-E7BE8A29A5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Ukázka GUI</a:t>
            </a:r>
            <a:br>
              <a:rPr lang="cs-CZ" dirty="0"/>
            </a:br>
            <a:r>
              <a:rPr lang="cs-CZ" dirty="0"/>
              <a:t>Detail uživatele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BCEB61C-9D7C-134C-BE47-5CDB82FE8F9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69408" y="50809"/>
            <a:ext cx="4692367" cy="68071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5028729"/>
      </p:ext>
    </p:extLst>
  </p:cSld>
  <p:clrMapOvr>
    <a:masterClrMapping/>
  </p:clrMapOvr>
</p:sld>
</file>

<file path=ppt/theme/theme1.xml><?xml version="1.0" encoding="utf-8"?>
<a:theme xmlns:a="http://schemas.openxmlformats.org/drawingml/2006/main" name="Rámeček">
  <a:themeElements>
    <a:clrScheme name="Custom 2">
      <a:dk1>
        <a:srgbClr val="000000"/>
      </a:dk1>
      <a:lt1>
        <a:srgbClr val="FFFFFF"/>
      </a:lt1>
      <a:dk2>
        <a:srgbClr val="545454"/>
      </a:dk2>
      <a:lt2>
        <a:srgbClr val="BFBFBF"/>
      </a:lt2>
      <a:accent1>
        <a:srgbClr val="2362A2"/>
      </a:accent1>
      <a:accent2>
        <a:srgbClr val="FAB900"/>
      </a:accent2>
      <a:accent3>
        <a:srgbClr val="90BB23"/>
      </a:accent3>
      <a:accent4>
        <a:srgbClr val="EE7008"/>
      </a:accent4>
      <a:accent5>
        <a:srgbClr val="1AB39F"/>
      </a:accent5>
      <a:accent6>
        <a:srgbClr val="D5393D"/>
      </a:accent6>
      <a:hlink>
        <a:srgbClr val="90BB23"/>
      </a:hlink>
      <a:folHlink>
        <a:srgbClr val="EE7008"/>
      </a:folHlink>
    </a:clrScheme>
    <a:fontScheme name="Frame">
      <a:majorFont>
        <a:latin typeface="Corbel" panose="020B0503020204020204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Fram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20000"/>
                <a:lumMod val="102000"/>
              </a:schemeClr>
            </a:gs>
            <a:gs pos="48000">
              <a:schemeClr val="phClr">
                <a:tint val="98000"/>
                <a:shade val="90000"/>
                <a:satMod val="110000"/>
                <a:lumMod val="103000"/>
              </a:schemeClr>
            </a:gs>
            <a:gs pos="100000">
              <a:schemeClr val="phClr">
                <a:tint val="98000"/>
                <a:shade val="80000"/>
                <a:satMod val="10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rame" id="{F226E7A2-7162-461C-9490-D27D9DC04E43}" vid="{629A0216-3BBD-45C0-B63F-2683BEA18F60}"/>
    </a:ext>
  </a:extLst>
</a:theme>
</file>

<file path=ppt/theme/theme2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8AC3EFAA1712C74BA6F82E05DAAC106B" ma:contentTypeVersion="14" ma:contentTypeDescription="Vytvoří nový dokument" ma:contentTypeScope="" ma:versionID="6e418be0f839ca1c3de4f3626e91b7cc">
  <xsd:schema xmlns:xsd="http://www.w3.org/2001/XMLSchema" xmlns:xs="http://www.w3.org/2001/XMLSchema" xmlns:p="http://schemas.microsoft.com/office/2006/metadata/properties" xmlns:ns2="5ebd968a-c852-4372-b69a-c888204d2df0" xmlns:ns3="eed87b11-4464-432b-82b4-10c851cde77c" targetNamespace="http://schemas.microsoft.com/office/2006/metadata/properties" ma:root="true" ma:fieldsID="e913acab51914f51443c2ad569284e9d" ns2:_="" ns3:_="">
    <xsd:import namespace="5ebd968a-c852-4372-b69a-c888204d2df0"/>
    <xsd:import namespace="eed87b11-4464-432b-82b4-10c851cde77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bgtv" minOccurs="0"/>
                <xsd:element ref="ns2:MediaServiceDateTaken" minOccurs="0"/>
                <xsd:element ref="ns3:SharedWithUsers" minOccurs="0"/>
                <xsd:element ref="ns3:SharedWithDetails" minOccurs="0"/>
                <xsd:element ref="ns2:MediaLengthInSeconds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ebd968a-c852-4372-b69a-c888204d2df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bgtv" ma:index="14" nillable="true" ma:displayName="Text" ma:internalName="bgtv">
      <xsd:simpleType>
        <xsd:restriction base="dms:Text"/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8" nillable="true" ma:displayName="Length (seconds)" ma:internalName="MediaLengthInSeconds" ma:readOnly="true">
      <xsd:simpleType>
        <xsd:restriction base="dms:Unknown"/>
      </xsd:simpleType>
    </xsd:element>
    <xsd:element name="MediaServiceAutoKeyPoints" ma:index="1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ed87b11-4464-432b-82b4-10c851cde77c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Sdílí se s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Sdílené s podrobnostmi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 obsahu"/>
        <xsd:element ref="dc:title" minOccurs="0" maxOccurs="1" ma:index="4" ma:displayName="Nadpis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bgtv xmlns="5ebd968a-c852-4372-b69a-c888204d2df0" xsi:nil="true"/>
    <SharedWithUsers xmlns="eed87b11-4464-432b-82b4-10c851cde77c">
      <UserInfo>
        <DisplayName>Micaj Pavel</DisplayName>
        <AccountId>97</AccountId>
        <AccountType/>
      </UserInfo>
    </SharedWithUsers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7EF954B6-C9A7-46A5-A366-E31C694A197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5ebd968a-c852-4372-b69a-c888204d2df0"/>
    <ds:schemaRef ds:uri="eed87b11-4464-432b-82b4-10c851cde77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8665A35C-FFC6-494A-84B2-C3CDA98A7978}">
  <ds:schemaRefs>
    <ds:schemaRef ds:uri="http://schemas.microsoft.com/office/2006/documentManagement/types"/>
    <ds:schemaRef ds:uri="http://schemas.microsoft.com/office/2006/metadata/properties"/>
    <ds:schemaRef ds:uri="http://schemas.openxmlformats.org/package/2006/metadata/core-properties"/>
    <ds:schemaRef ds:uri="http://purl.org/dc/dcmitype/"/>
    <ds:schemaRef ds:uri="http://purl.org/dc/terms/"/>
    <ds:schemaRef ds:uri="http://purl.org/dc/elements/1.1/"/>
    <ds:schemaRef ds:uri="a390f116-e31d-49c3-a729-95cf08a42439"/>
    <ds:schemaRef ds:uri="http://schemas.microsoft.com/office/infopath/2007/PartnerControls"/>
    <ds:schemaRef ds:uri="http://www.w3.org/XML/1998/namespace"/>
    <ds:schemaRef ds:uri="5ebd968a-c852-4372-b69a-c888204d2df0"/>
    <ds:schemaRef ds:uri="eed87b11-4464-432b-82b4-10c851cde77c"/>
  </ds:schemaRefs>
</ds:datastoreItem>
</file>

<file path=customXml/itemProps3.xml><?xml version="1.0" encoding="utf-8"?>
<ds:datastoreItem xmlns:ds="http://schemas.openxmlformats.org/officeDocument/2006/customXml" ds:itemID="{C3226EAA-6635-4F28-B15B-E00DA3D370F6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TM04033923[[fn=Depth]]</Template>
  <TotalTime>6957</TotalTime>
  <Words>765</Words>
  <Application>Microsoft Macintosh PowerPoint</Application>
  <PresentationFormat>Widescreen</PresentationFormat>
  <Paragraphs>104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9" baseType="lpstr">
      <vt:lpstr>Calibri</vt:lpstr>
      <vt:lpstr>Corbel</vt:lpstr>
      <vt:lpstr>Wingdings 2</vt:lpstr>
      <vt:lpstr>Rámeček</vt:lpstr>
      <vt:lpstr>Roll out CAAIS </vt:lpstr>
      <vt:lpstr>Roll out CAAIS</vt:lpstr>
      <vt:lpstr>Roll out CAAIS</vt:lpstr>
      <vt:lpstr>Roll out CAAIS</vt:lpstr>
      <vt:lpstr>Roll out CAAIS</vt:lpstr>
      <vt:lpstr>Roll out CAAIS</vt:lpstr>
      <vt:lpstr>Roll out CAAIS</vt:lpstr>
      <vt:lpstr>Ukázka GUI Seznam uživatelů</vt:lpstr>
      <vt:lpstr>Ukázka GUI Detail uživatele</vt:lpstr>
      <vt:lpstr>Ukázka GUI Agenda a Role</vt:lpstr>
      <vt:lpstr>Roll out CAAIS</vt:lpstr>
      <vt:lpstr>Roll out CAAIS</vt:lpstr>
      <vt:lpstr>PowerPoint Presentation</vt:lpstr>
      <vt:lpstr>PowerPoint Presentation</vt:lpstr>
      <vt:lpstr>Proces migrace dat do CAAIS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Školení Czech POINT</dc:title>
  <dc:creator>Duffková Františka</dc:creator>
  <cp:lastModifiedBy>Pavel Tesař</cp:lastModifiedBy>
  <cp:revision>493</cp:revision>
  <dcterms:created xsi:type="dcterms:W3CDTF">2020-11-25T18:58:41Z</dcterms:created>
  <dcterms:modified xsi:type="dcterms:W3CDTF">2023-11-14T09:14:38Z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0x0101008AC3EFAA1712C74BA6F82E05DAAC106B</vt:lpwstr>
  </property>
  <property fmtid="{D5CDD505-2E9C-101B-9397-08002B2CF9AE}" pid="3" name="MSIP_Label_defa4170-0d19-0005-0004-bc88714345d2_Enabled">
    <vt:lpwstr>true</vt:lpwstr>
  </property>
  <property fmtid="{D5CDD505-2E9C-101B-9397-08002B2CF9AE}" pid="4" name="MSIP_Label_defa4170-0d19-0005-0004-bc88714345d2_SetDate">
    <vt:lpwstr>2023-05-19T07:29:19Z</vt:lpwstr>
  </property>
  <property fmtid="{D5CDD505-2E9C-101B-9397-08002B2CF9AE}" pid="5" name="MSIP_Label_defa4170-0d19-0005-0004-bc88714345d2_Method">
    <vt:lpwstr>Standard</vt:lpwstr>
  </property>
  <property fmtid="{D5CDD505-2E9C-101B-9397-08002B2CF9AE}" pid="6" name="MSIP_Label_defa4170-0d19-0005-0004-bc88714345d2_Name">
    <vt:lpwstr>defa4170-0d19-0005-0004-bc88714345d2</vt:lpwstr>
  </property>
  <property fmtid="{D5CDD505-2E9C-101B-9397-08002B2CF9AE}" pid="7" name="MSIP_Label_defa4170-0d19-0005-0004-bc88714345d2_SiteId">
    <vt:lpwstr>5b6b85cd-44ef-4d66-86d4-603dd2160780</vt:lpwstr>
  </property>
  <property fmtid="{D5CDD505-2E9C-101B-9397-08002B2CF9AE}" pid="8" name="MSIP_Label_defa4170-0d19-0005-0004-bc88714345d2_ActionId">
    <vt:lpwstr>5f8f9c10-3060-4fae-be91-e18b7b0826d9</vt:lpwstr>
  </property>
  <property fmtid="{D5CDD505-2E9C-101B-9397-08002B2CF9AE}" pid="9" name="MSIP_Label_defa4170-0d19-0005-0004-bc88714345d2_ContentBits">
    <vt:lpwstr>0</vt:lpwstr>
  </property>
</Properties>
</file>