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62" r:id="rId16"/>
    <p:sldId id="263" r:id="rId17"/>
    <p:sldId id="264" r:id="rId18"/>
    <p:sldId id="265" r:id="rId19"/>
    <p:sldId id="266" r:id="rId20"/>
    <p:sldId id="267" r:id="rId21"/>
    <p:sldId id="268" r:id="rId22"/>
    <p:sldId id="269" r:id="rId23"/>
    <p:sldId id="270" r:id="rId24"/>
    <p:sldId id="271" r:id="rId25"/>
    <p:sldId id="272" r:id="rId26"/>
    <p:sldId id="281" r:id="rId27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5C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4" autoAdjust="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102" y="1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 descr="Obsah obrázku zelené, snímek obrazovky&#10;&#10;Popis byl vytvořen automaticky">
            <a:extLst>
              <a:ext uri="{FF2B5EF4-FFF2-40B4-BE49-F238E27FC236}">
                <a16:creationId xmlns:a16="http://schemas.microsoft.com/office/drawing/2014/main" id="{11E8C9C7-32EA-40C5-5127-605887BF8BB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532"/>
          <a:stretch/>
        </p:blipFill>
        <p:spPr>
          <a:xfrm>
            <a:off x="0" y="0"/>
            <a:ext cx="12204000" cy="5885477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7196CD11-B255-BD74-1A08-57BF8F8F6B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2054" y="972523"/>
            <a:ext cx="9743768" cy="1426548"/>
          </a:xfrm>
        </p:spPr>
        <p:txBody>
          <a:bodyPr anchor="t" anchorCtr="0"/>
          <a:lstStyle>
            <a:lvl1pPr algn="l">
              <a:defRPr sz="4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948D27C9-07DB-98BF-927D-94F8C828BA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52054" y="2942738"/>
            <a:ext cx="9144000" cy="1655762"/>
          </a:xfrm>
        </p:spPr>
        <p:txBody>
          <a:bodyPr>
            <a:normAutofit/>
          </a:bodyPr>
          <a:lstStyle>
            <a:lvl1pPr marL="0" indent="0" algn="l">
              <a:buNone/>
              <a:defRPr sz="2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0600052B-FDB7-0909-931E-02D1F7F4B2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197" y="5885478"/>
            <a:ext cx="9725220" cy="97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2398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733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D591A7C-2B3A-7297-4A32-71B3C7D53C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0416355-0282-CB36-1F1E-9F1EEF31FE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76C59515-574F-99ED-5074-2FF6749153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79510" y="6311900"/>
            <a:ext cx="961098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50A33020-861E-4834-BC76-14375433821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61919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188D675-18C6-0700-49E6-4668D3DA5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A8A404C-CEA6-5FD9-2ADB-28DAE149CD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D7909777-D4C6-00A1-68EA-99064BFF25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8" name="Zástupný symbol pro číslo snímku 5">
            <a:extLst>
              <a:ext uri="{FF2B5EF4-FFF2-40B4-BE49-F238E27FC236}">
                <a16:creationId xmlns:a16="http://schemas.microsoft.com/office/drawing/2014/main" id="{129CC027-5506-698F-9603-9232FD5CDE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79510" y="6311900"/>
            <a:ext cx="961098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50A33020-861E-4834-BC76-14375433821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63219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87545D7-43BE-7FE8-8436-01CD78F76D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95367AE-F7F1-FBCD-2D73-D0EBF3C51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79510" y="6311900"/>
            <a:ext cx="961098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50A33020-861E-4834-BC76-14375433821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94032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číslo snímku 5">
            <a:extLst>
              <a:ext uri="{FF2B5EF4-FFF2-40B4-BE49-F238E27FC236}">
                <a16:creationId xmlns:a16="http://schemas.microsoft.com/office/drawing/2014/main" id="{775EBDF6-A651-A93F-0461-0838DF678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79510" y="6311900"/>
            <a:ext cx="961098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50A33020-861E-4834-BC76-14375433821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67310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DCE80799-E716-B75B-C7A6-6D2AD63DDA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008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9E95C21-AC92-6F65-0308-BF2706B0F9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25008" y="1825625"/>
            <a:ext cx="10515600" cy="41720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252239E3-8A99-2AFC-6399-DC84A8DC8CEA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197" y="5885478"/>
            <a:ext cx="9725220" cy="972522"/>
          </a:xfrm>
          <a:prstGeom prst="rect">
            <a:avLst/>
          </a:prstGeom>
        </p:spPr>
      </p:pic>
      <p:sp>
        <p:nvSpPr>
          <p:cNvPr id="8" name="Zástupný symbol pro číslo snímku 5">
            <a:extLst>
              <a:ext uri="{FF2B5EF4-FFF2-40B4-BE49-F238E27FC236}">
                <a16:creationId xmlns:a16="http://schemas.microsoft.com/office/drawing/2014/main" id="{212E7C23-F34E-73A3-39AF-B3063CF9AC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579510" y="6311900"/>
            <a:ext cx="961098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50A33020-861E-4834-BC76-14375433821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6440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6" r:id="rId3"/>
    <p:sldLayoutId id="2147483678" r:id="rId4"/>
    <p:sldLayoutId id="2147483679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cs-CZ" sz="4800" b="1" kern="1200" smtClean="0">
          <a:solidFill>
            <a:srgbClr val="075C2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75C26"/>
        </a:buClr>
        <a:buFont typeface="Arial" panose="020B0604020202020204" pitchFamily="34" charset="0"/>
        <a:buChar char="•"/>
        <a:defRPr sz="2800" kern="1200">
          <a:solidFill>
            <a:schemeClr val="accent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75C26"/>
        </a:buClr>
        <a:buFont typeface="Arial" panose="020B0604020202020204" pitchFamily="34" charset="0"/>
        <a:buChar char="•"/>
        <a:defRPr sz="2400" kern="1200">
          <a:solidFill>
            <a:schemeClr val="accent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75C26"/>
        </a:buClr>
        <a:buFont typeface="Arial" panose="020B0604020202020204" pitchFamily="34" charset="0"/>
        <a:buChar char="•"/>
        <a:defRPr sz="2000" kern="1200">
          <a:solidFill>
            <a:schemeClr val="accent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75C26"/>
        </a:buClr>
        <a:buFont typeface="Arial" panose="020B0604020202020204" pitchFamily="34" charset="0"/>
        <a:buChar char="•"/>
        <a:defRPr sz="1800" kern="1200">
          <a:solidFill>
            <a:schemeClr val="accent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75C26"/>
        </a:buClr>
        <a:buFont typeface="Arial" panose="020B0604020202020204" pitchFamily="34" charset="0"/>
        <a:buChar char="•"/>
        <a:defRPr sz="1800" kern="1200">
          <a:solidFill>
            <a:schemeClr val="accent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73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mailto:pkolar@vozp.cz" TargetMode="External"/><Relationship Id="rId2" Type="http://schemas.openxmlformats.org/officeDocument/2006/relationships/hyperlink" Target="https://kp.vozp.cz/Portal/Login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vozp.cz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zrcr.cz/cs/isss-egsb" TargetMode="External"/><Relationship Id="rId2" Type="http://schemas.openxmlformats.org/officeDocument/2006/relationships/hyperlink" Target="https://archi.gov.cz/nap:egsb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gsbkatalog.cms2ts.cz/" TargetMode="External"/><Relationship Id="rId4" Type="http://schemas.openxmlformats.org/officeDocument/2006/relationships/hyperlink" Target="https://www.szrcr.cz/cs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925E5D2-BA84-53A2-BC59-FE0D5847B0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2054" y="583099"/>
            <a:ext cx="9743768" cy="2532678"/>
          </a:xfrm>
        </p:spPr>
        <p:txBody>
          <a:bodyPr>
            <a:normAutofit fontScale="90000"/>
          </a:bodyPr>
          <a:lstStyle/>
          <a:p>
            <a:pPr algn="ctr"/>
            <a:r>
              <a:rPr lang="cs-CZ" dirty="0"/>
              <a:t>Zasedání pracovní skupiny pro architekturu a řízení ICT</a:t>
            </a:r>
            <a:br>
              <a:rPr lang="cs-CZ" dirty="0"/>
            </a:br>
            <a:br>
              <a:rPr lang="cs-CZ" dirty="0"/>
            </a:br>
            <a:r>
              <a:rPr lang="cs-CZ" sz="4800" b="1" dirty="0">
                <a:effectLst/>
                <a:ea typeface="Times New Roman" panose="02020603050405020304" pitchFamily="18" charset="0"/>
              </a:rPr>
              <a:t>Zkušenosti s využíváním </a:t>
            </a:r>
            <a:r>
              <a:rPr lang="cs-CZ" sz="4800" b="1" dirty="0" err="1">
                <a:effectLst/>
                <a:ea typeface="Times New Roman" panose="02020603050405020304" pitchFamily="18" charset="0"/>
              </a:rPr>
              <a:t>eGSB</a:t>
            </a:r>
            <a:r>
              <a:rPr lang="cs-CZ" sz="4800" b="1" dirty="0">
                <a:effectLst/>
                <a:ea typeface="Times New Roman" panose="02020603050405020304" pitchFamily="18" charset="0"/>
              </a:rPr>
              <a:t>/ISSS</a:t>
            </a:r>
            <a:br>
              <a:rPr lang="cs-CZ" sz="4800" b="1">
                <a:effectLst/>
                <a:ea typeface="Calibri" panose="020F0502020204030204" pitchFamily="34" charset="0"/>
              </a:rPr>
            </a:br>
            <a:br>
              <a:rPr lang="cs-CZ" dirty="0"/>
            </a:b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70F2A7A7-01D9-F7A7-FF21-9EFA2D660A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52054" y="3742224"/>
            <a:ext cx="9144000" cy="1655762"/>
          </a:xfrm>
        </p:spPr>
        <p:txBody>
          <a:bodyPr>
            <a:normAutofit fontScale="62500" lnSpcReduction="20000"/>
          </a:bodyPr>
          <a:lstStyle/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r>
              <a:rPr lang="cs-CZ" dirty="0"/>
              <a:t>Pavel Kolář, ředitel ekonomického odboru VoZP ČR </a:t>
            </a:r>
          </a:p>
          <a:p>
            <a:r>
              <a:rPr lang="cs-CZ" dirty="0"/>
              <a:t>13. 11. 2023</a:t>
            </a:r>
          </a:p>
        </p:txBody>
      </p:sp>
    </p:spTree>
    <p:extLst>
      <p:ext uri="{BB962C8B-B14F-4D97-AF65-F5344CB8AC3E}">
        <p14:creationId xmlns:p14="http://schemas.microsoft.com/office/powerpoint/2010/main" val="17166764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6C7621-EE7B-D433-F3D9-F56AEED3B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1800" dirty="0"/>
              <a:t>Existující služby u OSVČ v paušálním režimu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D03463ED-F786-A994-063B-DC282899D9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008" y="1309816"/>
            <a:ext cx="10515600" cy="4687861"/>
          </a:xfrm>
        </p:spPr>
        <p:txBody>
          <a:bodyPr>
            <a:normAutofit fontScale="85000" lnSpcReduction="20000"/>
          </a:bodyPr>
          <a:lstStyle/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r>
              <a:rPr lang="cs-CZ" sz="1400" i="1" dirty="0"/>
              <a:t>Zdroj: prezentace zdravotních pojišťoven k OSVČ PP </a:t>
            </a:r>
          </a:p>
          <a:p>
            <a:endParaRPr lang="cs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9B207E76-37E3-9825-4BBE-56A7423D95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8011" y="1558925"/>
            <a:ext cx="8811593" cy="3332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5666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6C7621-EE7B-D433-F3D9-F56AEED3B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1800" dirty="0"/>
              <a:t>Vlastní řešení komunikace u OSVČ PP na straně VoZP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D03463ED-F786-A994-063B-DC282899D9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008" y="1309816"/>
            <a:ext cx="10515600" cy="4687861"/>
          </a:xfrm>
        </p:spPr>
        <p:txBody>
          <a:bodyPr>
            <a:normAutofit fontScale="92500" lnSpcReduction="20000"/>
          </a:bodyPr>
          <a:lstStyle/>
          <a:p>
            <a:pPr marL="0" indent="0">
              <a:buClrTx/>
              <a:buNone/>
            </a:pPr>
            <a:r>
              <a:rPr lang="cs-CZ" sz="2100" b="1" dirty="0"/>
              <a:t>Příchozí požadavky</a:t>
            </a:r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 algn="just" eaLnBrk="1" hangingPunct="1"/>
            <a:r>
              <a:rPr lang="cs-CZ" altLang="cs-CZ" sz="1600" b="1" dirty="0"/>
              <a:t>Typ požadavku</a:t>
            </a:r>
          </a:p>
          <a:p>
            <a:pPr lvl="1" algn="just" eaLnBrk="1" hangingPunct="1">
              <a:buFont typeface="Courier New" panose="02070309020205020404" pitchFamily="49" charset="0"/>
              <a:buChar char="o"/>
            </a:pPr>
            <a:r>
              <a:rPr lang="cs-CZ" altLang="cs-CZ" sz="1400" dirty="0"/>
              <a:t>Zahájení</a:t>
            </a:r>
          </a:p>
          <a:p>
            <a:pPr lvl="1" algn="just" eaLnBrk="1" hangingPunct="1">
              <a:buFont typeface="Courier New" panose="02070309020205020404" pitchFamily="49" charset="0"/>
              <a:buChar char="o"/>
            </a:pPr>
            <a:r>
              <a:rPr lang="cs-CZ" altLang="cs-CZ" sz="1400" dirty="0"/>
              <a:t>Ukončení</a:t>
            </a:r>
          </a:p>
          <a:p>
            <a:pPr lvl="1" algn="just" eaLnBrk="1" hangingPunct="1">
              <a:buFont typeface="Courier New" panose="02070309020205020404" pitchFamily="49" charset="0"/>
              <a:buChar char="o"/>
            </a:pPr>
            <a:r>
              <a:rPr lang="cs-CZ" altLang="cs-CZ" sz="1400" dirty="0"/>
              <a:t>Přehled plateb</a:t>
            </a:r>
          </a:p>
          <a:p>
            <a:pPr lvl="1" algn="just" eaLnBrk="1" hangingPunct="1">
              <a:buFont typeface="Courier New" panose="02070309020205020404" pitchFamily="49" charset="0"/>
              <a:buChar char="o"/>
            </a:pPr>
            <a:r>
              <a:rPr lang="cs-CZ" altLang="cs-CZ" sz="1400" dirty="0"/>
              <a:t>Očekávaný DAP</a:t>
            </a:r>
          </a:p>
          <a:p>
            <a:pPr lvl="1" algn="just" eaLnBrk="1" hangingPunct="1">
              <a:buFont typeface="Courier New" panose="02070309020205020404" pitchFamily="49" charset="0"/>
              <a:buChar char="o"/>
            </a:pPr>
            <a:r>
              <a:rPr lang="cs-CZ" altLang="cs-CZ" sz="1400" dirty="0"/>
              <a:t>Evidence OSVČ</a:t>
            </a:r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endParaRPr lang="cs-CZ" dirty="0"/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1C7E3BE8-EBE8-F47B-D753-2C87641038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5979" y="1690688"/>
            <a:ext cx="7879970" cy="2805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6762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6C7621-EE7B-D433-F3D9-F56AEED3B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1800" dirty="0"/>
              <a:t>Vlastní řešení komunikace u OSVČ PP na straně VoZP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D03463ED-F786-A994-063B-DC282899D9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008" y="1309816"/>
            <a:ext cx="10515600" cy="4687861"/>
          </a:xfrm>
        </p:spPr>
        <p:txBody>
          <a:bodyPr>
            <a:normAutofit/>
          </a:bodyPr>
          <a:lstStyle/>
          <a:p>
            <a:pPr marL="0" indent="0">
              <a:buClrTx/>
              <a:buNone/>
            </a:pPr>
            <a:r>
              <a:rPr lang="cs-CZ" sz="2100" b="1" dirty="0"/>
              <a:t>Příchozí požadavky – rozpad plateb na jednotlivé plátce a platby</a:t>
            </a:r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endParaRPr lang="cs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CFAEF319-1C79-33A3-3471-9E5A43FA27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3914" y="1749406"/>
            <a:ext cx="8601451" cy="3359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9541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6C7621-EE7B-D433-F3D9-F56AEED3B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1800" dirty="0"/>
              <a:t>Vlastní řešení komunikace u OSVČ PP na straně VoZP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D03463ED-F786-A994-063B-DC282899D9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008" y="1309816"/>
            <a:ext cx="10515600" cy="4687861"/>
          </a:xfrm>
        </p:spPr>
        <p:txBody>
          <a:bodyPr>
            <a:normAutofit fontScale="92500" lnSpcReduction="20000"/>
          </a:bodyPr>
          <a:lstStyle/>
          <a:p>
            <a:pPr marL="0" indent="0">
              <a:buClrTx/>
              <a:buNone/>
            </a:pPr>
            <a:r>
              <a:rPr lang="cs-CZ" sz="2100" b="1" dirty="0"/>
              <a:t>Odchozí požadavky</a:t>
            </a:r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 algn="just" eaLnBrk="1" hangingPunct="1"/>
            <a:endParaRPr lang="cs-CZ" altLang="cs-CZ" sz="1600" b="1" dirty="0"/>
          </a:p>
          <a:p>
            <a:pPr algn="just" eaLnBrk="1" hangingPunct="1"/>
            <a:r>
              <a:rPr lang="cs-CZ" altLang="cs-CZ" sz="1600" b="1" dirty="0"/>
              <a:t>Typ požadavku</a:t>
            </a:r>
          </a:p>
          <a:p>
            <a:pPr lvl="1" algn="just" eaLnBrk="1" hangingPunct="1">
              <a:buFont typeface="Courier New" panose="02070309020205020404" pitchFamily="49" charset="0"/>
              <a:buChar char="o"/>
            </a:pPr>
            <a:r>
              <a:rPr lang="cs-CZ" altLang="cs-CZ" sz="1400" dirty="0"/>
              <a:t>Podnět k ukončení OSVČ PP – např. úmrtí, dlouhodobý pobyt…</a:t>
            </a:r>
          </a:p>
          <a:p>
            <a:pPr lvl="1" algn="just" eaLnBrk="1" hangingPunct="1">
              <a:buFont typeface="Courier New" panose="02070309020205020404" pitchFamily="49" charset="0"/>
              <a:buChar char="o"/>
            </a:pPr>
            <a:r>
              <a:rPr lang="cs-CZ" altLang="cs-CZ" sz="1400" dirty="0"/>
              <a:t>Oznámení o podání přehledu OSVČ na ZP – v případě, že nebyl podán DAP, ale ZP obdrží u OSVČ v paušálním režimu Přehled OSVČ</a:t>
            </a:r>
          </a:p>
          <a:p>
            <a:pPr lvl="1" algn="just" eaLnBrk="1" hangingPunct="1">
              <a:buFont typeface="Courier New" panose="02070309020205020404" pitchFamily="49" charset="0"/>
              <a:buChar char="o"/>
            </a:pPr>
            <a:r>
              <a:rPr lang="cs-CZ" altLang="cs-CZ" sz="1400" dirty="0"/>
              <a:t>Změna RČ – v případě změny RČ (čísla pojištěnce) u dané fyzické osoby</a:t>
            </a:r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endParaRPr lang="cs-CZ" dirty="0"/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53D3E8DE-404B-9B1F-5A2B-6A7296F6CD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8837" y="1690688"/>
            <a:ext cx="7934325" cy="300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3102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6C7621-EE7B-D433-F3D9-F56AEED3B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1800" dirty="0"/>
              <a:t>Komunikace u paušálního režimu OSVČ 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D03463ED-F786-A994-063B-DC282899D9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008" y="1309816"/>
            <a:ext cx="10515600" cy="4687861"/>
          </a:xfrm>
        </p:spPr>
        <p:txBody>
          <a:bodyPr>
            <a:normAutofit/>
          </a:bodyPr>
          <a:lstStyle/>
          <a:p>
            <a:pPr algn="just" eaLnBrk="1" hangingPunct="1"/>
            <a:r>
              <a:rPr lang="cs-CZ" altLang="cs-CZ" sz="1600" dirty="0"/>
              <a:t>Počat přijatých ID VoZP k 26. 10. 2023 				  	  17 480</a:t>
            </a:r>
          </a:p>
          <a:p>
            <a:pPr algn="just" eaLnBrk="1" hangingPunct="1"/>
            <a:r>
              <a:rPr lang="cs-CZ" altLang="cs-CZ" sz="1600" dirty="0"/>
              <a:t>Počet přijatých plateb VoZP u OSVČ v paušálním režimu k 26. 10. 2023  		222 661</a:t>
            </a:r>
          </a:p>
          <a:p>
            <a:pPr algn="just" eaLnBrk="1" hangingPunct="1"/>
            <a:r>
              <a:rPr lang="cs-CZ" altLang="cs-CZ" sz="1600" dirty="0"/>
              <a:t>Odchozí podněty – pouze kusy (vzhledem k datu nasazení na provoz)  	</a:t>
            </a:r>
          </a:p>
          <a:p>
            <a:pPr marL="0" indent="0" algn="just" eaLnBrk="1" hangingPunct="1">
              <a:buNone/>
            </a:pPr>
            <a:endParaRPr lang="cs-CZ" altLang="cs-CZ" sz="1600" dirty="0">
              <a:highlight>
                <a:srgbClr val="FFFF00"/>
              </a:highlight>
            </a:endParaRPr>
          </a:p>
          <a:p>
            <a:pPr marL="0" indent="0" algn="just" eaLnBrk="1" hangingPunct="1">
              <a:buNone/>
            </a:pPr>
            <a:endParaRPr lang="cs-CZ" altLang="cs-CZ" sz="1600" dirty="0">
              <a:highlight>
                <a:srgbClr val="FFFF00"/>
              </a:highlight>
            </a:endParaRPr>
          </a:p>
          <a:p>
            <a:pPr marL="0" indent="0" algn="just" eaLnBrk="1" hangingPunct="1">
              <a:buNone/>
            </a:pPr>
            <a:r>
              <a:rPr lang="cs-CZ" altLang="cs-CZ" sz="1600" dirty="0"/>
              <a:t>Problémy u OSVČ v paušálním režimu</a:t>
            </a:r>
          </a:p>
          <a:p>
            <a:pPr lvl="1" algn="just" eaLnBrk="1" hangingPunct="1">
              <a:buFont typeface="Courier New" panose="02070309020205020404" pitchFamily="49" charset="0"/>
              <a:buChar char="o"/>
            </a:pPr>
            <a:r>
              <a:rPr lang="cs-CZ" altLang="cs-CZ" sz="1600" dirty="0"/>
              <a:t>malý počet plátců</a:t>
            </a:r>
            <a:r>
              <a:rPr lang="cs-CZ" altLang="cs-CZ" sz="1200" dirty="0"/>
              <a:t> </a:t>
            </a:r>
          </a:p>
          <a:p>
            <a:pPr lvl="1" algn="just" eaLnBrk="1" hangingPunct="1">
              <a:buFont typeface="Courier New" panose="02070309020205020404" pitchFamily="49" charset="0"/>
              <a:buChar char="o"/>
            </a:pPr>
            <a:r>
              <a:rPr lang="cs-CZ" altLang="cs-CZ" sz="1600" dirty="0"/>
              <a:t>poměrně složité na pochopení pro plátce</a:t>
            </a:r>
          </a:p>
          <a:p>
            <a:pPr lvl="1" algn="just" eaLnBrk="1" hangingPunct="1">
              <a:buFont typeface="Courier New" panose="02070309020205020404" pitchFamily="49" charset="0"/>
              <a:buChar char="o"/>
            </a:pPr>
            <a:r>
              <a:rPr lang="cs-CZ" altLang="cs-CZ" sz="1600" dirty="0"/>
              <a:t>složité i z pohledu administrace – údaje si vyměňují ZP/GFŘ/ČSSZ </a:t>
            </a:r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 algn="just" eaLnBrk="1" hangingPunct="1"/>
            <a:endParaRPr lang="cs-CZ" altLang="cs-CZ" sz="1600" b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833178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6C7621-EE7B-D433-F3D9-F56AEED3B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1800" dirty="0"/>
              <a:t>Komunikace VoZP x ČSSZ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78D83F72-72A2-CF75-8268-FC281826B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5495"/>
            <a:ext cx="10515600" cy="4172052"/>
          </a:xfrm>
        </p:spPr>
        <p:txBody>
          <a:bodyPr/>
          <a:lstStyle/>
          <a:p>
            <a:pPr algn="just" eaLnBrk="1" hangingPunct="1"/>
            <a:r>
              <a:rPr lang="cs-CZ" altLang="cs-CZ" sz="1600" dirty="0"/>
              <a:t>VoZP má dlouhodobě implementovánu B2B komunikaci s ČSSZ – touto komunikací se VoZP může dotázat na zaměstnání, důchod a pracovní neschopnost dané fyzické osoby</a:t>
            </a:r>
          </a:p>
          <a:p>
            <a:pPr algn="just" eaLnBrk="1" hangingPunct="1"/>
            <a:endParaRPr lang="cs-CZ" altLang="cs-CZ" sz="1600" dirty="0"/>
          </a:p>
          <a:p>
            <a:pPr algn="just" eaLnBrk="1" hangingPunct="1"/>
            <a:r>
              <a:rPr lang="cs-CZ" altLang="cs-CZ" sz="1600" dirty="0"/>
              <a:t>Počet dotazů na zaměstnání	 			183 tisíc</a:t>
            </a:r>
          </a:p>
          <a:p>
            <a:pPr algn="just" eaLnBrk="1" hangingPunct="1"/>
            <a:endParaRPr lang="cs-CZ" altLang="cs-CZ" sz="1600" dirty="0"/>
          </a:p>
          <a:p>
            <a:pPr algn="just" eaLnBrk="1" hangingPunct="1"/>
            <a:r>
              <a:rPr lang="cs-CZ" altLang="cs-CZ" sz="1600" dirty="0"/>
              <a:t>ČSSZ připravila služby A1029.1 až 4 s tím, že stávající B2B komunikace bude uzavřena</a:t>
            </a:r>
          </a:p>
          <a:p>
            <a:pPr marL="0" indent="0" algn="just" eaLnBrk="1" hangingPunct="1">
              <a:buNone/>
            </a:pPr>
            <a:endParaRPr lang="cs-CZ" altLang="cs-CZ" sz="1600" dirty="0"/>
          </a:p>
          <a:p>
            <a:pPr algn="just" eaLnBrk="1" hangingPunct="1"/>
            <a:r>
              <a:rPr lang="cs-CZ" altLang="cs-CZ" sz="1600" dirty="0"/>
              <a:t>VoZP se rozhodla pro implementaci </a:t>
            </a:r>
          </a:p>
          <a:p>
            <a:pPr lvl="1" algn="just" eaLnBrk="1" hangingPunct="1">
              <a:buFont typeface="Courier New" panose="02070309020205020404" pitchFamily="49" charset="0"/>
              <a:buChar char="o"/>
            </a:pPr>
            <a:r>
              <a:rPr lang="cs-CZ" altLang="cs-CZ" sz="1600" dirty="0"/>
              <a:t>Zdravotní pojišťovny mají práva na službu 1029.1</a:t>
            </a:r>
          </a:p>
          <a:p>
            <a:pPr lvl="1" algn="just" eaLnBrk="1" hangingPunct="1">
              <a:buFont typeface="Courier New" panose="02070309020205020404" pitchFamily="49" charset="0"/>
              <a:buChar char="o"/>
            </a:pPr>
            <a:r>
              <a:rPr lang="cs-CZ" altLang="cs-CZ" sz="1600" dirty="0"/>
              <a:t>Při analýze poskytovaných dat v jednotlivých službách požádala VoZP o práva ke službě 1029.2 – proces schválení je i po řadě měsíců nedokončen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622549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6C7621-EE7B-D433-F3D9-F56AEED3B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1800" dirty="0"/>
              <a:t>Komunikace VoZP x ČSSZ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78D83F72-72A2-CF75-8268-FC281826B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5495"/>
            <a:ext cx="10515600" cy="4172052"/>
          </a:xfrm>
        </p:spPr>
        <p:txBody>
          <a:bodyPr/>
          <a:lstStyle/>
          <a:p>
            <a:pPr algn="just" eaLnBrk="1" hangingPunct="1"/>
            <a:r>
              <a:rPr lang="cs-CZ" altLang="cs-CZ" sz="1600" dirty="0"/>
              <a:t>Kontext 1029.1 obsahuje</a:t>
            </a:r>
          </a:p>
          <a:p>
            <a:pPr algn="just" eaLnBrk="1" hangingPunct="1"/>
            <a:endParaRPr lang="cs-CZ" altLang="cs-CZ" sz="1600" dirty="0"/>
          </a:p>
          <a:p>
            <a:pPr lvl="1" algn="just" eaLnBrk="1" hangingPunct="1">
              <a:buFont typeface="Courier New" panose="02070309020205020404" pitchFamily="49" charset="0"/>
              <a:buChar char="o"/>
            </a:pPr>
            <a:r>
              <a:rPr lang="cs-CZ" altLang="cs-CZ" sz="1600" dirty="0"/>
              <a:t>Evidence důchodů</a:t>
            </a:r>
          </a:p>
          <a:p>
            <a:pPr lvl="1" algn="just" eaLnBrk="1" hangingPunct="1">
              <a:buFont typeface="Courier New" panose="02070309020205020404" pitchFamily="49" charset="0"/>
              <a:buChar char="o"/>
            </a:pPr>
            <a:r>
              <a:rPr lang="cs-CZ" altLang="cs-CZ" sz="1600" dirty="0"/>
              <a:t>PPM – evidence a případy (data aktuální rok a 5 let (R-5))</a:t>
            </a:r>
          </a:p>
          <a:p>
            <a:pPr lvl="1" algn="just" eaLnBrk="1" hangingPunct="1">
              <a:buFont typeface="Courier New" panose="02070309020205020404" pitchFamily="49" charset="0"/>
              <a:buChar char="o"/>
            </a:pPr>
            <a:r>
              <a:rPr lang="cs-CZ" altLang="cs-CZ" sz="1600" dirty="0"/>
              <a:t>Pracovní neschopnost (data aktuální rok a 5 let (R-5))</a:t>
            </a:r>
          </a:p>
          <a:p>
            <a:pPr lvl="1" algn="just" eaLnBrk="1" hangingPunct="1">
              <a:buFont typeface="Courier New" panose="02070309020205020404" pitchFamily="49" charset="0"/>
              <a:buChar char="o"/>
            </a:pPr>
            <a:r>
              <a:rPr lang="cs-CZ" altLang="cs-CZ" sz="1600"/>
              <a:t>Zaměstnání (data aktuální rok a 50 let (R-50))</a:t>
            </a:r>
            <a:endParaRPr lang="cs-CZ" altLang="cs-CZ" sz="1600" dirty="0"/>
          </a:p>
          <a:p>
            <a:pPr lvl="1" algn="just" eaLnBrk="1" hangingPunct="1">
              <a:buFont typeface="Courier New" panose="02070309020205020404" pitchFamily="49" charset="0"/>
              <a:buChar char="o"/>
            </a:pPr>
            <a:r>
              <a:rPr lang="cs-CZ" altLang="cs-CZ" sz="1600" dirty="0"/>
              <a:t>Ostatní dávky + případy (data aktuální rok a 5 let (R-5))</a:t>
            </a:r>
          </a:p>
          <a:p>
            <a:pPr lvl="2" algn="just">
              <a:buFont typeface="Courier New" panose="02070309020205020404" pitchFamily="49" charset="0"/>
              <a:buChar char="o"/>
            </a:pPr>
            <a:r>
              <a:rPr lang="cs-CZ" altLang="cs-CZ" sz="1200" dirty="0"/>
              <a:t>Nemocenské, Ošetřovné, Peněžitá pomoc v mateřství, Vyrovnávací příspěvek v těhotenství a mateřství, Otcovská a Dlouhodobé ošetřovné</a:t>
            </a:r>
          </a:p>
          <a:p>
            <a:pPr lvl="1" algn="just" eaLnBrk="1" hangingPunct="1">
              <a:buFont typeface="Courier New" panose="02070309020205020404" pitchFamily="49" charset="0"/>
              <a:buChar char="o"/>
            </a:pPr>
            <a:endParaRPr lang="cs-CZ" altLang="cs-CZ" sz="1600" dirty="0"/>
          </a:p>
          <a:p>
            <a:pPr marL="400050" algn="just" eaLnBrk="1" hangingPunct="1"/>
            <a:r>
              <a:rPr lang="cs-CZ" altLang="cs-CZ" sz="1600" b="1" dirty="0"/>
              <a:t>Jeden dotaz = odpověď přes všechny agendy </a:t>
            </a:r>
          </a:p>
          <a:p>
            <a:pPr marL="400050" algn="just" eaLnBrk="1" hangingPunct="1"/>
            <a:endParaRPr lang="cs-CZ" altLang="cs-CZ" sz="1600" b="1" dirty="0"/>
          </a:p>
          <a:p>
            <a:pPr marL="400050" algn="just" eaLnBrk="1" hangingPunct="1"/>
            <a:r>
              <a:rPr lang="cs-CZ" altLang="cs-CZ" sz="1600" b="1" dirty="0"/>
              <a:t>Dotaz jen přes AIFO = přes ztotožněného pojištěnce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78349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6C7621-EE7B-D433-F3D9-F56AEED3B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1800" dirty="0"/>
              <a:t>Komunikace VoZP x ČSSZ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78D83F72-72A2-CF75-8268-FC281826B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5495"/>
            <a:ext cx="10515600" cy="4172052"/>
          </a:xfrm>
        </p:spPr>
        <p:txBody>
          <a:bodyPr/>
          <a:lstStyle/>
          <a:p>
            <a:r>
              <a:rPr lang="pt-BR" sz="1800" dirty="0"/>
              <a:t>Zadání dotazu – individuálně, nebo proti souboru</a:t>
            </a:r>
          </a:p>
          <a:p>
            <a:endParaRPr lang="cs-CZ" dirty="0"/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BA1E7E4B-DC0F-29EB-6A3C-122462FCCC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9273" y="2080655"/>
            <a:ext cx="7488831" cy="3371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2681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6C7621-EE7B-D433-F3D9-F56AEED3B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1800" dirty="0"/>
              <a:t>Komunikace VoZP x ČSSZ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78D83F72-72A2-CF75-8268-FC281826B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5495"/>
            <a:ext cx="10515600" cy="4172052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cs-CZ" altLang="cs-CZ" sz="1600" dirty="0"/>
              <a:t>Odpověď na dotaz</a:t>
            </a:r>
          </a:p>
          <a:p>
            <a:pPr algn="just" eaLnBrk="1" hangingPunct="1">
              <a:buFontTx/>
              <a:buNone/>
            </a:pPr>
            <a:endParaRPr lang="cs-CZ" altLang="cs-CZ" sz="1600" dirty="0"/>
          </a:p>
          <a:p>
            <a:pPr algn="just" eaLnBrk="1" hangingPunct="1">
              <a:buFontTx/>
              <a:buNone/>
            </a:pPr>
            <a:endParaRPr lang="cs-CZ" altLang="cs-CZ" sz="1600" dirty="0"/>
          </a:p>
          <a:p>
            <a:pPr algn="just" eaLnBrk="1" hangingPunct="1">
              <a:buFontTx/>
              <a:buNone/>
            </a:pPr>
            <a:endParaRPr lang="cs-CZ" altLang="cs-CZ" sz="1600" dirty="0"/>
          </a:p>
          <a:p>
            <a:pPr algn="just" eaLnBrk="1" hangingPunct="1">
              <a:buFontTx/>
              <a:buNone/>
            </a:pPr>
            <a:endParaRPr lang="cs-CZ" altLang="cs-CZ" sz="1600" dirty="0"/>
          </a:p>
          <a:p>
            <a:pPr algn="just" eaLnBrk="1" hangingPunct="1">
              <a:buFontTx/>
              <a:buNone/>
            </a:pPr>
            <a:endParaRPr lang="cs-CZ" altLang="cs-CZ" sz="1600" dirty="0"/>
          </a:p>
          <a:p>
            <a:pPr algn="just" eaLnBrk="1" hangingPunct="1">
              <a:buFontTx/>
              <a:buNone/>
            </a:pPr>
            <a:endParaRPr lang="cs-CZ" altLang="cs-CZ" sz="1600" dirty="0"/>
          </a:p>
          <a:p>
            <a:pPr algn="just" eaLnBrk="1" hangingPunct="1">
              <a:buFontTx/>
              <a:buNone/>
            </a:pPr>
            <a:endParaRPr lang="cs-CZ" altLang="cs-CZ" sz="1600" dirty="0"/>
          </a:p>
          <a:p>
            <a:pPr algn="just" eaLnBrk="1" hangingPunct="1">
              <a:buFontTx/>
              <a:buNone/>
            </a:pPr>
            <a:endParaRPr lang="cs-CZ" altLang="cs-CZ" sz="1600" dirty="0"/>
          </a:p>
          <a:p>
            <a:pPr algn="just">
              <a:buNone/>
            </a:pPr>
            <a:r>
              <a:rPr lang="cs-CZ" altLang="cs-CZ" sz="1600" dirty="0"/>
              <a:t>Detail - Důchody</a:t>
            </a:r>
          </a:p>
          <a:p>
            <a:pPr algn="just" eaLnBrk="1" hangingPunct="1">
              <a:buFontTx/>
              <a:buNone/>
            </a:pPr>
            <a:endParaRPr lang="cs-CZ" altLang="cs-CZ" sz="1600" dirty="0"/>
          </a:p>
          <a:p>
            <a:endParaRPr lang="cs-CZ" dirty="0"/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4E6C6930-54E8-15A3-F242-9C68CE74BD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5008" y="1690688"/>
            <a:ext cx="7931224" cy="2796099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BEF57DBD-6BE7-37DD-EA02-232D19DB74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4798748"/>
            <a:ext cx="9071919" cy="1063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3815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6C7621-EE7B-D433-F3D9-F56AEED3B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1800" dirty="0"/>
              <a:t>Komunikace VoZP x ČSSZ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78D83F72-72A2-CF75-8268-FC281826B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5495"/>
            <a:ext cx="10515600" cy="4172052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cs-CZ" altLang="cs-CZ" sz="1600" dirty="0"/>
              <a:t>Detail – Nároky na PPM</a:t>
            </a:r>
          </a:p>
          <a:p>
            <a:pPr algn="just" eaLnBrk="1" hangingPunct="1">
              <a:buFontTx/>
              <a:buNone/>
            </a:pPr>
            <a:endParaRPr lang="cs-CZ" altLang="cs-CZ" sz="1600" dirty="0"/>
          </a:p>
          <a:p>
            <a:pPr algn="just" eaLnBrk="1" hangingPunct="1">
              <a:buFontTx/>
              <a:buNone/>
            </a:pPr>
            <a:endParaRPr lang="cs-CZ" altLang="cs-CZ" sz="1600" dirty="0"/>
          </a:p>
          <a:p>
            <a:pPr algn="just" eaLnBrk="1" hangingPunct="1">
              <a:buFontTx/>
              <a:buNone/>
            </a:pPr>
            <a:endParaRPr lang="cs-CZ" altLang="cs-CZ" sz="1600" dirty="0"/>
          </a:p>
          <a:p>
            <a:pPr algn="just">
              <a:buNone/>
            </a:pPr>
            <a:r>
              <a:rPr lang="cs-CZ" altLang="cs-CZ" sz="1600" dirty="0"/>
              <a:t>Detail – Případy PPM</a:t>
            </a:r>
          </a:p>
          <a:p>
            <a:pPr algn="just">
              <a:buNone/>
            </a:pPr>
            <a:endParaRPr lang="cs-CZ" altLang="cs-CZ" sz="1600" dirty="0"/>
          </a:p>
          <a:p>
            <a:pPr algn="just">
              <a:buNone/>
            </a:pPr>
            <a:endParaRPr lang="cs-CZ" altLang="cs-CZ" sz="1600" dirty="0"/>
          </a:p>
          <a:p>
            <a:pPr algn="just">
              <a:buNone/>
            </a:pPr>
            <a:endParaRPr lang="cs-CZ" altLang="cs-CZ" sz="1600" dirty="0"/>
          </a:p>
          <a:p>
            <a:pPr algn="just">
              <a:buNone/>
            </a:pPr>
            <a:r>
              <a:rPr lang="cs-CZ" altLang="cs-CZ" sz="1600" dirty="0"/>
              <a:t>Detail – Vyplacené dávky</a:t>
            </a:r>
          </a:p>
          <a:p>
            <a:pPr algn="just" eaLnBrk="1" hangingPunct="1">
              <a:buFontTx/>
              <a:buNone/>
            </a:pPr>
            <a:endParaRPr lang="cs-CZ" altLang="cs-CZ" sz="1600" dirty="0"/>
          </a:p>
          <a:p>
            <a:endParaRPr lang="cs-CZ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210B07AC-E995-1480-8BF5-6BE319A61E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4154" y="1752560"/>
            <a:ext cx="8102286" cy="914479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291D973B-DCEE-689B-031A-CA9E473E4B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6826" y="3045708"/>
            <a:ext cx="8363272" cy="914479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25A93ADE-C99D-8DEF-B967-062BCB320D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6739" y="4437287"/>
            <a:ext cx="8423445" cy="877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1882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6C7621-EE7B-D433-F3D9-F56AEED3B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1800" dirty="0"/>
              <a:t>Digitalizace státní správy a výměna údajů mezi orgány veřejné správy a orgány veřejné moci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4B7A310-5248-BA0B-0477-9941922265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008" y="1326292"/>
            <a:ext cx="10515600" cy="467138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Tx/>
              <a:buSzPct val="120000"/>
              <a:defRPr/>
            </a:pPr>
            <a:r>
              <a:rPr kumimoji="0" lang="cs-CZ" altLang="cs-CZ" sz="16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Zákon č. 261/2021 Sb., kterým se mění některé zákony v souvislosti s další elektronizací postupů orgánů veřejné moci (DEPO)</a:t>
            </a:r>
          </a:p>
          <a:p>
            <a:pPr eaLnBrk="1" fontAlgn="auto" hangingPunct="1">
              <a:spcAft>
                <a:spcPts val="0"/>
              </a:spcAft>
              <a:buClrTx/>
              <a:buSzPct val="120000"/>
              <a:defRPr/>
            </a:pPr>
            <a:endParaRPr kumimoji="0" lang="cs-CZ" altLang="cs-CZ" sz="16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R="0" lvl="1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altLang="cs-CZ" sz="160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dotýká se více než 160 zákonů – je nutné se zabývat dopady dotčených a souvisejících zákonů</a:t>
            </a:r>
          </a:p>
          <a:p>
            <a:pPr marR="0" lvl="1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endParaRPr kumimoji="0" lang="cs-CZ" altLang="cs-CZ" sz="160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R="0" lvl="1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altLang="cs-CZ" sz="160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napříč DEPO se škrtají výčtová ustanovení přístupu do základních registrů</a:t>
            </a:r>
          </a:p>
          <a:p>
            <a:pPr marR="0" lvl="1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endParaRPr kumimoji="0" lang="cs-CZ" altLang="cs-CZ" sz="160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R="0" lvl="1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altLang="cs-CZ" sz="160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mění doslova vše co se týče nejen elektronizace, ale i faktického fungování veřejné správy</a:t>
            </a:r>
          </a:p>
          <a:p>
            <a:pPr marR="0" lvl="1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endParaRPr kumimoji="0" lang="cs-CZ" altLang="cs-CZ" sz="160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R="0" lvl="1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altLang="cs-CZ" sz="160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v návaznosti na dotčené zákony se týká každé fyzické i právnické osoby</a:t>
            </a:r>
          </a:p>
          <a:p>
            <a:pPr marR="0" lvl="1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endParaRPr kumimoji="0" lang="cs-CZ" altLang="cs-CZ" sz="160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R="0" lvl="1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altLang="cs-CZ" sz="160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podstatný není sám zákon č. 261/2021 Sb., ale práva a povinnosti dané dotčenými zákony</a:t>
            </a:r>
          </a:p>
          <a:p>
            <a:pPr marR="0" lvl="1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SzPct val="120000"/>
              <a:buFont typeface="Arial" panose="020B0604020202020204" pitchFamily="34" charset="0"/>
              <a:buChar char="•"/>
              <a:tabLst/>
              <a:defRPr/>
            </a:pPr>
            <a:endParaRPr kumimoji="0" lang="cs-CZ" altLang="cs-CZ" sz="1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457200" marR="0" lvl="1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BE2F24"/>
              </a:buClr>
              <a:buSzPct val="120000"/>
              <a:buNone/>
              <a:tabLst/>
              <a:defRPr/>
            </a:pPr>
            <a:r>
              <a:rPr kumimoji="0" lang="cs-CZ" altLang="cs-CZ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DEPO umožňuje využívat a poskytovat veškeré potřebné údaje, tedy nejen ty referenční a nebo vyjmenované zákonem. Matice přístupů k údajům je vedena v rámci referenčních údajů o agendách v Registru práv a povinností. Agendové údaje se využívají a poskytují výhradně přes </a:t>
            </a:r>
            <a:r>
              <a:rPr kumimoji="0" lang="cs-CZ" altLang="cs-CZ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eGSB</a:t>
            </a:r>
            <a:endParaRPr kumimoji="0" lang="cs-CZ" altLang="cs-CZ" sz="1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endParaRPr lang="cs-CZ" sz="1600" dirty="0"/>
          </a:p>
        </p:txBody>
      </p:sp>
    </p:spTree>
    <p:extLst>
      <p:ext uri="{BB962C8B-B14F-4D97-AF65-F5344CB8AC3E}">
        <p14:creationId xmlns:p14="http://schemas.microsoft.com/office/powerpoint/2010/main" val="26586162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6C7621-EE7B-D433-F3D9-F56AEED3B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1800" dirty="0"/>
              <a:t>Komunikace VoZP x ČSSZ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78D83F72-72A2-CF75-8268-FC281826B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5495"/>
            <a:ext cx="10515600" cy="4172052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cs-CZ" altLang="cs-CZ" sz="1600" dirty="0"/>
              <a:t>Detail – Vyřizované dávky</a:t>
            </a:r>
          </a:p>
          <a:p>
            <a:pPr algn="just" eaLnBrk="1" hangingPunct="1">
              <a:buFontTx/>
              <a:buNone/>
            </a:pPr>
            <a:endParaRPr lang="cs-CZ" altLang="cs-CZ" sz="1600" dirty="0"/>
          </a:p>
          <a:p>
            <a:pPr algn="just" eaLnBrk="1" hangingPunct="1">
              <a:buFontTx/>
              <a:buNone/>
            </a:pPr>
            <a:endParaRPr lang="cs-CZ" altLang="cs-CZ" sz="1600" dirty="0"/>
          </a:p>
          <a:p>
            <a:pPr algn="just" eaLnBrk="1" hangingPunct="1">
              <a:buFontTx/>
              <a:buNone/>
            </a:pPr>
            <a:endParaRPr lang="cs-CZ" altLang="cs-CZ" sz="1600" dirty="0"/>
          </a:p>
          <a:p>
            <a:pPr algn="just">
              <a:buNone/>
            </a:pPr>
            <a:r>
              <a:rPr lang="cs-CZ" altLang="cs-CZ" sz="1600" dirty="0"/>
              <a:t>Detail – Pracovní neschopnost</a:t>
            </a:r>
          </a:p>
          <a:p>
            <a:pPr algn="just">
              <a:buNone/>
            </a:pPr>
            <a:endParaRPr lang="cs-CZ" altLang="cs-CZ" sz="1600" dirty="0"/>
          </a:p>
          <a:p>
            <a:pPr algn="just">
              <a:buNone/>
            </a:pPr>
            <a:endParaRPr lang="cs-CZ" altLang="cs-CZ" sz="1600" dirty="0"/>
          </a:p>
          <a:p>
            <a:pPr algn="just">
              <a:buNone/>
            </a:pPr>
            <a:endParaRPr lang="cs-CZ" altLang="cs-CZ" sz="1600" dirty="0"/>
          </a:p>
          <a:p>
            <a:pPr algn="just">
              <a:buNone/>
            </a:pPr>
            <a:r>
              <a:rPr lang="cs-CZ" altLang="cs-CZ" sz="1600" dirty="0"/>
              <a:t>Detail – Zaměstnání</a:t>
            </a:r>
          </a:p>
          <a:p>
            <a:pPr algn="just" eaLnBrk="1" hangingPunct="1">
              <a:buFontTx/>
              <a:buNone/>
            </a:pPr>
            <a:endParaRPr lang="cs-CZ" altLang="cs-CZ" sz="1600" dirty="0"/>
          </a:p>
          <a:p>
            <a:endParaRPr lang="cs-CZ" dirty="0"/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A4E88BF5-273C-CAE0-10AB-275CB40A62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7116" y="1766820"/>
            <a:ext cx="8437595" cy="737680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00B7DA20-E1D8-C5FA-7459-3F843CF3F3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3695" y="3188223"/>
            <a:ext cx="8401016" cy="713294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3C2F082A-13D1-8ABE-989B-890D5B1DA7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7115" y="4492365"/>
            <a:ext cx="8437595" cy="1085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0763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6C7621-EE7B-D433-F3D9-F56AEED3B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1800" dirty="0"/>
              <a:t>Výhody a nevýhody komunikace přes ISSS (</a:t>
            </a:r>
            <a:r>
              <a:rPr lang="cs-CZ" sz="1800" dirty="0" err="1"/>
              <a:t>eGSB</a:t>
            </a:r>
            <a:r>
              <a:rPr lang="cs-CZ" sz="1800" dirty="0"/>
              <a:t>)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78D83F72-72A2-CF75-8268-FC281826B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5495"/>
            <a:ext cx="10515600" cy="4172052"/>
          </a:xfrm>
        </p:spPr>
        <p:txBody>
          <a:bodyPr>
            <a:normAutofit fontScale="92500" lnSpcReduction="20000"/>
          </a:bodyPr>
          <a:lstStyle/>
          <a:p>
            <a:pPr marL="0" indent="0" algn="just" eaLnBrk="1" hangingPunct="1">
              <a:buNone/>
            </a:pPr>
            <a:r>
              <a:rPr lang="cs-CZ" altLang="cs-CZ" sz="1600" dirty="0"/>
              <a:t>Výhody</a:t>
            </a:r>
          </a:p>
          <a:p>
            <a:pPr marL="0" indent="0" algn="just" eaLnBrk="1" hangingPunct="1">
              <a:buNone/>
            </a:pPr>
            <a:endParaRPr lang="cs-CZ" altLang="cs-CZ" sz="1600" dirty="0"/>
          </a:p>
          <a:p>
            <a:pPr lvl="1" algn="just" eaLnBrk="1" hangingPunct="1">
              <a:buFont typeface="Arial" panose="020B0604020202020204" pitchFamily="34" charset="0"/>
              <a:buChar char="•"/>
            </a:pPr>
            <a:r>
              <a:rPr lang="cs-CZ" altLang="cs-CZ" sz="1600" dirty="0"/>
              <a:t>Digitalizace státu – výrazně vyšší komfort pro občana i pro vlastní výkon státní správy</a:t>
            </a:r>
          </a:p>
          <a:p>
            <a:pPr lvl="1" algn="just" eaLnBrk="1" hangingPunct="1">
              <a:buFont typeface="Arial" panose="020B0604020202020204" pitchFamily="34" charset="0"/>
              <a:buChar char="•"/>
            </a:pPr>
            <a:endParaRPr lang="cs-CZ" altLang="cs-CZ" sz="1600" dirty="0"/>
          </a:p>
          <a:p>
            <a:pPr lvl="1" algn="just" eaLnBrk="1" hangingPunct="1">
              <a:buFont typeface="Arial" panose="020B0604020202020204" pitchFamily="34" charset="0"/>
              <a:buChar char="•"/>
            </a:pPr>
            <a:r>
              <a:rPr lang="cs-CZ" altLang="cs-CZ" sz="1600" dirty="0"/>
              <a:t>Dle mého názoru jediné řešení v souladu s legislativou ČR při komunikaci OVS x OVS nebo OVS x OVM</a:t>
            </a:r>
          </a:p>
          <a:p>
            <a:pPr lvl="1" algn="just" eaLnBrk="1" hangingPunct="1">
              <a:buFont typeface="Arial" panose="020B0604020202020204" pitchFamily="34" charset="0"/>
              <a:buChar char="•"/>
            </a:pPr>
            <a:endParaRPr lang="cs-CZ" altLang="cs-CZ" sz="1600" dirty="0"/>
          </a:p>
          <a:p>
            <a:pPr lvl="1" algn="just" eaLnBrk="1" hangingPunct="1">
              <a:buFont typeface="Arial" panose="020B0604020202020204" pitchFamily="34" charset="0"/>
              <a:buChar char="•"/>
            </a:pPr>
            <a:r>
              <a:rPr lang="cs-CZ" altLang="cs-CZ" sz="1600" dirty="0"/>
              <a:t>Nižší byrokracie </a:t>
            </a:r>
          </a:p>
          <a:p>
            <a:pPr lvl="1" algn="just" eaLnBrk="1" hangingPunct="1">
              <a:buFont typeface="Arial" panose="020B0604020202020204" pitchFamily="34" charset="0"/>
              <a:buChar char="•"/>
            </a:pPr>
            <a:endParaRPr lang="cs-CZ" altLang="cs-CZ" sz="1600" dirty="0"/>
          </a:p>
          <a:p>
            <a:pPr lvl="1" algn="just" eaLnBrk="1" hangingPunct="1">
              <a:buFont typeface="Arial" panose="020B0604020202020204" pitchFamily="34" charset="0"/>
              <a:buChar char="•"/>
            </a:pPr>
            <a:r>
              <a:rPr lang="cs-CZ" altLang="cs-CZ" sz="1600" dirty="0"/>
              <a:t>Sdílení dat</a:t>
            </a:r>
          </a:p>
          <a:p>
            <a:pPr lvl="1" algn="just" eaLnBrk="1" hangingPunct="1">
              <a:buFont typeface="Arial" panose="020B0604020202020204" pitchFamily="34" charset="0"/>
              <a:buChar char="•"/>
            </a:pPr>
            <a:endParaRPr lang="cs-CZ" altLang="cs-CZ" sz="1600" dirty="0"/>
          </a:p>
          <a:p>
            <a:pPr lvl="1" algn="just" eaLnBrk="1" hangingPunct="1">
              <a:buFont typeface="Arial" panose="020B0604020202020204" pitchFamily="34" charset="0"/>
              <a:buChar char="•"/>
            </a:pPr>
            <a:r>
              <a:rPr lang="cs-CZ" altLang="cs-CZ" sz="1600" dirty="0"/>
              <a:t>Větší množství dostupných dat</a:t>
            </a:r>
          </a:p>
          <a:p>
            <a:pPr lvl="1" algn="just" eaLnBrk="1" hangingPunct="1">
              <a:buFont typeface="Arial" panose="020B0604020202020204" pitchFamily="34" charset="0"/>
              <a:buChar char="•"/>
            </a:pPr>
            <a:endParaRPr lang="cs-CZ" altLang="cs-CZ" sz="1600" dirty="0"/>
          </a:p>
          <a:p>
            <a:pPr lvl="1" algn="just" eaLnBrk="1" hangingPunct="1">
              <a:buFont typeface="Arial" panose="020B0604020202020204" pitchFamily="34" charset="0"/>
              <a:buChar char="•"/>
            </a:pPr>
            <a:r>
              <a:rPr lang="cs-CZ" altLang="cs-CZ" sz="1600" dirty="0"/>
              <a:t>Vyšší efektivita</a:t>
            </a:r>
          </a:p>
          <a:p>
            <a:pPr lvl="1" algn="just" eaLnBrk="1" hangingPunct="1">
              <a:buFont typeface="Arial" panose="020B0604020202020204" pitchFamily="34" charset="0"/>
              <a:buChar char="•"/>
            </a:pPr>
            <a:endParaRPr lang="cs-CZ" altLang="cs-CZ" sz="1600" dirty="0"/>
          </a:p>
          <a:p>
            <a:pPr lvl="1" algn="just" eaLnBrk="1" hangingPunct="1">
              <a:buFont typeface="Arial" panose="020B0604020202020204" pitchFamily="34" charset="0"/>
              <a:buChar char="•"/>
            </a:pPr>
            <a:r>
              <a:rPr lang="cs-CZ" altLang="cs-CZ" sz="1600" dirty="0"/>
              <a:t>Výhledově vyšší čistota dat </a:t>
            </a:r>
          </a:p>
          <a:p>
            <a:pPr lvl="1" algn="just" eaLnBrk="1" hangingPunct="1">
              <a:buFont typeface="Arial" panose="020B0604020202020204" pitchFamily="34" charset="0"/>
              <a:buChar char="•"/>
            </a:pPr>
            <a:endParaRPr lang="cs-CZ" altLang="cs-CZ" sz="1600" dirty="0"/>
          </a:p>
          <a:p>
            <a:pPr lvl="1" algn="just" eaLnBrk="1" hangingPunct="1">
              <a:buFont typeface="Arial" panose="020B0604020202020204" pitchFamily="34" charset="0"/>
              <a:buChar char="•"/>
            </a:pPr>
            <a:r>
              <a:rPr lang="cs-CZ" altLang="cs-CZ" sz="1600" dirty="0"/>
              <a:t>Umožňuje realizovat změny procesů v OVS (OVM), které byly a aktuálně i jsou nemyslitelné </a:t>
            </a:r>
          </a:p>
          <a:p>
            <a:pPr algn="just" eaLnBrk="1" hangingPunct="1">
              <a:buFontTx/>
              <a:buNone/>
            </a:pPr>
            <a:endParaRPr lang="cs-CZ" altLang="cs-CZ" sz="16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762768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6C7621-EE7B-D433-F3D9-F56AEED3B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1800" dirty="0"/>
              <a:t>Výhody a nevýhody komunikace přes ISSS (</a:t>
            </a:r>
            <a:r>
              <a:rPr lang="cs-CZ" sz="1800" dirty="0" err="1"/>
              <a:t>eGSB</a:t>
            </a:r>
            <a:r>
              <a:rPr lang="cs-CZ" sz="1800" dirty="0"/>
              <a:t>)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78D83F72-72A2-CF75-8268-FC281826B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5495"/>
            <a:ext cx="10515600" cy="4172052"/>
          </a:xfrm>
        </p:spPr>
        <p:txBody>
          <a:bodyPr>
            <a:normAutofit/>
          </a:bodyPr>
          <a:lstStyle/>
          <a:p>
            <a:pPr marL="0" indent="0" algn="just" eaLnBrk="1" hangingPunct="1">
              <a:buNone/>
            </a:pPr>
            <a:r>
              <a:rPr lang="cs-CZ" altLang="cs-CZ" sz="1600" dirty="0"/>
              <a:t>Nevýhody a problémy</a:t>
            </a:r>
          </a:p>
          <a:p>
            <a:pPr marL="0" indent="0" algn="just" eaLnBrk="1" hangingPunct="1">
              <a:buNone/>
            </a:pPr>
            <a:endParaRPr lang="cs-CZ" altLang="cs-CZ" sz="1600" dirty="0"/>
          </a:p>
          <a:p>
            <a:pPr lvl="1" algn="just" eaLnBrk="1" hangingPunct="1">
              <a:buFont typeface="Arial" panose="020B0604020202020204" pitchFamily="34" charset="0"/>
              <a:buChar char="•"/>
            </a:pPr>
            <a:r>
              <a:rPr lang="cs-CZ" altLang="cs-CZ" sz="1600" dirty="0"/>
              <a:t>Komunikace přes </a:t>
            </a:r>
            <a:r>
              <a:rPr lang="cs-CZ" altLang="cs-CZ" sz="1600" dirty="0" err="1"/>
              <a:t>eGSB</a:t>
            </a:r>
            <a:r>
              <a:rPr lang="cs-CZ" altLang="cs-CZ" sz="1600" dirty="0"/>
              <a:t> s ČSSZ – jsme první v republice – prorážení cesty</a:t>
            </a:r>
          </a:p>
          <a:p>
            <a:pPr lvl="1" algn="just" eaLnBrk="1" hangingPunct="1">
              <a:buFont typeface="Arial" panose="020B0604020202020204" pitchFamily="34" charset="0"/>
              <a:buChar char="•"/>
            </a:pPr>
            <a:endParaRPr lang="cs-CZ" altLang="cs-CZ" sz="1600" dirty="0"/>
          </a:p>
          <a:p>
            <a:pPr lvl="1" algn="just" eaLnBrk="1" hangingPunct="1">
              <a:buFont typeface="Arial" panose="020B0604020202020204" pitchFamily="34" charset="0"/>
              <a:buChar char="•"/>
            </a:pPr>
            <a:r>
              <a:rPr lang="cs-CZ" altLang="cs-CZ" sz="1600" dirty="0"/>
              <a:t>Infrastruktura – je nutné silné zatížení pro otestování provozu – infrastruktura musí unést milióny dotazů denně</a:t>
            </a:r>
          </a:p>
          <a:p>
            <a:pPr lvl="1" algn="just" eaLnBrk="1" hangingPunct="1">
              <a:buFont typeface="Arial" panose="020B0604020202020204" pitchFamily="34" charset="0"/>
              <a:buChar char="•"/>
            </a:pPr>
            <a:endParaRPr lang="cs-CZ" altLang="cs-CZ" sz="1600" dirty="0"/>
          </a:p>
          <a:p>
            <a:pPr lvl="1" algn="just" eaLnBrk="1" hangingPunct="1">
              <a:buFont typeface="Arial" panose="020B0604020202020204" pitchFamily="34" charset="0"/>
              <a:buChar char="•"/>
            </a:pPr>
            <a:r>
              <a:rPr lang="cs-CZ" altLang="cs-CZ" sz="1600" dirty="0"/>
              <a:t>Kontrola přenosů</a:t>
            </a:r>
          </a:p>
          <a:p>
            <a:pPr lvl="1" algn="just" eaLnBrk="1" hangingPunct="1">
              <a:buFont typeface="Arial" panose="020B0604020202020204" pitchFamily="34" charset="0"/>
              <a:buChar char="•"/>
            </a:pPr>
            <a:endParaRPr lang="cs-CZ" altLang="cs-CZ" sz="1600" dirty="0"/>
          </a:p>
          <a:p>
            <a:pPr lvl="1" algn="just" eaLnBrk="1" hangingPunct="1">
              <a:buFont typeface="Arial" panose="020B0604020202020204" pitchFamily="34" charset="0"/>
              <a:buChar char="•"/>
            </a:pPr>
            <a:r>
              <a:rPr lang="cs-CZ" altLang="cs-CZ" sz="1600" dirty="0"/>
              <a:t>Nastavení procesů při správě služeb (katalogu služeb) – požádání o práva na službu a vyřízení tohoto požadavku trvá měsíce…</a:t>
            </a:r>
          </a:p>
          <a:p>
            <a:pPr lvl="1" algn="just" eaLnBrk="1" hangingPunct="1">
              <a:buFont typeface="Arial" panose="020B0604020202020204" pitchFamily="34" charset="0"/>
              <a:buChar char="•"/>
            </a:pPr>
            <a:endParaRPr lang="cs-CZ" altLang="cs-CZ" sz="1600" dirty="0"/>
          </a:p>
          <a:p>
            <a:pPr lvl="1" algn="just" eaLnBrk="1" hangingPunct="1">
              <a:buFont typeface="Arial" panose="020B0604020202020204" pitchFamily="34" charset="0"/>
              <a:buChar char="•"/>
            </a:pPr>
            <a:r>
              <a:rPr lang="cs-CZ" altLang="cs-CZ" sz="1600" dirty="0"/>
              <a:t>Stávají organizační struktura (OVS, OVM) není zcela vyhovující pro komunikaci online – evidentně je efektivnější centrální zabezpečení této komunikace bez ohledu na data, která se předávají (obvykle se týkají více organizačních útvarů a obsahují technické i věcné chyby) </a:t>
            </a:r>
          </a:p>
          <a:p>
            <a:pPr algn="just" eaLnBrk="1" hangingPunct="1">
              <a:buFontTx/>
              <a:buNone/>
            </a:pPr>
            <a:endParaRPr lang="cs-CZ" altLang="cs-CZ" sz="16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901435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6C7621-EE7B-D433-F3D9-F56AEED3B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1800" dirty="0"/>
              <a:t>Výhody a nevýhody komunikace přes ISSS (</a:t>
            </a:r>
            <a:r>
              <a:rPr lang="cs-CZ" sz="1800" dirty="0" err="1"/>
              <a:t>eGSB</a:t>
            </a:r>
            <a:r>
              <a:rPr lang="cs-CZ" sz="1800" dirty="0"/>
              <a:t>)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78D83F72-72A2-CF75-8268-FC281826B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5495"/>
            <a:ext cx="10515600" cy="4172052"/>
          </a:xfrm>
        </p:spPr>
        <p:txBody>
          <a:bodyPr>
            <a:normAutofit lnSpcReduction="10000"/>
          </a:bodyPr>
          <a:lstStyle/>
          <a:p>
            <a:pPr marL="0" indent="0" algn="just" eaLnBrk="1" hangingPunct="1">
              <a:buNone/>
            </a:pPr>
            <a:r>
              <a:rPr lang="cs-CZ" altLang="cs-CZ" sz="1600" dirty="0"/>
              <a:t>Nevýhody a problémy</a:t>
            </a:r>
          </a:p>
          <a:p>
            <a:pPr marL="0" indent="0" algn="just" eaLnBrk="1" hangingPunct="1">
              <a:buNone/>
            </a:pPr>
            <a:endParaRPr lang="cs-CZ" altLang="cs-CZ" sz="1600" dirty="0"/>
          </a:p>
          <a:p>
            <a:pPr lvl="1" algn="just" eaLnBrk="1" hangingPunct="1">
              <a:buFont typeface="Arial" panose="020B0604020202020204" pitchFamily="34" charset="0"/>
              <a:buChar char="•"/>
            </a:pPr>
            <a:r>
              <a:rPr lang="cs-CZ" altLang="cs-CZ" sz="1600" dirty="0"/>
              <a:t>Změna </a:t>
            </a:r>
          </a:p>
          <a:p>
            <a:pPr marL="1028700" lvl="2" indent="-171450" algn="just" eaLnBrk="1" hangingPunct="1">
              <a:buFont typeface="Courier New" panose="02070309020205020404" pitchFamily="49" charset="0"/>
              <a:buChar char="o"/>
            </a:pPr>
            <a:r>
              <a:rPr lang="cs-CZ" altLang="cs-CZ" sz="1600" dirty="0"/>
              <a:t>v myšlení </a:t>
            </a:r>
          </a:p>
          <a:p>
            <a:pPr marL="1028700" lvl="2" indent="-171450" algn="just" eaLnBrk="1" hangingPunct="1">
              <a:buFont typeface="Courier New" panose="02070309020205020404" pitchFamily="49" charset="0"/>
              <a:buChar char="o"/>
            </a:pPr>
            <a:r>
              <a:rPr lang="cs-CZ" altLang="cs-CZ" sz="1600" dirty="0"/>
              <a:t>technologická</a:t>
            </a:r>
          </a:p>
          <a:p>
            <a:pPr marL="1028700" lvl="2" indent="-171450" algn="just" eaLnBrk="1" hangingPunct="1">
              <a:buFont typeface="Courier New" panose="02070309020205020404" pitchFamily="49" charset="0"/>
              <a:buChar char="o"/>
            </a:pPr>
            <a:r>
              <a:rPr lang="cs-CZ" altLang="cs-CZ" sz="1600" dirty="0"/>
              <a:t>v procesech</a:t>
            </a:r>
          </a:p>
          <a:p>
            <a:pPr lvl="1" algn="just" eaLnBrk="1" hangingPunct="1">
              <a:buFont typeface="Arial" panose="020B0604020202020204" pitchFamily="34" charset="0"/>
              <a:buChar char="•"/>
            </a:pPr>
            <a:endParaRPr lang="cs-CZ" altLang="cs-CZ" sz="1600" dirty="0"/>
          </a:p>
          <a:p>
            <a:pPr lvl="1" algn="just" eaLnBrk="1" hangingPunct="1">
              <a:buFont typeface="Arial" panose="020B0604020202020204" pitchFamily="34" charset="0"/>
              <a:buChar char="•"/>
            </a:pPr>
            <a:r>
              <a:rPr lang="cs-CZ" altLang="cs-CZ" sz="1600" dirty="0"/>
              <a:t>Nedůvěra institucí, zaměstnanců….</a:t>
            </a:r>
          </a:p>
          <a:p>
            <a:pPr lvl="1" algn="just" eaLnBrk="1" hangingPunct="1">
              <a:buFont typeface="Arial" panose="020B0604020202020204" pitchFamily="34" charset="0"/>
              <a:buChar char="•"/>
            </a:pPr>
            <a:endParaRPr lang="cs-CZ" altLang="cs-CZ" sz="1600" dirty="0"/>
          </a:p>
          <a:p>
            <a:pPr lvl="1" algn="just" eaLnBrk="1" hangingPunct="1">
              <a:buFont typeface="Arial" panose="020B0604020202020204" pitchFamily="34" charset="0"/>
              <a:buChar char="•"/>
            </a:pPr>
            <a:r>
              <a:rPr lang="cs-CZ" altLang="cs-CZ" sz="1600" dirty="0"/>
              <a:t>Vytváří vyšší tlak na řešení chyb a čistotu dat </a:t>
            </a:r>
          </a:p>
          <a:p>
            <a:pPr lvl="1" algn="just" eaLnBrk="1" hangingPunct="1">
              <a:buFont typeface="Arial" panose="020B0604020202020204" pitchFamily="34" charset="0"/>
              <a:buChar char="•"/>
            </a:pPr>
            <a:endParaRPr lang="cs-CZ" altLang="cs-CZ" sz="1600" dirty="0"/>
          </a:p>
          <a:p>
            <a:pPr lvl="1" algn="just" eaLnBrk="1" hangingPunct="1">
              <a:buFont typeface="Arial" panose="020B0604020202020204" pitchFamily="34" charset="0"/>
              <a:buChar char="•"/>
            </a:pPr>
            <a:r>
              <a:rPr lang="cs-CZ" altLang="cs-CZ" sz="1600" dirty="0"/>
              <a:t>Chyby hluboko v minulosti – resp. rozdílné údaje, chybou je i rozdíl datumu o jeden den </a:t>
            </a:r>
          </a:p>
          <a:p>
            <a:pPr lvl="1" algn="just" eaLnBrk="1" hangingPunct="1">
              <a:buFont typeface="Arial" panose="020B0604020202020204" pitchFamily="34" charset="0"/>
              <a:buChar char="•"/>
            </a:pPr>
            <a:endParaRPr lang="cs-CZ" altLang="cs-CZ" sz="1600" dirty="0">
              <a:highlight>
                <a:srgbClr val="FFFF00"/>
              </a:highlight>
            </a:endParaRPr>
          </a:p>
          <a:p>
            <a:pPr lvl="1" algn="just" eaLnBrk="1" hangingPunct="1">
              <a:buFont typeface="Arial" panose="020B0604020202020204" pitchFamily="34" charset="0"/>
              <a:buChar char="•"/>
            </a:pPr>
            <a:r>
              <a:rPr lang="cs-CZ" altLang="cs-CZ" sz="1600" dirty="0"/>
              <a:t>Bezpečnost – daná služba vrací všechna digitalizovaná data – bezpečnost je problémem daného OVM (OVS) které data čerpá</a:t>
            </a:r>
          </a:p>
          <a:p>
            <a:pPr marL="0" indent="0" algn="just" eaLnBrk="1" hangingPunct="1">
              <a:buNone/>
            </a:pPr>
            <a:endParaRPr lang="cs-CZ" altLang="cs-CZ" sz="1600" dirty="0"/>
          </a:p>
          <a:p>
            <a:pPr algn="just" eaLnBrk="1" hangingPunct="1">
              <a:buFontTx/>
              <a:buNone/>
            </a:pPr>
            <a:endParaRPr lang="cs-CZ" altLang="cs-CZ" sz="16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881266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6C7621-EE7B-D433-F3D9-F56AEED3B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1800" dirty="0"/>
              <a:t>Budoucnost 1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78D83F72-72A2-CF75-8268-FC281826B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5495"/>
            <a:ext cx="10515600" cy="4172052"/>
          </a:xfrm>
        </p:spPr>
        <p:txBody>
          <a:bodyPr>
            <a:normAutofit/>
          </a:bodyPr>
          <a:lstStyle/>
          <a:p>
            <a:pPr marL="0" indent="0" algn="just" eaLnBrk="1" hangingPunct="1">
              <a:buNone/>
            </a:pPr>
            <a:endParaRPr lang="cs-CZ" altLang="cs-CZ" sz="1600" dirty="0"/>
          </a:p>
          <a:p>
            <a:pPr algn="just" eaLnBrk="1" hangingPunct="1">
              <a:buFont typeface="Arial" panose="020B0604020202020204" pitchFamily="34" charset="0"/>
              <a:buChar char="•"/>
            </a:pPr>
            <a:r>
              <a:rPr lang="cs-CZ" altLang="cs-CZ" sz="1600" dirty="0"/>
              <a:t>OSVČ PP – dostat se do rutinního provozu, zvýšit dozor nad komunikací, implementovat zasílání chyb (potvrzení) ke každému ID (zdravotní pojišťovny a GFŘ a ČSSZ) </a:t>
            </a:r>
          </a:p>
          <a:p>
            <a:pPr algn="just" eaLnBrk="1" hangingPunct="1">
              <a:buFont typeface="Arial" panose="020B0604020202020204" pitchFamily="34" charset="0"/>
              <a:buChar char="•"/>
            </a:pPr>
            <a:endParaRPr lang="cs-CZ" altLang="cs-CZ" sz="1600" dirty="0"/>
          </a:p>
          <a:p>
            <a:pPr algn="just" eaLnBrk="1" hangingPunct="1">
              <a:buFont typeface="Arial" panose="020B0604020202020204" pitchFamily="34" charset="0"/>
              <a:buChar char="•"/>
            </a:pPr>
            <a:r>
              <a:rPr lang="cs-CZ" altLang="cs-CZ" sz="1600" dirty="0"/>
              <a:t>Agenda ČSSZ 1029.1 – implementace ostatními zdravotními pojišťovnami?</a:t>
            </a:r>
          </a:p>
          <a:p>
            <a:pPr algn="just" eaLnBrk="1" hangingPunct="1">
              <a:buFont typeface="Arial" panose="020B0604020202020204" pitchFamily="34" charset="0"/>
              <a:buChar char="•"/>
            </a:pPr>
            <a:endParaRPr lang="cs-CZ" altLang="cs-CZ" sz="1600" dirty="0"/>
          </a:p>
          <a:p>
            <a:pPr algn="just" eaLnBrk="1" hangingPunct="1">
              <a:buFont typeface="Arial" panose="020B0604020202020204" pitchFamily="34" charset="0"/>
              <a:buChar char="•"/>
            </a:pPr>
            <a:r>
              <a:rPr lang="cs-CZ" altLang="cs-CZ" sz="1600" dirty="0"/>
              <a:t>Agenda ČSSZ 1029.1 Pro každou informaci, která se vrací z ČSSZ naprogramovat optimální zpracování automatem s minimem ručních zásahů (VoZP)</a:t>
            </a:r>
          </a:p>
          <a:p>
            <a:pPr algn="just" eaLnBrk="1" hangingPunct="1">
              <a:buFont typeface="Arial" panose="020B0604020202020204" pitchFamily="34" charset="0"/>
              <a:buChar char="•"/>
            </a:pPr>
            <a:endParaRPr lang="cs-CZ" altLang="cs-CZ" sz="1600" dirty="0"/>
          </a:p>
          <a:p>
            <a:pPr algn="just" eaLnBrk="1" hangingPunct="1">
              <a:buFont typeface="Arial" panose="020B0604020202020204" pitchFamily="34" charset="0"/>
              <a:buChar char="•"/>
            </a:pPr>
            <a:r>
              <a:rPr lang="cs-CZ" altLang="cs-CZ" sz="1600" dirty="0"/>
              <a:t>Implementace avizované změny na straně DIA a zajištění informace o změnách v každé agendě (při změně na již provolaném subjektu by přišla aktualizace dat)</a:t>
            </a:r>
          </a:p>
          <a:p>
            <a:pPr algn="just" eaLnBrk="1" hangingPunct="1">
              <a:buFont typeface="Arial" panose="020B0604020202020204" pitchFamily="34" charset="0"/>
              <a:buChar char="•"/>
            </a:pPr>
            <a:endParaRPr lang="cs-CZ" altLang="cs-CZ" sz="1600" dirty="0"/>
          </a:p>
          <a:p>
            <a:pPr algn="just" eaLnBrk="1" hangingPunct="1">
              <a:buFont typeface="Arial" panose="020B0604020202020204" pitchFamily="34" charset="0"/>
              <a:buChar char="•"/>
            </a:pPr>
            <a:r>
              <a:rPr lang="cs-CZ" altLang="cs-CZ" sz="1600" dirty="0"/>
              <a:t>Změna vlastních procesů v pojišťovně v návaznosti na data v agendě 1029.1 (VoZP)</a:t>
            </a:r>
          </a:p>
          <a:p>
            <a:pPr algn="just" eaLnBrk="1" hangingPunct="1">
              <a:buFontTx/>
              <a:buNone/>
            </a:pPr>
            <a:endParaRPr lang="cs-CZ" altLang="cs-CZ" sz="16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574920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6C7621-EE7B-D433-F3D9-F56AEED3B4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008" y="365125"/>
            <a:ext cx="10515600" cy="524561"/>
          </a:xfrm>
        </p:spPr>
        <p:txBody>
          <a:bodyPr>
            <a:normAutofit/>
          </a:bodyPr>
          <a:lstStyle/>
          <a:p>
            <a:pPr algn="ctr"/>
            <a:r>
              <a:rPr lang="cs-CZ" sz="1800" dirty="0"/>
              <a:t>Budoucnost 2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78D83F72-72A2-CF75-8268-FC281826B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89686"/>
            <a:ext cx="10515600" cy="4687861"/>
          </a:xfrm>
        </p:spPr>
        <p:txBody>
          <a:bodyPr>
            <a:normAutofit fontScale="92500" lnSpcReduction="20000"/>
          </a:bodyPr>
          <a:lstStyle/>
          <a:p>
            <a:pPr algn="just" eaLnBrk="1" hangingPunct="1"/>
            <a:r>
              <a:rPr lang="cs-CZ" altLang="cs-CZ" sz="1800" dirty="0"/>
              <a:t>Implementace dalších agend, případně i přidělení práv např. V A385 (FÚ)</a:t>
            </a:r>
          </a:p>
          <a:p>
            <a:pPr algn="just" eaLnBrk="1" hangingPunct="1"/>
            <a:endParaRPr lang="cs-CZ" altLang="cs-CZ" sz="1800" dirty="0"/>
          </a:p>
          <a:p>
            <a:pPr algn="just" eaLnBrk="1" hangingPunct="1"/>
            <a:r>
              <a:rPr lang="cs-CZ" altLang="cs-CZ" sz="1800" dirty="0"/>
              <a:t>Vytvoření publikačního kontextu – nabízí se potvrzení o bezdlužnosti – dluží/nedluží/nevím a určení data potvrzení</a:t>
            </a:r>
          </a:p>
          <a:p>
            <a:pPr algn="just" eaLnBrk="1" hangingPunct="1">
              <a:buFontTx/>
              <a:buNone/>
            </a:pPr>
            <a:endParaRPr lang="cs-CZ" altLang="cs-CZ" sz="1800" b="1" dirty="0"/>
          </a:p>
          <a:p>
            <a:pPr algn="just" eaLnBrk="1" hangingPunct="1">
              <a:buFontTx/>
              <a:buNone/>
            </a:pPr>
            <a:r>
              <a:rPr lang="cs-CZ" altLang="cs-CZ" sz="1800" u="sng" dirty="0"/>
              <a:t>Agenda ČSSZ 1029.2</a:t>
            </a:r>
          </a:p>
          <a:p>
            <a:pPr algn="just" eaLnBrk="1" hangingPunct="1"/>
            <a:r>
              <a:rPr lang="cs-CZ" altLang="cs-CZ" sz="1600" dirty="0">
                <a:cs typeface="Arial" panose="020B0604020202020204" pitchFamily="34" charset="0"/>
              </a:rPr>
              <a:t>VoZP předpokládá schválení agendy 1029.2 u ČSSZ pro zdravotní pojišťovny a následnou implementaci do IS VoZP</a:t>
            </a:r>
          </a:p>
          <a:p>
            <a:pPr algn="just" eaLnBrk="1" hangingPunct="1"/>
            <a:endParaRPr lang="cs-CZ" altLang="cs-CZ" sz="1600" dirty="0">
              <a:cs typeface="Arial" panose="020B0604020202020204" pitchFamily="34" charset="0"/>
            </a:endParaRPr>
          </a:p>
          <a:p>
            <a:pPr algn="just" eaLnBrk="1" hangingPunct="1"/>
            <a:r>
              <a:rPr lang="cs-CZ" altLang="cs-CZ" sz="1600" dirty="0">
                <a:cs typeface="Arial" panose="020B0604020202020204" pitchFamily="34" charset="0"/>
              </a:rPr>
              <a:t>Agenda 1029.2 by měla obsahovat dílčí základ daně u OSVČ</a:t>
            </a:r>
          </a:p>
          <a:p>
            <a:pPr algn="just" eaLnBrk="1" hangingPunct="1"/>
            <a:endParaRPr lang="cs-CZ" altLang="cs-CZ" sz="1600" dirty="0">
              <a:cs typeface="Arial" panose="020B0604020202020204" pitchFamily="34" charset="0"/>
            </a:endParaRPr>
          </a:p>
          <a:p>
            <a:pPr algn="just" eaLnBrk="1" hangingPunct="1"/>
            <a:endParaRPr lang="cs-CZ" altLang="cs-CZ" sz="1600" dirty="0">
              <a:cs typeface="Arial" panose="020B0604020202020204" pitchFamily="34" charset="0"/>
            </a:endParaRPr>
          </a:p>
          <a:p>
            <a:pPr marL="0" indent="0" algn="ctr" eaLnBrk="1" hangingPunct="1">
              <a:buNone/>
            </a:pPr>
            <a:r>
              <a:rPr lang="cs-CZ" altLang="cs-CZ" sz="1600" b="1">
                <a:cs typeface="Arial" panose="020B0604020202020204" pitchFamily="34" charset="0"/>
              </a:rPr>
              <a:t>První </a:t>
            </a:r>
            <a:r>
              <a:rPr lang="cs-CZ" altLang="cs-CZ" sz="1600" b="1" dirty="0">
                <a:cs typeface="Arial" panose="020B0604020202020204" pitchFamily="34" charset="0"/>
              </a:rPr>
              <a:t>krok k tomu, aby žádné OSVČ nemusela zdravotní pojišťovně předávat Přehled OSVČ</a:t>
            </a:r>
          </a:p>
          <a:p>
            <a:pPr marL="0" indent="0" algn="ctr" eaLnBrk="1" hangingPunct="1">
              <a:buNone/>
            </a:pPr>
            <a:endParaRPr lang="cs-CZ" altLang="cs-CZ" sz="1600" b="1" dirty="0">
              <a:cs typeface="Arial" panose="020B0604020202020204" pitchFamily="34" charset="0"/>
            </a:endParaRPr>
          </a:p>
          <a:p>
            <a:pPr marL="0" indent="0" algn="ctr" eaLnBrk="1" hangingPunct="1">
              <a:buNone/>
            </a:pPr>
            <a:endParaRPr lang="cs-CZ" altLang="cs-CZ" sz="1600" b="1" dirty="0">
              <a:cs typeface="Arial" panose="020B0604020202020204" pitchFamily="34" charset="0"/>
            </a:endParaRPr>
          </a:p>
          <a:p>
            <a:pPr marL="0" indent="0" algn="ctr" eaLnBrk="1" hangingPunct="1">
              <a:buNone/>
            </a:pPr>
            <a:r>
              <a:rPr lang="cs-CZ" altLang="cs-CZ" sz="1600" b="1" dirty="0">
                <a:cs typeface="Arial" panose="020B0604020202020204" pitchFamily="34" charset="0"/>
              </a:rPr>
              <a:t>Toto je digitalizace státní správy a zjednodušení byrokracie pro více než </a:t>
            </a:r>
          </a:p>
          <a:p>
            <a:pPr marL="0" indent="0" algn="ctr" eaLnBrk="1" hangingPunct="1">
              <a:buNone/>
            </a:pPr>
            <a:r>
              <a:rPr lang="cs-CZ" altLang="cs-CZ" sz="1600" b="1" dirty="0">
                <a:cs typeface="Arial" panose="020B0604020202020204" pitchFamily="34" charset="0"/>
              </a:rPr>
              <a:t>1 000 000 občanů</a:t>
            </a:r>
          </a:p>
          <a:p>
            <a:pPr marL="0" indent="0" algn="just" eaLnBrk="1" hangingPunct="1">
              <a:buNone/>
            </a:pPr>
            <a:endParaRPr lang="cs-CZ" altLang="cs-CZ" sz="1600" dirty="0"/>
          </a:p>
          <a:p>
            <a:pPr algn="just" eaLnBrk="1" hangingPunct="1">
              <a:buFontTx/>
              <a:buNone/>
            </a:pPr>
            <a:endParaRPr lang="cs-CZ" altLang="cs-CZ" sz="16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3393918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78D83F72-72A2-CF75-8268-FC281826B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89686"/>
            <a:ext cx="10515600" cy="4687861"/>
          </a:xfrm>
        </p:spPr>
        <p:txBody>
          <a:bodyPr>
            <a:normAutofit fontScale="92500" lnSpcReduction="20000"/>
          </a:bodyPr>
          <a:lstStyle/>
          <a:p>
            <a:pPr marL="0" indent="0" algn="just" eaLnBrk="1" hangingPunct="1">
              <a:buNone/>
            </a:pPr>
            <a:endParaRPr lang="cs-CZ" altLang="cs-CZ" sz="1600" dirty="0"/>
          </a:p>
          <a:p>
            <a:pPr algn="ctr" eaLnBrk="1" hangingPunct="1">
              <a:buFontTx/>
              <a:buNone/>
            </a:pPr>
            <a:r>
              <a:rPr lang="cs-CZ" altLang="cs-CZ" sz="2800" b="1" dirty="0"/>
              <a:t>Děkuji za pozornost</a:t>
            </a:r>
            <a:endParaRPr lang="cs-CZ" altLang="cs-CZ" sz="2800" b="1" dirty="0">
              <a:cs typeface="Arial" panose="020B0604020202020204" pitchFamily="34" charset="0"/>
            </a:endParaRPr>
          </a:p>
          <a:p>
            <a:pPr marL="0" indent="0" algn="ctr" eaLnBrk="1" hangingPunct="1">
              <a:buNone/>
            </a:pPr>
            <a:endParaRPr lang="cs-CZ" altLang="cs-CZ" sz="1400" b="1" dirty="0">
              <a:highlight>
                <a:srgbClr val="FFFF00"/>
              </a:highlight>
              <a:cs typeface="Arial" panose="020B0604020202020204" pitchFamily="34" charset="0"/>
            </a:endParaRPr>
          </a:p>
          <a:p>
            <a:pPr marL="0" indent="0" algn="ctr" eaLnBrk="1" hangingPunct="1">
              <a:buNone/>
            </a:pPr>
            <a:endParaRPr lang="cs-CZ" altLang="cs-CZ" sz="1400" b="1" dirty="0">
              <a:highlight>
                <a:srgbClr val="FFFF00"/>
              </a:highlight>
              <a:cs typeface="Arial" panose="020B0604020202020204" pitchFamily="34" charset="0"/>
            </a:endParaRPr>
          </a:p>
          <a:p>
            <a:pPr marL="0" indent="0" algn="ctr" eaLnBrk="1" hangingPunct="1">
              <a:buNone/>
            </a:pPr>
            <a:endParaRPr lang="cs-CZ" altLang="cs-CZ" sz="1000" dirty="0">
              <a:highlight>
                <a:srgbClr val="FFFF00"/>
              </a:highlight>
            </a:endParaRPr>
          </a:p>
          <a:p>
            <a:pPr lvl="2" algn="just" eaLnBrk="1" hangingPunct="1">
              <a:buFont typeface="Courier New" panose="02070309020205020404" pitchFamily="49" charset="0"/>
              <a:buChar char="o"/>
            </a:pPr>
            <a:endParaRPr lang="cs-CZ" altLang="cs-CZ" sz="1000" dirty="0">
              <a:highlight>
                <a:srgbClr val="FFFF00"/>
              </a:highlight>
            </a:endParaRPr>
          </a:p>
          <a:p>
            <a:pPr lvl="2" algn="just" eaLnBrk="1" hangingPunct="1">
              <a:buFont typeface="Courier New" panose="02070309020205020404" pitchFamily="49" charset="0"/>
              <a:buChar char="o"/>
            </a:pPr>
            <a:endParaRPr lang="cs-CZ" altLang="cs-CZ" sz="1000" dirty="0">
              <a:highlight>
                <a:srgbClr val="FFFF00"/>
              </a:highlight>
            </a:endParaRPr>
          </a:p>
          <a:p>
            <a:pPr marL="0" indent="0" algn="ctr" eaLnBrk="1" hangingPunct="1">
              <a:buNone/>
            </a:pPr>
            <a:r>
              <a:rPr lang="cs-CZ" altLang="cs-CZ" sz="1400" b="1" dirty="0"/>
              <a:t>Chcete si vyzkoušet přihlášení do klientského portálu VoZP, i když nejste pojištěncem – přihlaste se jedním z nástrojů NIA</a:t>
            </a:r>
          </a:p>
          <a:p>
            <a:pPr marL="0" indent="0" algn="ctr" eaLnBrk="1" hangingPunct="1">
              <a:buNone/>
            </a:pPr>
            <a:endParaRPr lang="cs-CZ" altLang="cs-CZ" sz="1400" dirty="0"/>
          </a:p>
          <a:p>
            <a:pPr marL="0" indent="0" algn="ctr" eaLnBrk="1" hangingPunct="1">
              <a:buNone/>
            </a:pPr>
            <a:r>
              <a:rPr lang="cs-CZ" sz="1900" b="1" dirty="0">
                <a:solidFill>
                  <a:srgbClr val="00B05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KLIENTSKÝ PORTÁL (vozp.cz)</a:t>
            </a:r>
            <a:r>
              <a:rPr lang="cs-CZ" sz="1900" dirty="0">
                <a:solidFill>
                  <a:srgbClr val="00B0F0"/>
                </a:solidFill>
              </a:rPr>
              <a:t> </a:t>
            </a:r>
            <a:endParaRPr lang="cs-CZ" altLang="cs-CZ" sz="1900" dirty="0">
              <a:solidFill>
                <a:srgbClr val="00B0F0"/>
              </a:solidFill>
            </a:endParaRPr>
          </a:p>
          <a:p>
            <a:pPr marL="0" indent="0" algn="just" eaLnBrk="1" hangingPunct="1">
              <a:buNone/>
            </a:pPr>
            <a:endParaRPr lang="cs-CZ" altLang="cs-CZ" sz="1400" dirty="0"/>
          </a:p>
          <a:p>
            <a:pPr marL="0" indent="0" algn="just" eaLnBrk="1" hangingPunct="1">
              <a:buNone/>
            </a:pPr>
            <a:endParaRPr lang="cs-CZ" altLang="cs-CZ" sz="1400" dirty="0"/>
          </a:p>
          <a:p>
            <a:pPr marL="0" indent="0" algn="just" eaLnBrk="1" hangingPunct="1">
              <a:buNone/>
            </a:pPr>
            <a:endParaRPr lang="cs-CZ" altLang="cs-CZ" sz="1400" dirty="0"/>
          </a:p>
          <a:p>
            <a:pPr marL="0" indent="0" algn="just" eaLnBrk="1" hangingPunct="1">
              <a:buNone/>
            </a:pPr>
            <a:endParaRPr lang="cs-CZ" altLang="cs-CZ" sz="1400" dirty="0"/>
          </a:p>
          <a:p>
            <a:pPr marL="0" indent="0" algn="just" eaLnBrk="1" hangingPunct="1">
              <a:buNone/>
            </a:pPr>
            <a:endParaRPr lang="cs-CZ" altLang="cs-CZ" sz="1400" dirty="0"/>
          </a:p>
          <a:p>
            <a:pPr marL="0" indent="0" algn="just" eaLnBrk="1" hangingPunct="1">
              <a:buNone/>
            </a:pPr>
            <a:r>
              <a:rPr lang="cs-CZ" altLang="cs-CZ" sz="1400" dirty="0"/>
              <a:t>Kontakt 		</a:t>
            </a:r>
            <a:r>
              <a:rPr lang="cs-CZ" altLang="cs-CZ" sz="1400" dirty="0">
                <a:solidFill>
                  <a:srgbClr val="00B0F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pkolar@vozp.cz</a:t>
            </a:r>
            <a:r>
              <a:rPr lang="cs-CZ" altLang="cs-CZ" sz="1400" dirty="0">
                <a:solidFill>
                  <a:srgbClr val="00B0F0"/>
                </a:solidFill>
              </a:rPr>
              <a:t>	</a:t>
            </a:r>
          </a:p>
          <a:p>
            <a:pPr marL="0" indent="0" algn="just" eaLnBrk="1" hangingPunct="1">
              <a:buNone/>
            </a:pPr>
            <a:r>
              <a:rPr lang="cs-CZ" altLang="cs-CZ" sz="1400" dirty="0">
                <a:solidFill>
                  <a:srgbClr val="00B0F0"/>
                </a:solidFill>
              </a:rPr>
              <a:t>		</a:t>
            </a:r>
            <a:r>
              <a:rPr lang="cs-CZ" altLang="cs-CZ" sz="1400" dirty="0">
                <a:solidFill>
                  <a:srgbClr val="00B0F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www.vozp.cz</a:t>
            </a:r>
            <a:endParaRPr lang="cs-CZ" altLang="cs-CZ" sz="1400" dirty="0">
              <a:solidFill>
                <a:srgbClr val="00B0F0"/>
              </a:solidFill>
            </a:endParaRPr>
          </a:p>
          <a:p>
            <a:pPr algn="just" eaLnBrk="1" hangingPunct="1">
              <a:buFontTx/>
              <a:buNone/>
            </a:pPr>
            <a:endParaRPr lang="cs-CZ" altLang="cs-CZ" sz="16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13681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6C7621-EE7B-D433-F3D9-F56AEED3B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1800" dirty="0"/>
              <a:t>Digitalizace státní správy a výměna údajů mezi orgány veřejné správy a orgány veřejné moci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4B7A310-5248-BA0B-0477-9941922265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008" y="1326292"/>
            <a:ext cx="10515600" cy="467138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Tx/>
              <a:buSzPct val="120000"/>
              <a:defRPr/>
            </a:pPr>
            <a:r>
              <a:rPr kumimoji="0" lang="cs-CZ" altLang="cs-CZ" sz="16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Zákon č. 261/2021 Sb., kterým se mění některé zákony v souvislosti s další elektronizací postupů orgánů veřejné moci (DEPO)</a:t>
            </a:r>
          </a:p>
          <a:p>
            <a:pPr algn="ctr" eaLnBrk="1" fontAlgn="auto" hangingPunct="1">
              <a:spcAft>
                <a:spcPts val="0"/>
              </a:spcAft>
              <a:buClrTx/>
              <a:buSzPct val="120000"/>
              <a:defRPr/>
            </a:pPr>
            <a:endParaRPr kumimoji="0" lang="cs-CZ" altLang="cs-CZ" sz="16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457200" marR="0" lvl="1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SzPct val="120000"/>
              <a:buNone/>
              <a:tabLst/>
              <a:defRPr/>
            </a:pPr>
            <a:r>
              <a:rPr kumimoji="0" lang="cs-CZ" altLang="cs-CZ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Správci informačních systémů je musí přebudovat tak, aby nejen vyhovovaly národní architektuře, ale aby umožňovaly fungování propojeného datového fondu. Přes </a:t>
            </a:r>
            <a:r>
              <a:rPr kumimoji="0" lang="cs-CZ" altLang="cs-CZ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eGSB</a:t>
            </a:r>
            <a:r>
              <a:rPr kumimoji="0" lang="cs-CZ" altLang="cs-CZ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musí být každý AIS schopen poskytovat údaje, využívat údaje, ale musí mít vytvořené a funkční služby pro notifikaci, aktualizaci, reklamaci, opravy údajů a logování jejich využívání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SzPct val="120000"/>
              <a:buFont typeface="Arial" panose="020B0604020202020204" pitchFamily="34" charset="0"/>
              <a:buChar char="•"/>
              <a:tabLst/>
              <a:defRPr/>
            </a:pPr>
            <a:endParaRPr kumimoji="0" lang="cs-CZ" altLang="cs-CZ" sz="2000" b="1" i="0" u="none" strike="noStrike" kern="1200" cap="none" spc="0" normalizeH="0" baseline="0" noProof="0" dirty="0">
              <a:ln>
                <a:noFill/>
              </a:ln>
              <a:solidFill>
                <a:srgbClr val="516A77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342900" lvl="1" indent="0" algn="ctr">
              <a:buSzPct val="120000"/>
              <a:buNone/>
              <a:defRPr/>
            </a:pPr>
            <a:endParaRPr lang="cs-CZ" altLang="cs-CZ" sz="16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marL="342900" lvl="1" indent="0" algn="ctr">
              <a:buSzPct val="120000"/>
              <a:buNone/>
              <a:defRPr/>
            </a:pPr>
            <a:r>
              <a:rPr lang="cs-CZ" altLang="cs-CZ" sz="1600" b="1" dirty="0">
                <a:solidFill>
                  <a:srgbClr val="FF0000"/>
                </a:solidFill>
                <a:latin typeface="Arial" panose="020B0604020202020204" pitchFamily="34" charset="0"/>
              </a:rPr>
              <a:t>Taxativní výčet x údaje z celého propojeného datového fondu</a:t>
            </a:r>
          </a:p>
          <a:p>
            <a:pPr lvl="1" indent="-342900">
              <a:buSzPct val="120000"/>
              <a:buFont typeface="Arial" panose="020B0604020202020204" pitchFamily="34" charset="0"/>
              <a:buChar char="•"/>
              <a:defRPr/>
            </a:pPr>
            <a:endParaRPr kumimoji="0" lang="cs-CZ" altLang="cs-CZ" sz="1600" b="1" i="0" u="none" strike="noStrike" kern="1200" cap="none" spc="0" normalizeH="0" baseline="0" noProof="0" dirty="0">
              <a:ln>
                <a:noFill/>
              </a:ln>
              <a:solidFill>
                <a:srgbClr val="516A77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lvl="1" indent="-342900">
              <a:buSzPct val="120000"/>
              <a:buFont typeface="Arial" panose="020B0604020202020204" pitchFamily="34" charset="0"/>
              <a:buChar char="•"/>
              <a:defRPr/>
            </a:pPr>
            <a:endParaRPr kumimoji="0" lang="cs-CZ" altLang="cs-CZ" sz="1600" b="1" i="0" u="none" strike="noStrike" kern="1200" cap="none" spc="0" normalizeH="0" baseline="0" noProof="0" dirty="0">
              <a:ln>
                <a:noFill/>
              </a:ln>
              <a:solidFill>
                <a:srgbClr val="516A77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342900" lvl="1" indent="0" algn="ctr">
              <a:buSzPct val="120000"/>
              <a:buNone/>
              <a:defRPr/>
            </a:pPr>
            <a:r>
              <a:rPr lang="cs-CZ" altLang="cs-CZ" sz="1600" b="1" dirty="0">
                <a:solidFill>
                  <a:srgbClr val="FF0000"/>
                </a:solidFill>
                <a:latin typeface="Arial" panose="020B0604020202020204" pitchFamily="34" charset="0"/>
              </a:rPr>
              <a:t>Nástroj ISZR a ISSS (</a:t>
            </a:r>
            <a:r>
              <a:rPr lang="cs-CZ" altLang="cs-CZ" sz="1600" b="1" dirty="0" err="1">
                <a:solidFill>
                  <a:srgbClr val="FF0000"/>
                </a:solidFill>
                <a:latin typeface="Arial" panose="020B0604020202020204" pitchFamily="34" charset="0"/>
              </a:rPr>
              <a:t>eGSB</a:t>
            </a:r>
            <a:r>
              <a:rPr lang="cs-CZ" altLang="cs-CZ" sz="1600" b="1" dirty="0">
                <a:solidFill>
                  <a:srgbClr val="FF0000"/>
                </a:solidFill>
                <a:latin typeface="Arial" panose="020B0604020202020204" pitchFamily="34" charset="0"/>
              </a:rPr>
              <a:t>)</a:t>
            </a:r>
            <a:endParaRPr kumimoji="0" lang="cs-CZ" altLang="cs-CZ" sz="1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endParaRPr lang="cs-CZ" sz="1600" dirty="0"/>
          </a:p>
        </p:txBody>
      </p:sp>
    </p:spTree>
    <p:extLst>
      <p:ext uri="{BB962C8B-B14F-4D97-AF65-F5344CB8AC3E}">
        <p14:creationId xmlns:p14="http://schemas.microsoft.com/office/powerpoint/2010/main" val="29180652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6C7621-EE7B-D433-F3D9-F56AEED3B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1800" dirty="0"/>
              <a:t>Co je ISSS/</a:t>
            </a:r>
            <a:r>
              <a:rPr lang="cs-CZ" sz="1800" dirty="0" err="1"/>
              <a:t>eGSB</a:t>
            </a:r>
            <a:endParaRPr lang="cs-CZ" sz="1800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4B7A310-5248-BA0B-0477-9941922265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008" y="1326292"/>
            <a:ext cx="10515600" cy="4671385"/>
          </a:xfrm>
        </p:spPr>
        <p:txBody>
          <a:bodyPr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BE2F24"/>
              </a:buClr>
              <a:buSzPct val="120000"/>
              <a:buFont typeface="Arial" panose="020B0604020202020204" pitchFamily="34" charset="0"/>
              <a:buNone/>
              <a:tabLst/>
              <a:defRPr/>
            </a:pPr>
            <a:r>
              <a:rPr kumimoji="0" lang="cs-CZ" altLang="cs-CZ" sz="1600" i="0" u="none" strike="noStrike" kern="1200" cap="none" spc="0" normalizeH="0" baseline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Informační systém sdílené služby (ISSS) je základní rozhraní propojeného datového fondu veřejné správy. Je určen ke sdílení údajů mezi jednotlivými agendovými informačními systémy veřejné správy (AIS).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BE2F24"/>
              </a:buClr>
              <a:buSzPct val="120000"/>
              <a:buFont typeface="Arial" panose="020B0604020202020204" pitchFamily="34" charset="0"/>
              <a:buNone/>
              <a:tabLst/>
              <a:defRPr/>
            </a:pPr>
            <a:endParaRPr kumimoji="0" lang="cs-CZ" altLang="cs-CZ" sz="1200" b="1" i="0" u="none" strike="noStrike" kern="1200" cap="none" spc="0" normalizeH="0" baseline="0" noProof="0" dirty="0">
              <a:ln>
                <a:noFill/>
              </a:ln>
              <a:solidFill>
                <a:srgbClr val="516A77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20000"/>
              <a:tabLst/>
              <a:defRPr/>
            </a:pPr>
            <a:r>
              <a:rPr kumimoji="0" lang="cs-CZ" altLang="cs-CZ" sz="16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Zdroj 1</a:t>
            </a:r>
            <a:r>
              <a:rPr kumimoji="0" lang="cs-CZ" altLang="cs-CZ" sz="1600" b="1" i="0" u="none" strike="noStrike" kern="1200" cap="none" spc="0" normalizeH="0" baseline="0" noProof="0" dirty="0">
                <a:ln>
                  <a:noFill/>
                </a:ln>
                <a:solidFill>
                  <a:srgbClr val="516A7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				</a:t>
            </a:r>
            <a:r>
              <a:rPr kumimoji="0" lang="cs-CZ" altLang="cs-CZ" sz="1600" b="1" i="0" u="none" strike="noStrike" kern="1200" cap="none" spc="0" normalizeH="0" baseline="0" noProof="0" dirty="0">
                <a:ln>
                  <a:noFill/>
                </a:ln>
                <a:solidFill>
                  <a:srgbClr val="516A7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hlinkClick r:id="rId2"/>
              </a:rPr>
              <a:t>https://archi.gov.cz/nap:egsb</a:t>
            </a:r>
            <a:endParaRPr kumimoji="0" lang="cs-CZ" altLang="cs-CZ" sz="1200" b="1" i="0" u="none" strike="noStrike" kern="1200" cap="none" spc="0" normalizeH="0" baseline="0" noProof="0" dirty="0">
              <a:ln>
                <a:noFill/>
              </a:ln>
              <a:solidFill>
                <a:srgbClr val="516A77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20000"/>
              <a:tabLst/>
              <a:defRPr/>
            </a:pPr>
            <a:r>
              <a:rPr lang="cs-CZ" altLang="cs-CZ" sz="1600" dirty="0">
                <a:latin typeface="Arial" panose="020B0604020202020204" pitchFamily="34" charset="0"/>
              </a:rPr>
              <a:t>Zdroj 2</a:t>
            </a:r>
            <a:r>
              <a:rPr lang="cs-CZ" altLang="cs-CZ" sz="1600" b="1" dirty="0">
                <a:solidFill>
                  <a:srgbClr val="516A77"/>
                </a:solidFill>
                <a:latin typeface="Arial" panose="020B0604020202020204" pitchFamily="34" charset="0"/>
              </a:rPr>
              <a:t> 				</a:t>
            </a:r>
            <a:r>
              <a:rPr lang="cs-CZ" altLang="cs-CZ" sz="1600" b="1" dirty="0">
                <a:solidFill>
                  <a:srgbClr val="516A77"/>
                </a:solidFill>
                <a:latin typeface="Arial" panose="020B0604020202020204" pitchFamily="34" charset="0"/>
                <a:hlinkClick r:id="rId3"/>
              </a:rPr>
              <a:t>https://www.szrcr.cz/cs/isss-egsb</a:t>
            </a:r>
            <a:endParaRPr kumimoji="0" lang="cs-CZ" altLang="cs-CZ" sz="1600" b="1" i="0" u="none" strike="noStrike" kern="1200" cap="none" spc="0" normalizeH="0" baseline="0" noProof="0" dirty="0">
              <a:ln>
                <a:noFill/>
              </a:ln>
              <a:solidFill>
                <a:srgbClr val="516A77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BE2F24"/>
              </a:buClr>
              <a:buSzPct val="120000"/>
              <a:buNone/>
              <a:tabLst/>
              <a:defRPr/>
            </a:pPr>
            <a:endParaRPr lang="cs-CZ" altLang="cs-CZ" sz="1200" b="1" dirty="0">
              <a:solidFill>
                <a:srgbClr val="516A77"/>
              </a:solidFill>
              <a:latin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BE2F24"/>
              </a:buClr>
              <a:buSzPct val="120000"/>
              <a:buFont typeface="Arial" panose="020B0604020202020204" pitchFamily="34" charset="0"/>
              <a:buNone/>
              <a:tabLst/>
              <a:defRPr/>
            </a:pPr>
            <a:endParaRPr kumimoji="0" lang="cs-CZ" altLang="cs-CZ" sz="16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BE2F24"/>
              </a:buClr>
              <a:buSzPct val="120000"/>
              <a:buFont typeface="Arial" panose="020B0604020202020204" pitchFamily="34" charset="0"/>
              <a:buNone/>
              <a:tabLst/>
              <a:defRPr/>
            </a:pPr>
            <a:r>
              <a:rPr kumimoji="0" lang="cs-CZ" altLang="cs-CZ" sz="16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Zdroj informací včetně popisu služeb  </a:t>
            </a:r>
            <a:r>
              <a:rPr kumimoji="0" lang="cs-CZ" altLang="cs-CZ" sz="1600" b="1" i="0" u="none" strike="noStrike" kern="1200" cap="none" spc="0" normalizeH="0" baseline="0" noProof="0" dirty="0">
                <a:ln>
                  <a:noFill/>
                </a:ln>
                <a:solidFill>
                  <a:srgbClr val="516A7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		</a:t>
            </a:r>
            <a:r>
              <a:rPr kumimoji="0" lang="cs-CZ" altLang="cs-CZ" sz="1600" b="1" i="0" u="none" strike="noStrike" kern="1200" cap="none" spc="0" normalizeH="0" baseline="0" noProof="0" dirty="0">
                <a:ln>
                  <a:noFill/>
                </a:ln>
                <a:solidFill>
                  <a:srgbClr val="516A7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hlinkClick r:id="rId4"/>
              </a:rPr>
              <a:t>https://www.szrcr.cz/cs/</a:t>
            </a:r>
            <a:endParaRPr kumimoji="0" lang="cs-CZ" altLang="cs-CZ" sz="1600" b="1" i="0" u="none" strike="noStrike" kern="1200" cap="none" spc="0" normalizeH="0" baseline="0" noProof="0" dirty="0">
              <a:ln>
                <a:noFill/>
              </a:ln>
              <a:solidFill>
                <a:srgbClr val="516A77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BE2F24"/>
              </a:buClr>
              <a:buSzPct val="120000"/>
              <a:buFont typeface="Arial" panose="020B0604020202020204" pitchFamily="34" charset="0"/>
              <a:buNone/>
              <a:tabLst/>
              <a:defRPr/>
            </a:pPr>
            <a:endParaRPr kumimoji="0" lang="cs-CZ" altLang="cs-CZ" sz="1600" b="1" i="0" u="none" strike="noStrike" kern="1200" cap="none" spc="0" normalizeH="0" baseline="0" noProof="0" dirty="0">
              <a:ln>
                <a:noFill/>
              </a:ln>
              <a:solidFill>
                <a:srgbClr val="516A77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BE2F24"/>
              </a:buClr>
              <a:buSzPct val="120000"/>
              <a:buFont typeface="Arial" panose="020B0604020202020204" pitchFamily="34" charset="0"/>
              <a:buNone/>
              <a:tabLst/>
              <a:defRPr/>
            </a:pPr>
            <a:endParaRPr kumimoji="0" lang="cs-CZ" altLang="cs-CZ" sz="1600" b="1" i="0" u="none" strike="noStrike" kern="1200" cap="none" spc="0" normalizeH="0" baseline="0" noProof="0" dirty="0">
              <a:ln>
                <a:noFill/>
              </a:ln>
              <a:solidFill>
                <a:srgbClr val="516A77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BE2F24"/>
              </a:buClr>
              <a:buSzPct val="120000"/>
              <a:buFont typeface="Arial" panose="020B0604020202020204" pitchFamily="34" charset="0"/>
              <a:buNone/>
              <a:tabLst/>
              <a:defRPr/>
            </a:pPr>
            <a:r>
              <a:rPr lang="cs-CZ" altLang="cs-CZ" sz="1600" dirty="0">
                <a:latin typeface="Arial" panose="020B0604020202020204" pitchFamily="34" charset="0"/>
              </a:rPr>
              <a:t>Přístupy do testovacího prostředí (musí být nastaveno oprávnění) pro danou organizaci: </a:t>
            </a:r>
            <a:r>
              <a:rPr lang="cs-CZ" altLang="cs-CZ" sz="1600" b="1" dirty="0">
                <a:solidFill>
                  <a:srgbClr val="516A77"/>
                </a:solidFill>
                <a:latin typeface="Arial" panose="020B0604020202020204" pitchFamily="34" charset="0"/>
              </a:rPr>
              <a:t>							  												</a:t>
            </a:r>
            <a:r>
              <a:rPr lang="cs-CZ" altLang="cs-CZ" sz="1600" b="1" dirty="0">
                <a:solidFill>
                  <a:srgbClr val="516A77"/>
                </a:solidFill>
                <a:latin typeface="Arial" panose="020B0604020202020204" pitchFamily="34" charset="0"/>
                <a:hlinkClick r:id="rId5"/>
              </a:rPr>
              <a:t>https://egsbkatalog.cms2ts.cz/ </a:t>
            </a:r>
            <a:endParaRPr lang="cs-CZ" altLang="cs-CZ" sz="1600" dirty="0">
              <a:solidFill>
                <a:srgbClr val="516A77"/>
              </a:solidFill>
              <a:latin typeface="Arial" panose="020B0604020202020204" pitchFamily="34" charset="0"/>
            </a:endParaRPr>
          </a:p>
          <a:p>
            <a:endParaRPr lang="cs-CZ" sz="1600" dirty="0"/>
          </a:p>
        </p:txBody>
      </p:sp>
    </p:spTree>
    <p:extLst>
      <p:ext uri="{BB962C8B-B14F-4D97-AF65-F5344CB8AC3E}">
        <p14:creationId xmlns:p14="http://schemas.microsoft.com/office/powerpoint/2010/main" val="3104865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6C7621-EE7B-D433-F3D9-F56AEED3B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1800" dirty="0"/>
              <a:t>Příklady existujících služeb</a:t>
            </a:r>
          </a:p>
        </p:txBody>
      </p:sp>
      <p:pic>
        <p:nvPicPr>
          <p:cNvPr id="5" name="Zástupný obsah 4">
            <a:extLst>
              <a:ext uri="{FF2B5EF4-FFF2-40B4-BE49-F238E27FC236}">
                <a16:creationId xmlns:a16="http://schemas.microsoft.com/office/drawing/2014/main" id="{938CD402-A9B1-F00B-1BC5-89193842E8A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25008" y="1509555"/>
            <a:ext cx="10515600" cy="3838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89154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6C7621-EE7B-D433-F3D9-F56AEED3B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1800" dirty="0"/>
              <a:t>Příklady existujících služeb</a:t>
            </a:r>
          </a:p>
        </p:txBody>
      </p:sp>
      <p:pic>
        <p:nvPicPr>
          <p:cNvPr id="6" name="Zástupný obsah 5">
            <a:extLst>
              <a:ext uri="{FF2B5EF4-FFF2-40B4-BE49-F238E27FC236}">
                <a16:creationId xmlns:a16="http://schemas.microsoft.com/office/drawing/2014/main" id="{1A4BB58D-806E-DD4D-6123-560369B516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25008" y="1416907"/>
            <a:ext cx="9519424" cy="4382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8120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6C7621-EE7B-D433-F3D9-F56AEED3B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1800" dirty="0"/>
              <a:t>Praktické využití integračních možností sběrnice </a:t>
            </a:r>
            <a:r>
              <a:rPr lang="cs-CZ" sz="1800" dirty="0" err="1"/>
              <a:t>eGSB</a:t>
            </a:r>
            <a:endParaRPr lang="cs-CZ" sz="1800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CD4FB120-A5BE-BEC8-2259-6964C737FC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008" y="1466335"/>
            <a:ext cx="10515600" cy="4531342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cs-CZ" altLang="cs-CZ" sz="1600" dirty="0"/>
              <a:t>Služby aktuálně využívané ve zdravotních pojišťovnách</a:t>
            </a:r>
          </a:p>
          <a:p>
            <a:pPr eaLnBrk="1" hangingPunct="1"/>
            <a:endParaRPr lang="cs-CZ" altLang="cs-CZ" sz="1600" dirty="0"/>
          </a:p>
          <a:p>
            <a:pPr eaLnBrk="1" hangingPunct="1"/>
            <a:r>
              <a:rPr lang="cs-CZ" altLang="cs-CZ" sz="1600" b="1" dirty="0"/>
              <a:t>Všechny</a:t>
            </a:r>
            <a:r>
              <a:rPr lang="cs-CZ" altLang="cs-CZ" sz="1600" dirty="0"/>
              <a:t> zdravotní pojišťovny používají </a:t>
            </a:r>
            <a:r>
              <a:rPr lang="cs-CZ" altLang="cs-CZ" sz="1600" dirty="0" err="1"/>
              <a:t>eGSB</a:t>
            </a:r>
            <a:r>
              <a:rPr lang="cs-CZ" altLang="cs-CZ" sz="1600" dirty="0"/>
              <a:t> při komunikaci u paušálního režimu OSVČ 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cs-CZ" altLang="cs-CZ" sz="1600" dirty="0"/>
              <a:t>postupné nasazování od 1. 1. 2021</a:t>
            </a:r>
          </a:p>
          <a:p>
            <a:pPr eaLnBrk="1" hangingPunct="1"/>
            <a:endParaRPr lang="cs-CZ" altLang="cs-CZ" sz="1600" dirty="0"/>
          </a:p>
          <a:p>
            <a:pPr eaLnBrk="1" hangingPunct="1"/>
            <a:endParaRPr lang="cs-CZ" altLang="cs-CZ" sz="1600" dirty="0"/>
          </a:p>
          <a:p>
            <a:pPr eaLnBrk="1" hangingPunct="1"/>
            <a:r>
              <a:rPr lang="cs-CZ" altLang="cs-CZ" sz="1600" b="1" dirty="0"/>
              <a:t>VoZP</a:t>
            </a:r>
            <a:r>
              <a:rPr lang="cs-CZ" altLang="cs-CZ" sz="1600" dirty="0"/>
              <a:t> využívá službu ČSSZ A1029.1 (nasazeno na provozu) a má zažádáno o práva na 1029.2</a:t>
            </a:r>
          </a:p>
          <a:p>
            <a:pPr lvl="1" eaLnBrk="1" hangingPunct="1">
              <a:buFont typeface="Courier New" panose="02070309020205020404" pitchFamily="49" charset="0"/>
              <a:buChar char="o"/>
            </a:pPr>
            <a:endParaRPr lang="cs-CZ" altLang="cs-CZ" sz="1600" dirty="0"/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cs-CZ" altLang="cs-CZ" sz="1600" dirty="0"/>
              <a:t>Využití 1029.1 - </a:t>
            </a:r>
            <a:r>
              <a:rPr lang="cs-CZ" altLang="cs-CZ" sz="2000" b="1" dirty="0"/>
              <a:t>první a jediní v ČR</a:t>
            </a:r>
            <a:endParaRPr lang="cs-CZ" altLang="cs-CZ" sz="1600" b="1" dirty="0"/>
          </a:p>
          <a:p>
            <a:pPr lvl="1" eaLnBrk="1" hangingPunct="1">
              <a:buFont typeface="Courier New" panose="02070309020205020404" pitchFamily="49" charset="0"/>
              <a:buChar char="o"/>
            </a:pPr>
            <a:endParaRPr lang="cs-CZ" altLang="cs-CZ" sz="1600" b="1" dirty="0"/>
          </a:p>
          <a:p>
            <a:pPr lvl="1" eaLnBrk="1" hangingPunct="1">
              <a:buFont typeface="Courier New" panose="02070309020205020404" pitchFamily="49" charset="0"/>
              <a:buChar char="o"/>
            </a:pPr>
            <a:r>
              <a:rPr lang="cs-CZ" altLang="cs-CZ" sz="1600" dirty="0"/>
              <a:t>Využití 1029.1 - provoz 10/2023 – vývoj včetně „porodních“ problémů cca 1 a čtvrt roku </a:t>
            </a:r>
          </a:p>
          <a:p>
            <a:pPr algn="just" eaLnBrk="1" hangingPunct="1"/>
            <a:endParaRPr lang="cs-CZ" altLang="cs-CZ" sz="1400" dirty="0">
              <a:highlight>
                <a:srgbClr val="FFFF00"/>
              </a:highlight>
            </a:endParaRPr>
          </a:p>
          <a:p>
            <a:pPr algn="just" eaLnBrk="1" hangingPunct="1"/>
            <a:r>
              <a:rPr lang="cs-CZ" altLang="cs-CZ" sz="1600" dirty="0"/>
              <a:t>VoZP ve všech službách jako čtenářský AIS (žádná služba není publikační).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674355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6C7621-EE7B-D433-F3D9-F56AEED3B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1800" dirty="0"/>
              <a:t>Komunikace u paušálního režimu OSVČ 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D03463ED-F786-A994-063B-DC282899D9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008" y="1309816"/>
            <a:ext cx="10515600" cy="4687861"/>
          </a:xfrm>
        </p:spPr>
        <p:txBody>
          <a:bodyPr/>
          <a:lstStyle/>
          <a:p>
            <a:pPr>
              <a:buClrTx/>
            </a:pPr>
            <a:r>
              <a:rPr lang="cs-CZ" sz="1600" dirty="0"/>
              <a:t>Zdravotní pojišťovny využívají </a:t>
            </a:r>
            <a:r>
              <a:rPr lang="cs-CZ" sz="1600" dirty="0" err="1"/>
              <a:t>eGSB</a:t>
            </a:r>
            <a:r>
              <a:rPr lang="cs-CZ" sz="1600" dirty="0"/>
              <a:t> při komunikaci s GFŘ ohledně paušálního režimu u OSVČ. Obecné schéma fungování (zdroj: pracovní materiály ZP).</a:t>
            </a:r>
          </a:p>
          <a:p>
            <a:endParaRPr lang="cs-CZ" dirty="0"/>
          </a:p>
        </p:txBody>
      </p:sp>
      <p:pic>
        <p:nvPicPr>
          <p:cNvPr id="7" name="Obrázek 6" descr="Obsah obrázku snímek obrazovky&#10;&#10;Popis byl vytvořen automaticky">
            <a:extLst>
              <a:ext uri="{FF2B5EF4-FFF2-40B4-BE49-F238E27FC236}">
                <a16:creationId xmlns:a16="http://schemas.microsoft.com/office/drawing/2014/main" id="{2089A8E6-98E8-B184-832A-70B46A9E4F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627" y="1886305"/>
            <a:ext cx="9572368" cy="4111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754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6C7621-EE7B-D433-F3D9-F56AEED3B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1800" dirty="0"/>
              <a:t>Existující služby u OSVČ v paušálním režimu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D03463ED-F786-A994-063B-DC282899D9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008" y="1309816"/>
            <a:ext cx="10515600" cy="4687861"/>
          </a:xfrm>
        </p:spPr>
        <p:txBody>
          <a:bodyPr>
            <a:normAutofit fontScale="85000" lnSpcReduction="20000"/>
          </a:bodyPr>
          <a:lstStyle/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endParaRPr lang="cs-CZ" sz="1400" i="1" dirty="0"/>
          </a:p>
          <a:p>
            <a:pPr>
              <a:buClrTx/>
            </a:pPr>
            <a:r>
              <a:rPr lang="cs-CZ" sz="1400" i="1" dirty="0"/>
              <a:t>Zdroj: prezentace zdravotních pojišťoven k OSVČ PP </a:t>
            </a:r>
          </a:p>
          <a:p>
            <a:endParaRPr lang="cs-CZ" dirty="0"/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5BA3AE2E-F657-1FFF-7F75-63858AA388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5008" y="1556791"/>
            <a:ext cx="9156960" cy="3744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76124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VOZP">
      <a:dk1>
        <a:srgbClr val="006600"/>
      </a:dk1>
      <a:lt1>
        <a:sysClr val="window" lastClr="FFFFFF"/>
      </a:lt1>
      <a:dk2>
        <a:srgbClr val="006600"/>
      </a:dk2>
      <a:lt2>
        <a:srgbClr val="FFFFFF"/>
      </a:lt2>
      <a:accent1>
        <a:srgbClr val="336699"/>
      </a:accent1>
      <a:accent2>
        <a:srgbClr val="ED7D31"/>
      </a:accent2>
      <a:accent3>
        <a:srgbClr val="A5A5A5"/>
      </a:accent3>
      <a:accent4>
        <a:srgbClr val="FFC000"/>
      </a:accent4>
      <a:accent5>
        <a:srgbClr val="000000"/>
      </a:accent5>
      <a:accent6>
        <a:srgbClr val="00B05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WP-varianta-1.potx" id="{58C08F95-5023-49C5-BF06-ABC7F7EBC1C2}" vid="{8F6A0F8E-1F7E-46AE-A2AE-2923A4CDD4B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Prezentace_varianta 1</Template>
  <TotalTime>1789</TotalTime>
  <Words>1501</Words>
  <Application>Microsoft Office PowerPoint</Application>
  <PresentationFormat>Širokoúhlá obrazovka</PresentationFormat>
  <Paragraphs>336</Paragraphs>
  <Slides>26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26</vt:i4>
      </vt:variant>
    </vt:vector>
  </HeadingPairs>
  <TitlesOfParts>
    <vt:vector size="30" baseType="lpstr">
      <vt:lpstr>Arial</vt:lpstr>
      <vt:lpstr>Calibri</vt:lpstr>
      <vt:lpstr>Courier New</vt:lpstr>
      <vt:lpstr>Motiv Office</vt:lpstr>
      <vt:lpstr>Zasedání pracovní skupiny pro architekturu a řízení ICT  Zkušenosti s využíváním eGSB/ISSS  </vt:lpstr>
      <vt:lpstr>Digitalizace státní správy a výměna údajů mezi orgány veřejné správy a orgány veřejné moci</vt:lpstr>
      <vt:lpstr>Digitalizace státní správy a výměna údajů mezi orgány veřejné správy a orgány veřejné moci</vt:lpstr>
      <vt:lpstr>Co je ISSS/eGSB</vt:lpstr>
      <vt:lpstr>Příklady existujících služeb</vt:lpstr>
      <vt:lpstr>Příklady existujících služeb</vt:lpstr>
      <vt:lpstr>Praktické využití integračních možností sběrnice eGSB</vt:lpstr>
      <vt:lpstr>Komunikace u paušálního režimu OSVČ </vt:lpstr>
      <vt:lpstr>Existující služby u OSVČ v paušálním režimu</vt:lpstr>
      <vt:lpstr>Existující služby u OSVČ v paušálním režimu</vt:lpstr>
      <vt:lpstr>Vlastní řešení komunikace u OSVČ PP na straně VoZP</vt:lpstr>
      <vt:lpstr>Vlastní řešení komunikace u OSVČ PP na straně VoZP</vt:lpstr>
      <vt:lpstr>Vlastní řešení komunikace u OSVČ PP na straně VoZP</vt:lpstr>
      <vt:lpstr>Komunikace u paušálního režimu OSVČ </vt:lpstr>
      <vt:lpstr>Komunikace VoZP x ČSSZ</vt:lpstr>
      <vt:lpstr>Komunikace VoZP x ČSSZ</vt:lpstr>
      <vt:lpstr>Komunikace VoZP x ČSSZ</vt:lpstr>
      <vt:lpstr>Komunikace VoZP x ČSSZ</vt:lpstr>
      <vt:lpstr>Komunikace VoZP x ČSSZ</vt:lpstr>
      <vt:lpstr>Komunikace VoZP x ČSSZ</vt:lpstr>
      <vt:lpstr>Výhody a nevýhody komunikace přes ISSS (eGSB)</vt:lpstr>
      <vt:lpstr>Výhody a nevýhody komunikace přes ISSS (eGSB)</vt:lpstr>
      <vt:lpstr>Výhody a nevýhody komunikace přes ISSS (eGSB)</vt:lpstr>
      <vt:lpstr>Budoucnost 1</vt:lpstr>
      <vt:lpstr>Budoucnost 2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 prezentace</dc:title>
  <dc:creator>Mates Jan Bc.</dc:creator>
  <cp:lastModifiedBy>Kolář Pavel Ing. MBA</cp:lastModifiedBy>
  <cp:revision>27</cp:revision>
  <dcterms:created xsi:type="dcterms:W3CDTF">2023-08-22T06:12:49Z</dcterms:created>
  <dcterms:modified xsi:type="dcterms:W3CDTF">2023-11-02T11:58:23Z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df3e27d-e367-435c-a721-a19f8d0de4eb_Enabled">
    <vt:lpwstr>true</vt:lpwstr>
  </property>
  <property fmtid="{D5CDD505-2E9C-101B-9397-08002B2CF9AE}" pid="3" name="MSIP_Label_edf3e27d-e367-435c-a721-a19f8d0de4eb_SetDate">
    <vt:lpwstr>2023-08-22T06:13:29Z</vt:lpwstr>
  </property>
  <property fmtid="{D5CDD505-2E9C-101B-9397-08002B2CF9AE}" pid="4" name="MSIP_Label_edf3e27d-e367-435c-a721-a19f8d0de4eb_Method">
    <vt:lpwstr>Standard</vt:lpwstr>
  </property>
  <property fmtid="{D5CDD505-2E9C-101B-9397-08002B2CF9AE}" pid="5" name="MSIP_Label_edf3e27d-e367-435c-a721-a19f8d0de4eb_Name">
    <vt:lpwstr>Pro vnitřní potřebu</vt:lpwstr>
  </property>
  <property fmtid="{D5CDD505-2E9C-101B-9397-08002B2CF9AE}" pid="6" name="MSIP_Label_edf3e27d-e367-435c-a721-a19f8d0de4eb_SiteId">
    <vt:lpwstr>404b27a7-cdcc-4e96-843f-58c3cdbcfbb2</vt:lpwstr>
  </property>
  <property fmtid="{D5CDD505-2E9C-101B-9397-08002B2CF9AE}" pid="7" name="MSIP_Label_edf3e27d-e367-435c-a721-a19f8d0de4eb_ActionId">
    <vt:lpwstr>57a83165-eec1-49b5-94e6-de0c13013797</vt:lpwstr>
  </property>
  <property fmtid="{D5CDD505-2E9C-101B-9397-08002B2CF9AE}" pid="8" name="MSIP_Label_edf3e27d-e367-435c-a721-a19f8d0de4eb_ContentBits">
    <vt:lpwstr>0</vt:lpwstr>
  </property>
</Properties>
</file>