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74" r:id="rId2"/>
    <p:sldId id="298" r:id="rId3"/>
    <p:sldId id="299" r:id="rId4"/>
    <p:sldId id="301" r:id="rId5"/>
    <p:sldId id="300" r:id="rId6"/>
    <p:sldId id="278" r:id="rId7"/>
    <p:sldId id="285" r:id="rId8"/>
    <p:sldId id="277" r:id="rId9"/>
    <p:sldId id="276" r:id="rId10"/>
    <p:sldId id="284" r:id="rId11"/>
    <p:sldId id="302" r:id="rId12"/>
    <p:sldId id="303" r:id="rId13"/>
    <p:sldId id="304" r:id="rId14"/>
    <p:sldId id="305" r:id="rId15"/>
    <p:sldId id="286" r:id="rId16"/>
    <p:sldId id="289" r:id="rId17"/>
    <p:sldId id="290" r:id="rId18"/>
    <p:sldId id="291" r:id="rId19"/>
    <p:sldId id="292" r:id="rId20"/>
    <p:sldId id="306" r:id="rId21"/>
    <p:sldId id="293" r:id="rId22"/>
    <p:sldId id="296" r:id="rId23"/>
    <p:sldId id="297" r:id="rId24"/>
    <p:sldId id="267" r:id="rId25"/>
  </p:sldIdLst>
  <p:sldSz cx="12192000" cy="6858000"/>
  <p:notesSz cx="9144000" cy="6858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or" initials="R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DE8"/>
    <a:srgbClr val="2E2D2C"/>
    <a:srgbClr val="35398E"/>
    <a:srgbClr val="7676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CFEA2D-2BE5-48B0-B559-FF54AC08B2C4}" v="2" dt="2024-08-12T07:35:41.8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81"/>
    <p:restoredTop sz="96197"/>
  </p:normalViewPr>
  <p:slideViewPr>
    <p:cSldViewPr snapToGrid="0">
      <p:cViewPr varScale="1">
        <p:scale>
          <a:sx n="89" d="100"/>
          <a:sy n="89" d="100"/>
        </p:scale>
        <p:origin x="365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5" d="100"/>
          <a:sy n="125" d="100"/>
        </p:scale>
        <p:origin x="2160" y="1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677F3180-6454-D06F-2DEF-49EE0BEB5E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>
              <a:latin typeface="Arial" panose="020B0604020202020204" pitchFamily="34" charset="0"/>
            </a:endParaRP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D88EF6F-01B2-0033-AE8F-10410DC683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930CE7-49B6-2348-A198-C8ECA96104F1}" type="datetimeFigureOut">
              <a:rPr lang="cs-CZ" smtClean="0">
                <a:latin typeface="Arial" panose="020B0604020202020204" pitchFamily="34" charset="0"/>
              </a:rPr>
              <a:t>12.08.2024</a:t>
            </a:fld>
            <a:endParaRPr lang="cs-CZ" dirty="0">
              <a:latin typeface="Arial" panose="020B0604020202020204" pitchFamily="34" charset="0"/>
            </a:endParaRP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EE608C9-DF7C-4B64-E76C-79893263F7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>
              <a:latin typeface="Arial" panose="020B0604020202020204" pitchFamily="34" charset="0"/>
            </a:endParaRP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E4A1CC3-B6D7-20BE-943D-6320EEDC3E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16F0C-904B-8247-A83D-0A9BE4737B82}" type="slidenum">
              <a:rPr lang="cs-CZ" smtClean="0">
                <a:latin typeface="Arial" panose="020B0604020202020204" pitchFamily="34" charset="0"/>
              </a:rPr>
              <a:t>‹#›</a:t>
            </a:fld>
            <a:endParaRPr lang="cs-CZ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267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78294C76-7D04-154A-AFCD-C18C5C95436B}" type="datetimeFigureOut">
              <a:rPr lang="cs-CZ" smtClean="0"/>
              <a:pPr/>
              <a:t>12.08.2024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13298459-D76B-9E41-AFDF-7399883A9B6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50884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9C03E269-9E23-3850-18B9-BFED7015B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F252827B-6D38-B322-CA78-ACCC78D15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1848268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2F989C5-DFF7-0DB9-5730-9664254731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>
          <a:xfrm>
            <a:off x="3125786" y="6325354"/>
            <a:ext cx="5940428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32D06495-DF38-EC48-1509-9F5919231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265199"/>
            <a:ext cx="11113200" cy="11736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1200"/>
              </a:spcBef>
              <a:spcAft>
                <a:spcPts val="800"/>
              </a:spcAft>
              <a:buNone/>
              <a:defRPr sz="3200" cap="all" baseline="0">
                <a:solidFill>
                  <a:srgbClr val="2E2D2C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3F45B2B3-EA87-06E1-C21A-D472874DC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5841718"/>
            <a:ext cx="1738990" cy="77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012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IA_ Prázdn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A6496385-261F-8D4B-E9CF-F0148C104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F9D07E3-ACC6-DFAC-43E1-F355DCF86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4787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A_ 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94D143-8F3D-7015-869D-24BACD2017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0F0E4D-B07F-A91F-6D23-BB741C3A62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825626"/>
            <a:ext cx="5400000" cy="40465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1DEEC92-3FFF-31D7-057C-36986C994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825626"/>
            <a:ext cx="5400000" cy="40464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BCAED4E-EC91-2343-055B-D8D30DD52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2C8A6DD-1BCF-B72C-C945-AC74F3AF4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5555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A_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94D143-8F3D-7015-869D-24BACD201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75946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0F0E4D-B07F-A91F-6D23-BB741C3A62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620000"/>
            <a:ext cx="5400000" cy="4046538"/>
          </a:xfrm>
        </p:spPr>
        <p:txBody>
          <a:bodyPr>
            <a:normAutofit/>
          </a:bodyPr>
          <a:lstStyle>
            <a:lvl1pPr>
              <a:defRPr sz="2400">
                <a:latin typeface="Azeret Mono" pitchFamily="2" charset="0"/>
                <a:cs typeface="Azeret Mono" pitchFamily="2" charset="0"/>
              </a:defRPr>
            </a:lvl1pPr>
            <a:lvl2pPr>
              <a:defRPr sz="2400">
                <a:latin typeface="Azeret Mono" pitchFamily="2" charset="0"/>
                <a:cs typeface="Azeret Mono" pitchFamily="2" charset="0"/>
              </a:defRPr>
            </a:lvl2pPr>
            <a:lvl3pPr>
              <a:defRPr sz="2400">
                <a:latin typeface="Azeret Mono" pitchFamily="2" charset="0"/>
                <a:cs typeface="Azeret Mono" pitchFamily="2" charset="0"/>
              </a:defRPr>
            </a:lvl3pPr>
            <a:lvl4pPr>
              <a:defRPr sz="2400">
                <a:latin typeface="Azeret Mono" pitchFamily="2" charset="0"/>
                <a:cs typeface="Azeret Mono" pitchFamily="2" charset="0"/>
              </a:defRPr>
            </a:lvl4pPr>
            <a:lvl5pPr>
              <a:defRPr sz="240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1DEEC92-3FFF-31D7-057C-36986C994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400000" cy="4046400"/>
          </a:xfrm>
        </p:spPr>
        <p:txBody>
          <a:bodyPr>
            <a:normAutofit/>
          </a:bodyPr>
          <a:lstStyle>
            <a:lvl1pPr>
              <a:defRPr sz="2400">
                <a:latin typeface="Azeret Mono" pitchFamily="2" charset="0"/>
                <a:cs typeface="Azeret Mono" pitchFamily="2" charset="0"/>
              </a:defRPr>
            </a:lvl1pPr>
            <a:lvl2pPr>
              <a:defRPr sz="2400">
                <a:latin typeface="Azeret Mono" pitchFamily="2" charset="0"/>
                <a:cs typeface="Azeret Mono" pitchFamily="2" charset="0"/>
              </a:defRPr>
            </a:lvl2pPr>
            <a:lvl3pPr>
              <a:defRPr sz="2400">
                <a:latin typeface="Azeret Mono" pitchFamily="2" charset="0"/>
                <a:cs typeface="Azeret Mono" pitchFamily="2" charset="0"/>
              </a:defRPr>
            </a:lvl3pPr>
            <a:lvl4pPr>
              <a:defRPr sz="2400">
                <a:latin typeface="Azeret Mono" pitchFamily="2" charset="0"/>
                <a:cs typeface="Azeret Mono" pitchFamily="2" charset="0"/>
              </a:defRPr>
            </a:lvl4pPr>
            <a:lvl5pPr>
              <a:defRPr sz="240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BCAED4E-EC91-2343-055B-D8D30DD52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2C8A6DD-1BCF-B72C-C945-AC74F3AF4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6991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A87CE5-202F-F305-6033-A1C780FB8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1"/>
            <a:ext cx="11113200" cy="576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CD74EB8-DF24-B230-6993-5AE3FD5EE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11113200" cy="823912"/>
          </a:xfrm>
        </p:spPr>
        <p:txBody>
          <a:bodyPr anchor="t">
            <a:normAutofit/>
          </a:bodyPr>
          <a:lstStyle>
            <a:lvl1pPr marL="0" indent="0">
              <a:buNone/>
              <a:defRPr sz="1800" b="0" i="0" cap="all" baseline="0">
                <a:latin typeface="Azeret Mono" pitchFamily="2" charset="0"/>
                <a:cs typeface="Azeret Mono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3E2051B-5DDA-7128-40E8-22CBF048CE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980000"/>
            <a:ext cx="5400000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119B41F-E350-FA2E-1A56-8A8FEE745F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53200" y="1980000"/>
            <a:ext cx="5400000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B2284D2-A8A0-60E6-6607-86CE530CE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6618BC81-CB91-F26D-84A8-4AF8864BE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2471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A87CE5-202F-F305-6033-A1C780FB8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576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CD74EB8-DF24-B230-6993-5AE3FD5EE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11113200" cy="823912"/>
          </a:xfrm>
        </p:spPr>
        <p:txBody>
          <a:bodyPr anchor="t">
            <a:normAutofit/>
          </a:bodyPr>
          <a:lstStyle>
            <a:lvl1pPr marL="0" indent="0">
              <a:buNone/>
              <a:defRPr sz="1800" b="0" i="0" cap="all" baseline="0">
                <a:latin typeface="Azeret Mono" pitchFamily="2" charset="0"/>
                <a:cs typeface="Azeret Mono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3E2051B-5DDA-7128-40E8-22CBF048CE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980000"/>
            <a:ext cx="3518765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119B41F-E350-FA2E-1A56-8A8FEE745F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38647" y="1980000"/>
            <a:ext cx="3514704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B2284D2-A8A0-60E6-6607-86CE530CE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6618BC81-CB91-F26D-84A8-4AF8864BE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obsah 5">
            <a:extLst>
              <a:ext uri="{FF2B5EF4-FFF2-40B4-BE49-F238E27FC236}">
                <a16:creationId xmlns:a16="http://schemas.microsoft.com/office/drawing/2014/main" id="{334DA0B0-CD8C-3E60-D93E-FA6C86C902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36000" y="1980000"/>
            <a:ext cx="3514704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08882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DIA_ Text s odrážkami a 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FAD486-026F-F07F-0719-E63DC5038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57200"/>
            <a:ext cx="3932237" cy="16002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2A5B587-08F7-9284-D67E-2309FAF1A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7" y="457201"/>
            <a:ext cx="6569425" cy="5403850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18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800"/>
            </a:lvl3pPr>
            <a:lvl4pPr>
              <a:lnSpc>
                <a:spcPct val="120000"/>
              </a:lnSpc>
              <a:defRPr sz="1800"/>
            </a:lvl4pPr>
            <a:lvl5pPr>
              <a:lnSpc>
                <a:spcPct val="120000"/>
              </a:lnSpc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3E501A4A-DA79-C8F2-E5C5-28A03D7EE2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2377440"/>
            <a:ext cx="3932237" cy="3491548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7D1631ED-DEF3-6A6D-32E8-2DCF679DF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3461A86-1EBD-9C84-718F-87D77A971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7587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Text a 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2">
            <a:extLst>
              <a:ext uri="{FF2B5EF4-FFF2-40B4-BE49-F238E27FC236}">
                <a16:creationId xmlns:a16="http://schemas.microsoft.com/office/drawing/2014/main" id="{475E19F0-E25C-3988-D787-829F824E6E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457201"/>
            <a:ext cx="6569425" cy="540385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3" name="Zástupný symbol pro zápatí 5">
            <a:extLst>
              <a:ext uri="{FF2B5EF4-FFF2-40B4-BE49-F238E27FC236}">
                <a16:creationId xmlns:a16="http://schemas.microsoft.com/office/drawing/2014/main" id="{9F9E4587-C623-2EB1-6917-B73C5E402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5554" y="6325354"/>
            <a:ext cx="5380892" cy="365125"/>
          </a:xfrm>
        </p:spPr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4" name="Zástupný symbol pro číslo snímku 6">
            <a:extLst>
              <a:ext uri="{FF2B5EF4-FFF2-40B4-BE49-F238E27FC236}">
                <a16:creationId xmlns:a16="http://schemas.microsoft.com/office/drawing/2014/main" id="{44794EE0-21BB-601D-18A0-78895EC0E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31571" y="6325354"/>
            <a:ext cx="1921042" cy="365125"/>
          </a:xfrm>
        </p:spPr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9DB918A1-F9FA-ACE4-A10C-71B17E0A2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57200"/>
            <a:ext cx="3932237" cy="160020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0" name="Zástupný text 3">
            <a:extLst>
              <a:ext uri="{FF2B5EF4-FFF2-40B4-BE49-F238E27FC236}">
                <a16:creationId xmlns:a16="http://schemas.microsoft.com/office/drawing/2014/main" id="{C07424CD-CCAE-AD61-7550-8BE6149DD0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2377440"/>
            <a:ext cx="3932237" cy="3491548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1369518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Text a volný pro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5D165B9-8657-8AF6-AFCC-CB497BE67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441E40B-5C8A-83AA-5A88-1D8DCF5AB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857591AE-875D-DB42-8535-2A7829FA1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1999"/>
            <a:ext cx="11113200" cy="612000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9" name="Zástupný text 3">
            <a:extLst>
              <a:ext uri="{FF2B5EF4-FFF2-40B4-BE49-F238E27FC236}">
                <a16:creationId xmlns:a16="http://schemas.microsoft.com/office/drawing/2014/main" id="{AC6D30CE-5961-C3DF-5F10-695BBF5843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1285462"/>
            <a:ext cx="3115556" cy="458352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3559159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A42293A-552E-86EF-639C-8B6F2380F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3812289-740C-E50E-D6AE-E0D6DC97B1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BF8881F-3F3A-6A05-6BFD-6C25A9B2E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8E6E924-A96C-FB97-913A-EED484260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0975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BBF89947-13F9-1BB0-576B-8A3B91EDFA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23713" y="432000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BDFA057-2E82-D72A-31C2-4EC80D7B37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39387" y="432000"/>
            <a:ext cx="8531926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7E361D0-B494-0E13-7236-DAACD149C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CF3F1E6-DE6A-3590-85F9-AC6DCD4AA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4648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 a text bez odráž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2000"/>
            <a:ext cx="11113200" cy="129600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200"/>
            <a:ext cx="11113200" cy="4144869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/>
            </a:lvl1pPr>
            <a:lvl2pPr marL="288000" indent="0">
              <a:lnSpc>
                <a:spcPct val="120000"/>
              </a:lnSpc>
              <a:buNone/>
              <a:defRPr/>
            </a:lvl2pPr>
            <a:lvl3pPr marL="576000" indent="0">
              <a:lnSpc>
                <a:spcPct val="120000"/>
              </a:lnSpc>
              <a:buNone/>
              <a:defRPr/>
            </a:lvl3pPr>
            <a:lvl4pPr marL="576000" indent="0">
              <a:lnSpc>
                <a:spcPct val="120000"/>
              </a:lnSpc>
              <a:buNone/>
              <a:defRPr/>
            </a:lvl4pPr>
            <a:lvl5pPr marL="576000" indent="0">
              <a:lnSpc>
                <a:spcPct val="120000"/>
              </a:lnSpc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5254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 a tex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1999"/>
            <a:ext cx="11113200" cy="1296000"/>
          </a:xfrm>
        </p:spPr>
        <p:txBody>
          <a:bodyPr lIns="0" tIns="0" rIns="0" bIns="0" anchor="t" anchorCtr="0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Obsah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625"/>
            <a:ext cx="11113200" cy="4144869"/>
          </a:xfrm>
        </p:spPr>
        <p:txBody>
          <a:bodyPr lIns="0" tIns="0" rIns="0" bIns="0" anchor="t" anchorCtr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1068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, podtitulek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1999"/>
            <a:ext cx="11113200" cy="576000"/>
          </a:xfrm>
        </p:spPr>
        <p:txBody>
          <a:bodyPr lIns="0" tIns="0" rIns="0" bIns="0" anchor="t" anchorCtr="0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 dirty="0"/>
              <a:t>nadpis_</a:t>
            </a:r>
          </a:p>
        </p:txBody>
      </p:sp>
      <p:sp>
        <p:nvSpPr>
          <p:cNvPr id="3" name="Obsah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625"/>
            <a:ext cx="11113200" cy="4144869"/>
          </a:xfrm>
        </p:spPr>
        <p:txBody>
          <a:bodyPr lIns="0" tIns="0" rIns="0" bIns="0" anchor="t" anchorCtr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4" name="Podnadpis">
            <a:extLst>
              <a:ext uri="{FF2B5EF4-FFF2-40B4-BE49-F238E27FC236}">
                <a16:creationId xmlns:a16="http://schemas.microsoft.com/office/drawing/2014/main" id="{84F93504-89B1-112D-FF63-11139C2036DE}"/>
              </a:ext>
            </a:extLst>
          </p:cNvPr>
          <p:cNvSpPr txBox="1">
            <a:spLocks/>
          </p:cNvSpPr>
          <p:nvPr userDrawn="1"/>
        </p:nvSpPr>
        <p:spPr>
          <a:xfrm>
            <a:off x="540000" y="1282799"/>
            <a:ext cx="11113200" cy="45151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0" i="0" kern="1200" cap="all" baseline="0">
                <a:solidFill>
                  <a:schemeClr val="accent1"/>
                </a:solidFill>
                <a:latin typeface="Azeret Mono Medium" pitchFamily="2" charset="0"/>
                <a:ea typeface="+mj-ea"/>
                <a:cs typeface="+mj-cs"/>
              </a:defRPr>
            </a:lvl1pPr>
          </a:lstStyle>
          <a:p>
            <a:endParaRPr lang="cs-CZ" sz="1800" dirty="0">
              <a:solidFill>
                <a:srgbClr val="2E2D2C"/>
              </a:solidFill>
            </a:endParaRPr>
          </a:p>
        </p:txBody>
      </p:sp>
      <p:sp>
        <p:nvSpPr>
          <p:cNvPr id="8" name="Obsah">
            <a:extLst>
              <a:ext uri="{FF2B5EF4-FFF2-40B4-BE49-F238E27FC236}">
                <a16:creationId xmlns:a16="http://schemas.microsoft.com/office/drawing/2014/main" id="{2A58A94E-2737-0B65-DC6C-F1223EB65FE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538800" y="1080000"/>
            <a:ext cx="11113200" cy="440837"/>
          </a:xfrm>
        </p:spPr>
        <p:txBody>
          <a:bodyPr wrap="square" lIns="0" tIns="0" rIns="0" bIns="0" anchor="t" anchorCtr="0">
            <a:noAutofit/>
          </a:bodyPr>
          <a:lstStyle>
            <a:lvl1pPr marL="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1pPr>
            <a:lvl2pPr marL="216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2pPr>
            <a:lvl3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3pPr>
            <a:lvl4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4pPr>
            <a:lvl5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 dirty="0"/>
              <a:t>PODTITULEK</a:t>
            </a:r>
          </a:p>
        </p:txBody>
      </p:sp>
    </p:spTree>
    <p:extLst>
      <p:ext uri="{BB962C8B-B14F-4D97-AF65-F5344CB8AC3E}">
        <p14:creationId xmlns:p14="http://schemas.microsoft.com/office/powerpoint/2010/main" val="4047809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Předělov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60BC63B7-C438-CDCA-2E62-A019E80EF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2EFDAF7-49CF-94EF-AE6B-E3C8DF539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795600"/>
            <a:ext cx="11113200" cy="2358000"/>
          </a:xfr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defRPr sz="4800" cap="all" baseline="0">
                <a:solidFill>
                  <a:schemeClr val="accent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491657B4-57AA-E6DE-504E-12F9C64775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044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_ Předělová strana s tex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Obrázek 21">
            <a:extLst>
              <a:ext uri="{FF2B5EF4-FFF2-40B4-BE49-F238E27FC236}">
                <a16:creationId xmlns:a16="http://schemas.microsoft.com/office/drawing/2014/main" id="{F230C951-7D24-FA60-D1D6-04D9E8B433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9A81E2B-67BE-411E-069A-D11A709D2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796500"/>
            <a:ext cx="11113200" cy="2358000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4800" cap="all" baseline="0">
                <a:solidFill>
                  <a:srgbClr val="2E2D2C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16E2C77-4E80-5FA4-572E-5684CCBD04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427200"/>
            <a:ext cx="11113200" cy="23580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rgbClr val="2E2D2C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pic>
        <p:nvPicPr>
          <p:cNvPr id="23" name="Grafický objekt 22">
            <a:extLst>
              <a:ext uri="{FF2B5EF4-FFF2-40B4-BE49-F238E27FC236}">
                <a16:creationId xmlns:a16="http://schemas.microsoft.com/office/drawing/2014/main" id="{173ABE62-4F91-DAF7-8357-C88BCA289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991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_ Předělová strana s texte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Obrázek 21">
            <a:extLst>
              <a:ext uri="{FF2B5EF4-FFF2-40B4-BE49-F238E27FC236}">
                <a16:creationId xmlns:a16="http://schemas.microsoft.com/office/drawing/2014/main" id="{F230C951-7D24-FA60-D1D6-04D9E8B433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9A81E2B-67BE-411E-069A-D11A709D2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796500"/>
            <a:ext cx="11113200" cy="2356860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4800" cap="all" baseline="0">
                <a:solidFill>
                  <a:srgbClr val="2E2D2C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16E2C77-4E80-5FA4-572E-5684CCBD04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427200"/>
            <a:ext cx="11113200" cy="235686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400" baseline="0">
                <a:solidFill>
                  <a:srgbClr val="2E2D2C"/>
                </a:solidFill>
                <a:latin typeface="Arial" panose="020B0604020202020204" pitchFamily="34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pic>
        <p:nvPicPr>
          <p:cNvPr id="23" name="Grafický objekt 22">
            <a:extLst>
              <a:ext uri="{FF2B5EF4-FFF2-40B4-BE49-F238E27FC236}">
                <a16:creationId xmlns:a16="http://schemas.microsoft.com/office/drawing/2014/main" id="{173ABE62-4F91-DAF7-8357-C88BCA289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937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Závěřečn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793909D7-0D07-E27F-07C9-DD6B9CEF6D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84DC879B-3803-3314-33B3-F397843C0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5275" y="6022973"/>
            <a:ext cx="1335205" cy="595851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F252827B-6D38-B322-CA78-ACCC78D15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842836"/>
          </a:xfrm>
        </p:spPr>
        <p:txBody>
          <a:bodyPr lIns="0" tIns="0" rIns="0" bIns="0" anchor="t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2F989C5-DFF7-0DB9-5730-9664254731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>
          <a:xfrm>
            <a:off x="3125786" y="6325354"/>
            <a:ext cx="5940428" cy="365125"/>
          </a:xfrm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cs-CZ" dirty="0">
                <a:solidFill>
                  <a:schemeClr val="bg1"/>
                </a:solidFill>
              </a:rPr>
              <a:t>DIA.</a:t>
            </a:r>
            <a:r>
              <a:rPr lang="cs-CZ" dirty="0">
                <a:solidFill>
                  <a:schemeClr val="accent1"/>
                </a:solidFill>
              </a:rPr>
              <a:t>GOV.CZ</a:t>
            </a: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32D06495-DF38-EC48-1509-9F5919231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000" y="1331718"/>
            <a:ext cx="11113200" cy="842836"/>
          </a:xfrm>
        </p:spPr>
        <p:txBody>
          <a:bodyPr lIns="0" tIns="0" rIns="0" bIns="0"/>
          <a:lstStyle>
            <a:lvl1pPr marL="0" indent="0" algn="l">
              <a:lnSpc>
                <a:spcPct val="90000"/>
              </a:lnSpc>
              <a:buNone/>
              <a:defRPr sz="2400" cap="all" baseline="0">
                <a:solidFill>
                  <a:schemeClr val="accent1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9ADB2BA1-71A5-16B6-971F-2496046E6D2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0000" y="4414708"/>
            <a:ext cx="11113200" cy="138588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  <a:lvl2pPr marL="32067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2pPr>
            <a:lvl3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3pPr>
            <a:lvl4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988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A_ 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F529A9-D500-1273-5E49-F07E56646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31387"/>
            <a:ext cx="11113200" cy="612000"/>
          </a:xfrm>
        </p:spPr>
        <p:txBody>
          <a:bodyPr>
            <a:normAutofit/>
          </a:bodyPr>
          <a:lstStyle>
            <a:lvl1pPr>
              <a:defRPr sz="3600" cap="all" baseline="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5769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">
            <a:extLst>
              <a:ext uri="{FF2B5EF4-FFF2-40B4-BE49-F238E27FC236}">
                <a16:creationId xmlns:a16="http://schemas.microsoft.com/office/drawing/2014/main" id="{DB8E4877-94CD-06BF-64E7-44B6ABB79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123469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cs-CZ" dirty="0"/>
              <a:t>Nadpis_</a:t>
            </a:r>
          </a:p>
        </p:txBody>
      </p:sp>
      <p:sp>
        <p:nvSpPr>
          <p:cNvPr id="3" name="Text">
            <a:extLst>
              <a:ext uri="{FF2B5EF4-FFF2-40B4-BE49-F238E27FC236}">
                <a16:creationId xmlns:a16="http://schemas.microsoft.com/office/drawing/2014/main" id="{095866B9-FF4B-FA8F-43D9-233B746C81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825625"/>
            <a:ext cx="11113200" cy="414486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patí dia.gov.cz">
            <a:extLst>
              <a:ext uri="{FF2B5EF4-FFF2-40B4-BE49-F238E27FC236}">
                <a16:creationId xmlns:a16="http://schemas.microsoft.com/office/drawing/2014/main" id="{824AA539-D3C0-6E93-E74F-681DDD08A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5554" y="6325354"/>
            <a:ext cx="538089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0" i="0">
                <a:solidFill>
                  <a:schemeClr val="accent1"/>
                </a:solidFill>
                <a:latin typeface="Azeret Mono" pitchFamily="2" charset="0"/>
                <a:cs typeface="Azeret Mono" pitchFamily="2" charset="0"/>
              </a:defRPr>
            </a:lvl1pPr>
          </a:lstStyle>
          <a:p>
            <a:pPr algn="ctr"/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6" name="Číslo snímku">
            <a:extLst>
              <a:ext uri="{FF2B5EF4-FFF2-40B4-BE49-F238E27FC236}">
                <a16:creationId xmlns:a16="http://schemas.microsoft.com/office/drawing/2014/main" id="{6F5FBFCB-C39A-B440-936C-FA3E617E0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31571" y="6325354"/>
            <a:ext cx="192104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 b="0" i="0">
                <a:solidFill>
                  <a:schemeClr val="accent1"/>
                </a:solidFill>
                <a:latin typeface="Azeret Mono" pitchFamily="2" charset="0"/>
                <a:cs typeface="Azeret Mono" pitchFamily="2" charset="0"/>
              </a:defRPr>
            </a:lvl1pPr>
          </a:lstStyle>
          <a:p>
            <a:fld id="{F21F385E-1634-DB44-B85F-E63591247372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0" name="Logo Digitální a Informační agentura">
            <a:extLst>
              <a:ext uri="{FF2B5EF4-FFF2-40B4-BE49-F238E27FC236}">
                <a16:creationId xmlns:a16="http://schemas.microsoft.com/office/drawing/2014/main" id="{1391B34F-7EA5-7A87-B33E-6D1F2140BB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43299" y="6021421"/>
            <a:ext cx="1336305" cy="5963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7B5CD0-275D-9D5D-D015-ABC9529218EE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864987" y="63500"/>
            <a:ext cx="487363" cy="13716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cs-CZ" sz="9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6860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0" r:id="rId3"/>
    <p:sldLayoutId id="2147483671" r:id="rId4"/>
    <p:sldLayoutId id="2147483651" r:id="rId5"/>
    <p:sldLayoutId id="2147483649" r:id="rId6"/>
    <p:sldLayoutId id="2147483670" r:id="rId7"/>
    <p:sldLayoutId id="2147483663" r:id="rId8"/>
    <p:sldLayoutId id="2147483668" r:id="rId9"/>
    <p:sldLayoutId id="2147483655" r:id="rId10"/>
    <p:sldLayoutId id="2147483652" r:id="rId11"/>
    <p:sldLayoutId id="2147483669" r:id="rId12"/>
    <p:sldLayoutId id="2147483653" r:id="rId13"/>
    <p:sldLayoutId id="2147483664" r:id="rId14"/>
    <p:sldLayoutId id="2147483656" r:id="rId15"/>
    <p:sldLayoutId id="2147483667" r:id="rId16"/>
    <p:sldLayoutId id="2147483666" r:id="rId17"/>
    <p:sldLayoutId id="2147483658" r:id="rId18"/>
    <p:sldLayoutId id="2147483659" r:id="rId1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0" i="0" kern="1200" cap="all" baseline="0">
          <a:solidFill>
            <a:schemeClr val="accent1"/>
          </a:solidFill>
          <a:latin typeface="Azeret Mono Medium" pitchFamily="2" charset="0"/>
          <a:ea typeface="+mj-ea"/>
          <a:cs typeface="+mj-cs"/>
        </a:defRPr>
      </a:lvl1pPr>
    </p:titleStyle>
    <p:bodyStyle>
      <a:lvl1pPr marL="288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6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reza-ais.egon.gov.cz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B04F70-7456-297E-EB64-30FBF058B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REGISTR ZASTUPOVÁNÍ</a:t>
            </a:r>
            <a:br>
              <a:rPr lang="cs-CZ" dirty="0"/>
            </a:br>
            <a:r>
              <a:rPr lang="cs-CZ" dirty="0"/>
              <a:t>Aktuální stav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915842BD-64E8-E6D6-8222-0C2AA221E2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4" name="Podnadpis 3">
            <a:extLst>
              <a:ext uri="{FF2B5EF4-FFF2-40B4-BE49-F238E27FC236}">
                <a16:creationId xmlns:a16="http://schemas.microsoft.com/office/drawing/2014/main" id="{1EA4F850-D813-65D2-B13B-CFBE1FC8DA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Petr </a:t>
            </a:r>
            <a:r>
              <a:rPr lang="cs-CZ" dirty="0" err="1"/>
              <a:t>tiller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9797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C671528-FE60-C190-2849-CA3E2CF89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Výstavba centrálních částí_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21A9170-6542-0934-8EC1-1AA5DEEA6B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Agentura na základě Usnesení vybudovala centrální části Registru zastupování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/>
              <a:t>RPP </a:t>
            </a:r>
            <a:r>
              <a:rPr lang="cs-CZ" b="1" dirty="0" err="1"/>
              <a:t>ReZa</a:t>
            </a:r>
            <a:r>
              <a:rPr lang="cs-CZ" dirty="0"/>
              <a:t> – rozšíření registru práv a povinností o část </a:t>
            </a:r>
            <a:r>
              <a:rPr lang="cs-CZ" dirty="0" err="1"/>
              <a:t>ReZa</a:t>
            </a:r>
            <a:endParaRPr lang="cs-CZ" dirty="0"/>
          </a:p>
          <a:p>
            <a:pPr marL="573750" lvl="1" indent="-285750">
              <a:buFont typeface="Arial" panose="020B0604020202020204" pitchFamily="34" charset="0"/>
              <a:buChar char="•"/>
            </a:pPr>
            <a:r>
              <a:rPr lang="cs-CZ" dirty="0"/>
              <a:t>Služby jsou12.7.2024 dostupné prostřednictvím Informačního systému základních registrů zvláště pak čtení údajů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/>
              <a:t>AIS </a:t>
            </a:r>
            <a:r>
              <a:rPr lang="cs-CZ" b="1" dirty="0" err="1"/>
              <a:t>ReZa</a:t>
            </a:r>
            <a:r>
              <a:rPr lang="cs-CZ" dirty="0"/>
              <a:t> – Agendový informační systém ve správě DIA, zapisující údaje do </a:t>
            </a:r>
            <a:r>
              <a:rPr lang="cs-CZ" dirty="0" err="1"/>
              <a:t>ReZa</a:t>
            </a:r>
            <a:r>
              <a:rPr lang="cs-CZ" dirty="0"/>
              <a:t>, spravuje historii, šablony a evidenci certifikátů</a:t>
            </a:r>
          </a:p>
          <a:p>
            <a:pPr marL="573750" lvl="1" indent="-285750">
              <a:buFont typeface="Arial" panose="020B0604020202020204" pitchFamily="34" charset="0"/>
              <a:buChar char="•"/>
            </a:pPr>
            <a:r>
              <a:rPr lang="cs-CZ" dirty="0"/>
              <a:t>Služby jsou 1.7.2024 dostupné pomocí Informačního systému sdílené služby (ISSS)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/>
              <a:t>Zveřejnění schválených šablon</a:t>
            </a:r>
            <a:r>
              <a:rPr lang="cs-CZ" dirty="0"/>
              <a:t> – web rozhraní poskytující přehled schválených šablon včetně jejich dokumentace</a:t>
            </a:r>
            <a:endParaRPr lang="cs-CZ" b="1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6F1775B-436D-31D6-F3E0-666DB10FA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E2129F1-4B0F-26E2-FFA1-7666BFA1E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7977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08DAE1-362A-F7BA-4A31-E6BE07380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Seznam publikovaných šablon_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4A4B396-0378-CF56-CA04-D98F42680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D8716EF-D840-55D9-7D4A-52CBE21B4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11</a:t>
            </a:fld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07659B98-89BC-D717-C73A-8966308BB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316" y="963595"/>
            <a:ext cx="10372088" cy="4930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524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85ED534-5F2B-0460-4B83-2D9087C61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Kde se již nyní mohu podívat_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AC4D335-2B72-37FC-B1A9-55A7CE432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Web rozhraní AIS Registru zastupování </a:t>
            </a:r>
            <a:r>
              <a:rPr lang="cs-CZ" dirty="0">
                <a:hlinkClick r:id="rId2"/>
              </a:rPr>
              <a:t>http://reza-ais.egon.gov.cz</a:t>
            </a:r>
            <a:endParaRPr lang="cs-CZ" dirty="0"/>
          </a:p>
          <a:p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Veřejnost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F16564E-B572-679D-5DBA-1C2D6958F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B5D3EF3-35E9-A161-27EB-2A1282156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12</a:t>
            </a:fld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B1BE3A0B-0257-11D9-2EEB-3B530E11CA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0413" y="2454264"/>
            <a:ext cx="5963358" cy="3192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196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B8778F4-727B-7A4C-57B6-F2180EAD8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AIS REZA po přihlášení prostřednictvím JIP_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E2A8A897-7E0B-97DB-2912-9D4C76552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FEE8922-537D-E4C9-BFAC-BE5196D96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13</a:t>
            </a:fld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C00FE4D2-C4C8-793E-89E4-4F845181A3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97" y="1638050"/>
            <a:ext cx="3620005" cy="358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8470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2F446DC-CCD0-8E38-FB15-293778319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AIS REZA PO PŘIHLÁŠENÍ POMOCÍ </a:t>
            </a:r>
            <a:r>
              <a:rPr lang="cs-CZ" dirty="0" err="1"/>
              <a:t>jip</a:t>
            </a:r>
            <a:r>
              <a:rPr lang="cs-CZ" dirty="0"/>
              <a:t> S ODPOVÍDAJÍCÍ ROLÍ_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9288D515-C8E2-84F3-A0A7-DCF46D675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05FC816B-D1BD-C7F4-7C6A-9D4FD30D7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14</a:t>
            </a:fld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FA4B4B5F-E25D-95A3-ECA8-4D438BAE8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1690" y="1473101"/>
            <a:ext cx="8436077" cy="4676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6731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67BB056-2C8E-E34C-50DF-180C6ED18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Naplnění daty_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A9969A2-6C9B-9F99-B00D-3211A5868A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K 1.7.2024 budou publikovány šablony pro </a:t>
            </a:r>
            <a:r>
              <a:rPr lang="cs-CZ" b="1" dirty="0"/>
              <a:t>implicitní oprávnění k zastupování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/>
              <a:t>Pro fyzické osoby</a:t>
            </a:r>
            <a:endParaRPr lang="cs-CZ" dirty="0"/>
          </a:p>
          <a:p>
            <a:pPr marL="573750" lvl="1" indent="-285750">
              <a:buFont typeface="Arial" panose="020B0604020202020204" pitchFamily="34" charset="0"/>
              <a:buChar char="•"/>
            </a:pPr>
            <a:r>
              <a:rPr lang="cs-CZ" dirty="0"/>
              <a:t>Rodič – dítě 0-15 let</a:t>
            </a:r>
          </a:p>
          <a:p>
            <a:pPr marL="573750" lvl="1" indent="-285750">
              <a:buFont typeface="Arial" panose="020B0604020202020204" pitchFamily="34" charset="0"/>
              <a:buChar char="•"/>
            </a:pPr>
            <a:r>
              <a:rPr lang="cs-CZ" dirty="0"/>
              <a:t>Rodič – dítě 15–18 let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/>
              <a:t>Pro právnické osoby</a:t>
            </a:r>
          </a:p>
          <a:p>
            <a:pPr marL="573750" lvl="1" indent="-285750">
              <a:buFont typeface="Arial" panose="020B0604020202020204" pitchFamily="34" charset="0"/>
              <a:buChar char="•"/>
            </a:pPr>
            <a:r>
              <a:rPr lang="cs-CZ" dirty="0"/>
              <a:t>Statutární orgán právnické osoby </a:t>
            </a:r>
          </a:p>
          <a:p>
            <a:pPr marL="573750" lvl="1" indent="-285750">
              <a:buFont typeface="Arial" panose="020B0604020202020204" pitchFamily="34" charset="0"/>
              <a:buChar char="•"/>
            </a:pPr>
            <a:r>
              <a:rPr lang="cs-CZ" dirty="0"/>
              <a:t>Fyzická osoba jako Podnikající fyzická osoba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/>
              <a:t>12.7 BYLO ZAHÁJENO </a:t>
            </a:r>
            <a:r>
              <a:rPr lang="cs-CZ" dirty="0"/>
              <a:t>automatizované plnění daty z Registru osob, Registru obyvatel, Evidence obyvatel a Cizineckého informačního systému – </a:t>
            </a:r>
            <a:r>
              <a:rPr lang="cs-CZ" b="1" dirty="0"/>
              <a:t>bude trvat 2-3 měsíce</a:t>
            </a:r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127F50CF-C43D-929D-7EC9-5335F335A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1CDF3C8-3E4B-1B7E-3D17-16809DE17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60265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EAEB92-E324-CE3C-04C8-3B330EE1E4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Co bude dál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9175481-DDB2-0ADA-AE9E-C1D7E6CAEE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422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2D1925B-5FCC-0E1D-17DA-44E0D3A9C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Další rozvoj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D0C2C23-CFD4-6BD4-3216-3FE310029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800" y="1356565"/>
            <a:ext cx="11113200" cy="414486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dirty="0"/>
              <a:t>Projekt Registru zastupování </a:t>
            </a:r>
            <a:r>
              <a:rPr lang="cs-CZ" b="1" dirty="0"/>
              <a:t>nekončí</a:t>
            </a:r>
            <a:r>
              <a:rPr lang="cs-CZ" dirty="0"/>
              <a:t> k 1.7.2024</a:t>
            </a:r>
          </a:p>
          <a:p>
            <a:pPr marL="0" indent="0">
              <a:buNone/>
            </a:pPr>
            <a:r>
              <a:rPr lang="cs-CZ" b="1" dirty="0"/>
              <a:t>Do konce 2024</a:t>
            </a:r>
          </a:p>
          <a:p>
            <a:r>
              <a:rPr lang="cs-CZ" dirty="0"/>
              <a:t>Realizace služeb Portálu občana pro přístup k údajům v </a:t>
            </a:r>
            <a:r>
              <a:rPr lang="cs-CZ" dirty="0" err="1"/>
              <a:t>ReZa</a:t>
            </a:r>
            <a:endParaRPr lang="cs-CZ" dirty="0"/>
          </a:p>
          <a:p>
            <a:pPr lvl="1"/>
            <a:r>
              <a:rPr lang="cs-CZ" dirty="0"/>
              <a:t>Náhled na </a:t>
            </a:r>
            <a:r>
              <a:rPr lang="cs-CZ" i="1" dirty="0"/>
              <a:t>má existující zmocnění</a:t>
            </a:r>
            <a:endParaRPr lang="cs-CZ" dirty="0"/>
          </a:p>
          <a:p>
            <a:pPr lvl="1"/>
            <a:r>
              <a:rPr lang="cs-CZ" dirty="0"/>
              <a:t>Odvolání explicitního oprávnění</a:t>
            </a:r>
          </a:p>
          <a:p>
            <a:r>
              <a:rPr lang="cs-CZ" dirty="0"/>
              <a:t>Doplňování dalších implicitních šablon</a:t>
            </a:r>
          </a:p>
          <a:p>
            <a:pPr marL="0" indent="0">
              <a:buNone/>
            </a:pPr>
            <a:r>
              <a:rPr lang="cs-CZ" b="1" dirty="0"/>
              <a:t>Rok 2025 a dále</a:t>
            </a:r>
          </a:p>
          <a:p>
            <a:r>
              <a:rPr lang="cs-CZ" dirty="0"/>
              <a:t>Realizace služeb na kontaktním místě veřejné správy (do 1.7.2025)</a:t>
            </a:r>
          </a:p>
          <a:p>
            <a:r>
              <a:rPr lang="cs-CZ" dirty="0"/>
              <a:t>Realizace vytváření plných mocí dle šablon na Portálu občana</a:t>
            </a:r>
          </a:p>
          <a:p>
            <a:r>
              <a:rPr lang="cs-CZ" dirty="0"/>
              <a:t>Podpora úřadů s realizací šablon</a:t>
            </a:r>
          </a:p>
          <a:p>
            <a:r>
              <a:rPr lang="cs-CZ" dirty="0"/>
              <a:t>Vyhledávání a realizace implicitních šablon pro další případy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9B01A806-F66A-58A3-480E-84F3D942C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5715A51-D2FF-468D-5FBE-4302B4E04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18651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DEF653-70E3-8767-9844-7CB0FE676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mají dělat úřady_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F84E09E-481C-4991-8E09-CB34089BA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b="1" dirty="0"/>
              <a:t>Úřad provozující svůj portál</a:t>
            </a:r>
          </a:p>
          <a:p>
            <a:pPr lvl="1"/>
            <a:r>
              <a:rPr lang="cs-CZ" b="1" dirty="0"/>
              <a:t>Revize procesů podporovaných portálem a určení, které z nich je možné využívat v zastoupení</a:t>
            </a:r>
          </a:p>
          <a:p>
            <a:pPr lvl="1"/>
            <a:r>
              <a:rPr lang="cs-CZ" dirty="0"/>
              <a:t>Revize ohlášení služeb a úkonů v RPP, zda lze podle jejich popisu sestavit smysluplné oprávnění k zastupování (jasné úkony, nechybí nějaký úkon atd)</a:t>
            </a:r>
          </a:p>
          <a:p>
            <a:pPr lvl="1"/>
            <a:r>
              <a:rPr lang="cs-CZ" dirty="0"/>
              <a:t>Definice šablony/šablon pro explicitní oprávnění k zastupování ve spolupráci s agenturou – dokument popisující šablonu a její „</a:t>
            </a:r>
            <a:r>
              <a:rPr lang="cs-CZ" dirty="0" err="1"/>
              <a:t>naklikání</a:t>
            </a:r>
            <a:r>
              <a:rPr lang="cs-CZ" dirty="0"/>
              <a:t>“ v AIS REZA</a:t>
            </a:r>
          </a:p>
          <a:p>
            <a:pPr lvl="1"/>
            <a:r>
              <a:rPr lang="cs-CZ" dirty="0"/>
              <a:t>Rozhodnutí zda bude realizováno lokální řešení či pouze ad-hoc práce s centrálním řešením</a:t>
            </a:r>
          </a:p>
          <a:p>
            <a:pPr lvl="1"/>
            <a:r>
              <a:rPr lang="cs-CZ" dirty="0"/>
              <a:t>Úprava svých portálů a případná výstavba lokálního řešení</a:t>
            </a:r>
          </a:p>
          <a:p>
            <a:r>
              <a:rPr lang="cs-CZ" b="1" dirty="0"/>
              <a:t>Na přepážce</a:t>
            </a:r>
            <a:r>
              <a:rPr lang="cs-CZ" dirty="0"/>
              <a:t> – může se stát, že občan na přepážce bude chtít uplatnit své oprávnění k zastupování </a:t>
            </a:r>
            <a:r>
              <a:rPr lang="cs-CZ" b="1" dirty="0"/>
              <a:t>DLE ZVEŘEJNÝCH ŠABLON </a:t>
            </a:r>
          </a:p>
          <a:p>
            <a:pPr lvl="1"/>
            <a:r>
              <a:rPr lang="cs-CZ" dirty="0"/>
              <a:t>pro úředníky je od 1.7.2024 poskytnuto uživatelské rozhraní AIS REZA s </a:t>
            </a:r>
            <a:r>
              <a:rPr lang="cs-CZ" dirty="0" err="1"/>
              <a:t>přihlášenímpřihlásit</a:t>
            </a:r>
            <a:r>
              <a:rPr lang="cs-CZ" dirty="0"/>
              <a:t> přes JIP/KAAS (CAAIS) - nalezení potřebného oprávnění</a:t>
            </a:r>
            <a:endParaRPr lang="cs-CZ" sz="2800" b="1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DD9DE2AE-230B-C98D-61DA-B98F9E60C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E4F305D-36B2-C13B-BDA9-5618F064B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00339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5ABCA24-9221-08B0-D57B-AC7DE547C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mají dělat občané_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B77DB47-7A77-5C8B-17BA-498AE58F28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 principu nemusí dělat nic</a:t>
            </a:r>
          </a:p>
          <a:p>
            <a:r>
              <a:rPr lang="cs-CZ" b="1" dirty="0"/>
              <a:t>Implicitní oprávnění </a:t>
            </a:r>
            <a:r>
              <a:rPr lang="cs-CZ" dirty="0"/>
              <a:t>k zastupování se načtou automaticky. </a:t>
            </a:r>
            <a:r>
              <a:rPr lang="cs-CZ" b="1" dirty="0"/>
              <a:t>Nemusím a ani nemůžu</a:t>
            </a:r>
            <a:r>
              <a:rPr lang="cs-CZ" dirty="0"/>
              <a:t> evidovat plnou moc typu „jsem rodič“</a:t>
            </a:r>
          </a:p>
          <a:p>
            <a:r>
              <a:rPr lang="cs-CZ" dirty="0"/>
              <a:t>Při práci na portálu OVM, který podporuje </a:t>
            </a:r>
            <a:r>
              <a:rPr lang="cs-CZ" dirty="0" err="1"/>
              <a:t>ReZa</a:t>
            </a:r>
            <a:r>
              <a:rPr lang="cs-CZ" dirty="0"/>
              <a:t> se mi objeví nabídka sestavit plnou moc pro nabízené služby. Vyplním a sdělím tomu, kdo mne má zastupovat. Ten po přihlášení může okamžitě využívat udělenou plnou moc</a:t>
            </a:r>
          </a:p>
          <a:p>
            <a:r>
              <a:rPr lang="cs-CZ" dirty="0"/>
              <a:t>Po přihlášení na Portál občana získám přehled všech evidovaných oprávnění (implicitní i explicitní). Explicitní mohu odvolat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FBD0247-8312-604E-ACF5-06489516C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EC50433-29B9-E114-2A38-146442D1F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2190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EAEB92-E324-CE3C-04C8-3B330EE1E4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796500"/>
            <a:ext cx="11113200" cy="1015522"/>
          </a:xfrm>
        </p:spPr>
        <p:txBody>
          <a:bodyPr/>
          <a:lstStyle/>
          <a:p>
            <a:r>
              <a:rPr lang="cs-CZ" dirty="0"/>
              <a:t>Agenda prezentace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9175481-DDB2-0ADA-AE9E-C1D7E6CAEE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1937857"/>
            <a:ext cx="11113200" cy="3846203"/>
          </a:xfrm>
        </p:spPr>
        <p:txBody>
          <a:bodyPr/>
          <a:lstStyle/>
          <a:p>
            <a:r>
              <a:rPr lang="cs-CZ" dirty="0">
                <a:cs typeface="Arial" panose="020B0604020202020204" pitchFamily="34" charset="0"/>
              </a:rPr>
              <a:t>Legislativní zakotvení</a:t>
            </a:r>
          </a:p>
          <a:p>
            <a:r>
              <a:rPr lang="cs-CZ" dirty="0">
                <a:cs typeface="Arial" panose="020B0604020202020204" pitchFamily="34" charset="0"/>
              </a:rPr>
              <a:t>Aktuální stav srpen 2024</a:t>
            </a:r>
          </a:p>
          <a:p>
            <a:r>
              <a:rPr lang="cs-CZ" dirty="0">
                <a:cs typeface="Arial" panose="020B0604020202020204" pitchFamily="34" charset="0"/>
              </a:rPr>
              <a:t>Co bude dál </a:t>
            </a:r>
          </a:p>
          <a:p>
            <a:r>
              <a:rPr lang="cs-CZ" dirty="0">
                <a:cs typeface="Arial" panose="020B0604020202020204" pitchFamily="34" charset="0"/>
              </a:rPr>
              <a:t>Typické otázky</a:t>
            </a:r>
          </a:p>
        </p:txBody>
      </p:sp>
    </p:spTree>
    <p:extLst>
      <p:ext uri="{BB962C8B-B14F-4D97-AF65-F5344CB8AC3E}">
        <p14:creationId xmlns:p14="http://schemas.microsoft.com/office/powerpoint/2010/main" val="32707781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42C79EA-6307-96E1-A631-E4728F1D4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Harmonogram pro nejbližší dobu_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7783560-58F8-3465-7D23-6711053809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Do konce září 2024</a:t>
            </a:r>
          </a:p>
          <a:p>
            <a:pPr lvl="1"/>
            <a:r>
              <a:rPr lang="cs-CZ" dirty="0"/>
              <a:t>Naplnění daty o implicitních oprávnění k zastupování pro osoby z ROS jejich průběžná aktualizace a uvolnění – úřady mohou manuálně (prostřednictvím AIS REZA) či automatizovaně (služby ISZR) načítat existující implicitní oprávnění k zastupování pro tyto osoby</a:t>
            </a:r>
          </a:p>
          <a:p>
            <a:r>
              <a:rPr lang="cs-CZ" dirty="0"/>
              <a:t>Do konce roku 2024</a:t>
            </a:r>
          </a:p>
          <a:p>
            <a:pPr lvl="1"/>
            <a:r>
              <a:rPr lang="cs-CZ" dirty="0"/>
              <a:t>Ministerstvo dopravy uzpůsobí svůj portál dopravy a umožní sestavování plných mocí dle explicitních šablon publikovaných v AIS REZA – Zahájení ostrého provozu k 1.1.2025</a:t>
            </a:r>
          </a:p>
          <a:p>
            <a:pPr lvl="1"/>
            <a:r>
              <a:rPr lang="cs-CZ" dirty="0"/>
              <a:t>Naplnění implicitních oprávnění k zastupování pro osoby z ROB (Rodič-dítě) jejich průběžná aktualizace a uvolnění – úřady mohou manuálně (prostřednictvím AIS REZA) či automatizovaně (služby ISZR) načítat existující implicitní oprávnění k zastupování pro tyto osoby</a:t>
            </a:r>
          </a:p>
          <a:p>
            <a:pPr lvl="1"/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FD1DCA3-DF83-128C-4622-CA006B27A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412D30F-C1D1-D67C-1FD2-9CA7DF65B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75894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EAEB92-E324-CE3C-04C8-3B330EE1E4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Typické otázky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9175481-DDB2-0ADA-AE9E-C1D7E6CAEE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0349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1993871-2F4A-D0D4-7454-9C95A7396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620423"/>
          </a:xfrm>
        </p:spPr>
        <p:txBody>
          <a:bodyPr/>
          <a:lstStyle/>
          <a:p>
            <a:r>
              <a:rPr lang="cs-CZ" dirty="0"/>
              <a:t>Otázky a odpovědi_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3A45E04-D39B-D023-FB9A-82429E3542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974786"/>
            <a:ext cx="11113200" cy="4995284"/>
          </a:xfrm>
        </p:spPr>
        <p:txBody>
          <a:bodyPr>
            <a:normAutofit fontScale="85000" lnSpcReduction="10000"/>
          </a:bodyPr>
          <a:lstStyle/>
          <a:p>
            <a:r>
              <a:rPr lang="cs-CZ" b="1" dirty="0"/>
              <a:t>Musí úřad využívat </a:t>
            </a:r>
            <a:r>
              <a:rPr lang="cs-CZ" b="1" dirty="0" err="1"/>
              <a:t>ReZa</a:t>
            </a:r>
            <a:endParaRPr lang="cs-CZ" b="1" dirty="0"/>
          </a:p>
          <a:p>
            <a:r>
              <a:rPr lang="cs-CZ" dirty="0"/>
              <a:t>Nemusí dle zákona o </a:t>
            </a:r>
            <a:r>
              <a:rPr lang="cs-CZ" dirty="0" err="1"/>
              <a:t>ReZa</a:t>
            </a:r>
            <a:r>
              <a:rPr lang="cs-CZ" dirty="0"/>
              <a:t>. Nicméně každá osoba má podle platného právního řádu právo nechat se zastupovat při jednání s veřejnou správou. Pokud úřad poskytuje digitální služby prostřednictvím svého portálu, zřejmě nepotěší občany, když jim toto právo neumožní naplnit.</a:t>
            </a:r>
          </a:p>
          <a:p>
            <a:r>
              <a:rPr lang="cs-CZ" b="1" dirty="0"/>
              <a:t>Mám si jako občan na úřadě zaevidovat své existující plné moci</a:t>
            </a:r>
          </a:p>
          <a:p>
            <a:r>
              <a:rPr lang="cs-CZ" dirty="0"/>
              <a:t>Nikoli. Dokonce není podporován proces digitalizace plné moci – není možné udržet konzistenci mezi papírovým a digitálním světem</a:t>
            </a:r>
          </a:p>
          <a:p>
            <a:r>
              <a:rPr lang="cs-CZ" b="1" dirty="0"/>
              <a:t>Proč se dělají šablony na implicitní plné moci</a:t>
            </a:r>
          </a:p>
          <a:p>
            <a:r>
              <a:rPr lang="cs-CZ" dirty="0"/>
              <a:t>Je pravdou, že pokud má úřad odpovídající oprávnění, nemusí použít implicitní šablony </a:t>
            </a:r>
            <a:r>
              <a:rPr lang="cs-CZ" dirty="0" err="1"/>
              <a:t>ReZa</a:t>
            </a:r>
            <a:r>
              <a:rPr lang="cs-CZ" dirty="0"/>
              <a:t>, ale může údaje číst přímo ze zdrojových AIS. Nicméně i v „nejjednodušších“ případech vznikají záludnosti, kterých se realizátor portálového řešení nemusí být vědom a ve výsledku může docházet k chybám. Navíc čerpání referenčních údajů z jednoho místa je vždy levnější než vyhodnocování údajů samostatně</a:t>
            </a:r>
          </a:p>
          <a:p>
            <a:r>
              <a:rPr lang="cs-CZ" b="1" dirty="0"/>
              <a:t>Mohu si zaevidovat „libovolnou“ plnou moc</a:t>
            </a:r>
          </a:p>
          <a:p>
            <a:r>
              <a:rPr lang="cs-CZ" dirty="0"/>
              <a:t>Nikoli, lze evidovat pouze takové plné moci, pro něž je zveřejněna šablona. Občan pak má naprostou jistotu, že plná moc bude úplná, nebude poskytovat zbytečně široká oprávnění a bude úřadem při uplatnění přijata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13CCDFA-FA81-2C26-9D77-AD3C01364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DDC5D9B1-4F1D-2C32-9014-A66D2EDFB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64330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1993871-2F4A-D0D4-7454-9C95A7396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620423"/>
          </a:xfrm>
        </p:spPr>
        <p:txBody>
          <a:bodyPr/>
          <a:lstStyle/>
          <a:p>
            <a:r>
              <a:rPr lang="cs-CZ" dirty="0"/>
              <a:t>Otázky a odpovědi_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3A45E04-D39B-D023-FB9A-82429E3542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587260"/>
            <a:ext cx="11113200" cy="4382810"/>
          </a:xfrm>
        </p:spPr>
        <p:txBody>
          <a:bodyPr>
            <a:normAutofit fontScale="92500" lnSpcReduction="20000"/>
          </a:bodyPr>
          <a:lstStyle/>
          <a:p>
            <a:r>
              <a:rPr lang="cs-CZ" b="1" dirty="0"/>
              <a:t>Zaeviduji si plnou moc, uvidí ji hned všechny úřady</a:t>
            </a:r>
          </a:p>
          <a:p>
            <a:r>
              <a:rPr lang="cs-CZ" dirty="0"/>
              <a:t>Nebudou a dokonce nesmí „prohlížet“ registr zastupování bez toho, že by byla plná moc určena pro jejich služby a byla </a:t>
            </a:r>
            <a:r>
              <a:rPr lang="cs-CZ" b="1" dirty="0"/>
              <a:t>uplatněna</a:t>
            </a:r>
            <a:r>
              <a:rPr lang="cs-CZ" dirty="0"/>
              <a:t>. Platí zde princip mlčenlivosti</a:t>
            </a:r>
          </a:p>
          <a:p>
            <a:r>
              <a:rPr lang="cs-CZ" b="1" dirty="0"/>
              <a:t>Musí být plná moc přijata zmocněncem</a:t>
            </a:r>
          </a:p>
          <a:p>
            <a:r>
              <a:rPr lang="cs-CZ" dirty="0"/>
              <a:t>Nikoli. Zmocněnec ji ani nemusí využít. V okamžiku kdy platnou plnou moc použije ji tedy přijímá</a:t>
            </a:r>
          </a:p>
          <a:p>
            <a:r>
              <a:rPr lang="cs-CZ" b="1" dirty="0"/>
              <a:t>Někdo mi dal plnou moc zaevidováním do REZA, plyne z toho pro mne něco</a:t>
            </a:r>
          </a:p>
          <a:p>
            <a:r>
              <a:rPr lang="cs-CZ" dirty="0"/>
              <a:t>Nikoli. Dokud ji neuplatníte vy či zastupovaný, tak je pro úřady „neviditelná“ a zmocněnci z ní neplynou žádné závazky. Tuto plnou moc uvidíte ve svém výpisu a pokud budete mít problém s její existencí, pak ji můžete reklamovat</a:t>
            </a:r>
          </a:p>
          <a:p>
            <a:r>
              <a:rPr lang="cs-CZ" b="1" dirty="0"/>
              <a:t>Někdo mi dal plnou moc zaevidováním do REZA a já s ní (již) nesouhlasím</a:t>
            </a:r>
          </a:p>
          <a:p>
            <a:r>
              <a:rPr lang="cs-CZ" dirty="0"/>
              <a:t>Plnou moc mohu reklamovat – je označena jako nereferenční údaj. Pro některé citlivé případy umožníme její „odvolání“ z pozice zastupujícího = Zastupovaný ji nebude moci uplatnit o </a:t>
            </a:r>
            <a:r>
              <a:rPr lang="cs-CZ"/>
              <a:t>své vůli</a:t>
            </a: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13CCDFA-FA81-2C26-9D77-AD3C01364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DDC5D9B1-4F1D-2C32-9014-A66D2EDFB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18544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38381D17-4ED9-E0DD-C6C8-5791AB6E8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Děkuji za pozornost_</a:t>
            </a:r>
          </a:p>
        </p:txBody>
      </p:sp>
      <p:sp>
        <p:nvSpPr>
          <p:cNvPr id="6" name="Podnadpis 5">
            <a:extLst>
              <a:ext uri="{FF2B5EF4-FFF2-40B4-BE49-F238E27FC236}">
                <a16:creationId xmlns:a16="http://schemas.microsoft.com/office/drawing/2014/main" id="{E39FB015-3C1B-978A-0D3B-EC9DF736DB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>
                <a:solidFill>
                  <a:schemeClr val="accent1"/>
                </a:solidFill>
              </a:rPr>
              <a:t>Prostor pro vaše dotazy</a:t>
            </a:r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6D200979-162A-B5B5-F758-5BF89E7F9EC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s-CZ" dirty="0"/>
              <a:t>Petr Tiller</a:t>
            </a:r>
          </a:p>
          <a:p>
            <a:r>
              <a:rPr lang="cs-CZ" dirty="0"/>
              <a:t>petr.tiller@dia.gov.cz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05156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B20C9C-F81E-E745-9547-2E66A8901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Legislativní ukotvení_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CD56024-C037-9F47-2328-B07CA39DA9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cs-CZ" dirty="0"/>
              <a:t>Zákon 125/2024 Sb. kterým se mění zákon č. 111/2009 Sb., o základních registrech, ve znění pozdějších předpisů, a další související zákony – účinnost od 1.7.2024</a:t>
            </a:r>
          </a:p>
          <a:p>
            <a:r>
              <a:rPr lang="cs-CZ" dirty="0"/>
              <a:t>Základní body úpravy a vzešlé z mezirezortního řízení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Registr zastupování </a:t>
            </a:r>
            <a:r>
              <a:rPr lang="cs-CZ" b="1" dirty="0"/>
              <a:t>je doplňkem</a:t>
            </a:r>
            <a:r>
              <a:rPr lang="cs-CZ" dirty="0"/>
              <a:t> stávající ekosystému </a:t>
            </a:r>
            <a:r>
              <a:rPr lang="cs-CZ" dirty="0" err="1"/>
              <a:t>zástupčího</a:t>
            </a:r>
            <a:r>
              <a:rPr lang="cs-CZ" dirty="0"/>
              <a:t> jednání – primárně určen pro digitální služby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Registr zastupování je </a:t>
            </a:r>
            <a:r>
              <a:rPr lang="cs-CZ" b="1" dirty="0"/>
              <a:t>fakultativní </a:t>
            </a:r>
            <a:r>
              <a:rPr lang="cs-CZ" dirty="0"/>
              <a:t>vůči orgánům veřejné moci – OVM musí projevit vůli poskytovat digitální služby v zastoupení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Vzory oprávnění – šablona „plné moci“. Plné moci mohou být sestavovány pouze na základě schválených a publikovaných šablon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Zůstává zachován krok </a:t>
            </a:r>
            <a:r>
              <a:rPr lang="cs-CZ" b="1" dirty="0"/>
              <a:t>uplatnění</a:t>
            </a:r>
            <a:r>
              <a:rPr lang="cs-CZ" dirty="0"/>
              <a:t> plné moci – pokud nebyla vůči úřadu uplatněna, pak </a:t>
            </a:r>
            <a:r>
              <a:rPr lang="cs-CZ" b="1" dirty="0"/>
              <a:t>nesmí</a:t>
            </a:r>
            <a:r>
              <a:rPr lang="cs-CZ" dirty="0"/>
              <a:t> prohlížet </a:t>
            </a:r>
            <a:r>
              <a:rPr lang="cs-CZ" dirty="0" err="1"/>
              <a:t>ReZa</a:t>
            </a:r>
            <a:r>
              <a:rPr lang="cs-CZ" dirty="0"/>
              <a:t> a vyhledávat</a:t>
            </a:r>
          </a:p>
          <a:p>
            <a:pPr marL="573750" lvl="1" indent="-285750">
              <a:buFont typeface="Arial" panose="020B0604020202020204" pitchFamily="34" charset="0"/>
              <a:buChar char="•"/>
            </a:pPr>
            <a:r>
              <a:rPr lang="cs-CZ" dirty="0"/>
              <a:t>Výjimky jsou implicitní oprávnění k zastupování, která „uplatňuje“ OVM v rámci úředního procesu</a:t>
            </a:r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AD6B0560-13E1-B17B-88E9-19931603D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3AE86C1-AEA6-DA4C-B678-136C2DB30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9208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0624833-8ADA-148F-ADF6-0E694E148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IMPLICITNÍ VS EXPLICITNÍ OPRÁVNĚNÍ K ZASTUPOVÁNÍ_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8D0C9B4-BDEC-97C8-90A4-49E5689068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Jde o pojmy zavedené ve výkladu a důvodové zprávě vzniklé pro umožnění popisu principálně odlišných Oprávnění k zastupování: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/>
              <a:t>IMPLICITNÍ </a:t>
            </a:r>
            <a:r>
              <a:rPr lang="cs-CZ" dirty="0"/>
              <a:t>– na základě údajů v informačních systémech veřejné správy, které vznikly činností agend, rozhodnutím úřadu či soudních orgánů atd.</a:t>
            </a:r>
          </a:p>
          <a:p>
            <a:pPr marL="573750" lvl="1" indent="-285750">
              <a:buFont typeface="Arial" panose="020B0604020202020204" pitchFamily="34" charset="0"/>
              <a:buChar char="•"/>
            </a:pPr>
            <a:r>
              <a:rPr lang="cs-CZ" dirty="0"/>
              <a:t>Typickým znakem je, že nevznikají z vůle zastupovaného a nelze je jednostranným aktem zastupovaného či zastupujícího změnit – je nutné dosáhnout změny údajů v ISVS či rozhodnutí soudu atd.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/>
              <a:t>EXPLICITNÍ </a:t>
            </a:r>
            <a:r>
              <a:rPr lang="cs-CZ" dirty="0"/>
              <a:t>– vzniká na základě jednostranné vůle zastupovaného. Typicky jde o důsledek </a:t>
            </a:r>
            <a:r>
              <a:rPr lang="cs-CZ" dirty="0" err="1"/>
              <a:t>zástupčího</a:t>
            </a:r>
            <a:r>
              <a:rPr lang="cs-CZ" dirty="0"/>
              <a:t> ujednání mezi zastupovaným a zastupujícím (je jedno v jaké formě)</a:t>
            </a:r>
          </a:p>
          <a:p>
            <a:pPr marL="573750" lvl="1" indent="-285750">
              <a:buFont typeface="Arial" panose="020B0604020202020204" pitchFamily="34" charset="0"/>
              <a:buChar char="•"/>
            </a:pPr>
            <a:r>
              <a:rPr lang="cs-CZ" dirty="0"/>
              <a:t>Typickým znakem je, že zastupovaný může jednostranně ukončit bez čehokoli dalšího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A0544A7F-AB8B-6B94-7B81-CCC2B5364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10C7D53-4E61-5DAD-EEFB-132EE9823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5775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CEBDC0A-AB9D-A046-81FE-92C8CD2E3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REFERENČNOST ÚDAJŮ V REGISTRU ZASTUPOVÁNÍ_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1CE8DD5-1D48-7D60-AEE9-C3C23BAE26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Právní postavení evidovaného oprávnění k zastupování – jde o referenční údaj</a:t>
            </a:r>
          </a:p>
          <a:p>
            <a:pPr marL="573750" lvl="1" indent="-285750">
              <a:buFont typeface="Arial" panose="020B0604020202020204" pitchFamily="34" charset="0"/>
              <a:buChar char="•"/>
            </a:pPr>
            <a:r>
              <a:rPr lang="cs-CZ" dirty="0"/>
              <a:t>Orgán veřejné moci ho tedy </a:t>
            </a:r>
            <a:r>
              <a:rPr lang="cs-CZ" b="1" dirty="0"/>
              <a:t>může využít bez dalšího ověřování platnosti údajů</a:t>
            </a:r>
            <a:r>
              <a:rPr lang="cs-CZ" dirty="0"/>
              <a:t>, které jsou na něm uvedeny</a:t>
            </a:r>
          </a:p>
          <a:p>
            <a:pPr marL="573750" lvl="1" indent="-285750">
              <a:buFont typeface="Arial" panose="020B0604020202020204" pitchFamily="34" charset="0"/>
              <a:buChar char="•"/>
            </a:pPr>
            <a:r>
              <a:rPr lang="cs-CZ" dirty="0"/>
              <a:t>Pokud orgán veřejné moci má informace o tom, že by mohl být chybný, pak postupuje jako s jakýmkoli jiným referenčním údajem – reklamace</a:t>
            </a:r>
          </a:p>
          <a:p>
            <a:pPr marL="573750" lvl="1" indent="-285750">
              <a:buFont typeface="Arial" panose="020B0604020202020204" pitchFamily="34" charset="0"/>
              <a:buChar char="•"/>
            </a:pPr>
            <a:r>
              <a:rPr lang="cs-CZ" dirty="0"/>
              <a:t>Pokud dojde ke konfliktu více uplatněných oprávnění k zastupování (digitální i papírové), pak OVM musí vyhodnotit jako nyní</a:t>
            </a:r>
          </a:p>
          <a:p>
            <a:pPr marL="573750" lvl="1" indent="-285750">
              <a:buFont typeface="Arial" panose="020B0604020202020204" pitchFamily="34" charset="0"/>
              <a:buChar char="•"/>
            </a:pPr>
            <a:endParaRPr lang="cs-CZ" dirty="0"/>
          </a:p>
          <a:p>
            <a:pPr lvl="1"/>
            <a:r>
              <a:rPr lang="cs-CZ" dirty="0"/>
              <a:t>Orgán veřejné moci není oprávněn vyhledávat existenci </a:t>
            </a:r>
            <a:r>
              <a:rPr lang="cs-CZ" b="1" dirty="0"/>
              <a:t>explicitního</a:t>
            </a:r>
            <a:r>
              <a:rPr lang="cs-CZ" dirty="0"/>
              <a:t> oprávnění k zastupování bez toho, že by bylo uplatněno zastupovaným či zastupujícím. Tedy ačkoli jde o referenční údaj, do okamžiku uplatnění se jím OVM neřídí („neví o něm“)</a:t>
            </a:r>
          </a:p>
          <a:p>
            <a:pPr marL="573750" lvl="1" indent="-285750">
              <a:buFont typeface="Arial" panose="020B0604020202020204" pitchFamily="34" charset="0"/>
              <a:buChar char="•"/>
            </a:pPr>
            <a:endParaRPr lang="cs-CZ" dirty="0"/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179BBE3A-FFE4-3343-675E-FE86E15C3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>
                <a:solidFill>
                  <a:schemeClr val="accent3"/>
                </a:solidFill>
              </a:rPr>
              <a:t>DIA.</a:t>
            </a:r>
            <a:r>
              <a:rPr lang="cs-CZ" dirty="0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50FFE2E-27FB-D0BD-5596-2E1D214E4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924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172FE85-AA95-517E-579F-683E03C05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je to registr Zastupování_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00F1254-56E3-E23A-DAB9-AC3457980F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Část Registru práv a povinností, která eviduje NĚKTERÁ oprávnění k zastupování – viz šablony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Poskytuje referenční údaje o evidovaných oprávněních k zastupování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/>
              <a:t>OPRÁVNĚNÍ K ZASTUPOVÁNÍ </a:t>
            </a:r>
            <a:r>
              <a:rPr lang="cs-CZ" dirty="0"/>
              <a:t>– evidovaný vztah dvou osob z </a:t>
            </a:r>
            <a:r>
              <a:rPr lang="cs-CZ" b="1" dirty="0"/>
              <a:t>ROB/ROS</a:t>
            </a:r>
            <a:r>
              <a:rPr lang="cs-CZ" dirty="0"/>
              <a:t>, který popisuje právo zastupujícího jednat jménem zastupovaného vůči veřejné správě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Doplněno Agendovým informačním systémem Registru zastupování</a:t>
            </a:r>
          </a:p>
          <a:p>
            <a:pPr marL="573750" lvl="1" indent="-285750">
              <a:buFont typeface="Arial" panose="020B0604020202020204" pitchFamily="34" charset="0"/>
              <a:buChar char="•"/>
            </a:pPr>
            <a:r>
              <a:rPr lang="cs-CZ" dirty="0"/>
              <a:t>Prostřednictvím tohoto AIS veškeré požadavky na zápis</a:t>
            </a:r>
          </a:p>
          <a:p>
            <a:pPr marL="573750" lvl="1" indent="-285750">
              <a:buFont typeface="Arial" panose="020B0604020202020204" pitchFamily="34" charset="0"/>
              <a:buChar char="•"/>
            </a:pPr>
            <a:r>
              <a:rPr lang="cs-CZ" dirty="0"/>
              <a:t>Udržuje historii</a:t>
            </a:r>
          </a:p>
          <a:p>
            <a:pPr marL="573750" lvl="1" indent="-285750">
              <a:buFont typeface="Arial" panose="020B0604020202020204" pitchFamily="34" charset="0"/>
              <a:buChar char="•"/>
            </a:pPr>
            <a:r>
              <a:rPr lang="cs-CZ" dirty="0"/>
              <a:t>Udržuje schválené vzory</a:t>
            </a:r>
          </a:p>
          <a:p>
            <a:pPr marL="573750" lvl="1" indent="-285750">
              <a:buFont typeface="Arial" panose="020B0604020202020204" pitchFamily="34" charset="0"/>
              <a:buChar char="•"/>
            </a:pPr>
            <a:r>
              <a:rPr lang="cs-CZ" dirty="0"/>
              <a:t>Udržuje vazbu osob k certifikátům pro elektronický podpis a pečeť za účelem identifikace držitele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b="1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1902A1DB-8A1F-BE5A-9E3F-9AB273E7B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C77AD5D-A5A7-7C61-4815-188D2C376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5546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62D402A-2739-7BD1-0D28-D4D322B1F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VZOR OPRÁVNĚNÍ K ZASTUPOVÁNÍ_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9E77DBC-A993-9258-9A10-E3470090C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Není možné popsat všechny varianty oprávnění k zastupování do zákona. Proto jsme zvolili pojem „vzor“, kterým definujeme šablonu „</a:t>
            </a:r>
            <a:r>
              <a:rPr lang="cs-CZ" i="1" dirty="0"/>
              <a:t>Vzor plné moci</a:t>
            </a:r>
            <a:r>
              <a:rPr lang="cs-CZ" dirty="0"/>
              <a:t>“</a:t>
            </a:r>
          </a:p>
          <a:p>
            <a:r>
              <a:rPr lang="cs-CZ" dirty="0"/>
              <a:t>Oprávnění k zastupování se váže na služby veřejné správy. Obsahuje tedy</a:t>
            </a:r>
          </a:p>
          <a:p>
            <a:pPr lvl="1"/>
            <a:r>
              <a:rPr lang="cs-CZ" dirty="0"/>
              <a:t>Kdo/komu</a:t>
            </a:r>
          </a:p>
          <a:p>
            <a:pPr lvl="1"/>
            <a:r>
              <a:rPr lang="cs-CZ" dirty="0"/>
              <a:t>K jakým službám veřejné správy, úkonům či konkrétním OVM lze uplatnit.</a:t>
            </a:r>
          </a:p>
          <a:p>
            <a:pPr lvl="2"/>
            <a:r>
              <a:rPr lang="cs-CZ" dirty="0"/>
              <a:t>Není vyplněno – </a:t>
            </a:r>
            <a:r>
              <a:rPr lang="cs-CZ" b="1" dirty="0"/>
              <a:t>KE VŠEM</a:t>
            </a:r>
            <a:endParaRPr lang="cs-CZ" dirty="0"/>
          </a:p>
          <a:p>
            <a:pPr lvl="1"/>
            <a:r>
              <a:rPr lang="cs-CZ" dirty="0"/>
              <a:t>Jaké jsou další vlastnosti (od kdy, do kdy, postupitelnost, úroveň důvěry s jakou musí být ověřen žadatel o zápis)</a:t>
            </a:r>
          </a:p>
          <a:p>
            <a:r>
              <a:rPr lang="cs-CZ" dirty="0"/>
              <a:t>Vše popsáno datově a v dokumentaci a zveřejněno – dle zákona musí </a:t>
            </a:r>
            <a:r>
              <a:rPr lang="cs-CZ" b="1" dirty="0"/>
              <a:t>po zveřejnění do roka být funkční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A958D36A-E21F-9047-0AA4-CDE1F6ECC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32B899B-C05C-515A-BB02-86323E018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2180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A1704A8-7EFD-BECA-3746-2B5739319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Jaký je vztah k současné praxi_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4103D2D-B5EB-EE43-F79A-D49C79A256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Na současné praxi (procesní, právní) se nic nemění</a:t>
            </a:r>
          </a:p>
          <a:p>
            <a:r>
              <a:rPr lang="cs-CZ" dirty="0"/>
              <a:t>Doplňuje se cesta digitální</a:t>
            </a:r>
          </a:p>
          <a:p>
            <a:pPr lvl="1"/>
            <a:r>
              <a:rPr lang="cs-CZ" dirty="0"/>
              <a:t>Zvláště pro využití v čistě digitálním prostředí – portály</a:t>
            </a:r>
          </a:p>
          <a:p>
            <a:pPr lvl="1"/>
            <a:r>
              <a:rPr lang="cs-CZ" b="1" dirty="0"/>
              <a:t>Neexistuje</a:t>
            </a:r>
            <a:r>
              <a:rPr lang="cs-CZ" dirty="0"/>
              <a:t> digitalizace papírové plné moci</a:t>
            </a:r>
          </a:p>
          <a:p>
            <a:pPr lvl="1"/>
            <a:r>
              <a:rPr lang="cs-CZ" dirty="0"/>
              <a:t>Umožňuje- doplňuje možnost občanům prokázat své oprávnění k zastupování i digitálně</a:t>
            </a:r>
          </a:p>
          <a:p>
            <a:r>
              <a:rPr lang="cs-CZ" dirty="0"/>
              <a:t>Všechny procesní zákony a předpisy zůstávají v platnosti nepozměněné. Použití digitální plné moci je ze </a:t>
            </a:r>
            <a:r>
              <a:rPr lang="cs-CZ" b="1" dirty="0"/>
              <a:t>strany veřejnosti možnost nikoli povinnost</a:t>
            </a:r>
          </a:p>
          <a:p>
            <a:r>
              <a:rPr lang="cs-CZ" dirty="0"/>
              <a:t>Konflikt „papírové“ plné moci a digitální – neexistuje, odpovídá situaci jako když jsou předloženy dvě konfliktní „papírové“ plné moci </a:t>
            </a:r>
          </a:p>
          <a:p>
            <a:pPr marL="0" indent="0">
              <a:buNone/>
            </a:pPr>
            <a:endParaRPr lang="cs-CZ" dirty="0"/>
          </a:p>
          <a:p>
            <a:endParaRPr lang="cs-CZ" b="1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1EDF16B-C72D-A96A-6D94-877CE1011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6F9EA36-91AA-7904-1601-D9DB17187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6050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EAEB92-E324-CE3C-04C8-3B330EE1E4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Aktuální stav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9175481-DDB2-0ADA-AE9E-C1D7E6CAEE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Co se stane do 1.7.2024</a:t>
            </a:r>
          </a:p>
        </p:txBody>
      </p:sp>
    </p:spTree>
    <p:extLst>
      <p:ext uri="{BB962C8B-B14F-4D97-AF65-F5344CB8AC3E}">
        <p14:creationId xmlns:p14="http://schemas.microsoft.com/office/powerpoint/2010/main" val="341396584"/>
      </p:ext>
    </p:extLst>
  </p:cSld>
  <p:clrMapOvr>
    <a:masterClrMapping/>
  </p:clrMapOvr>
</p:sld>
</file>

<file path=ppt/theme/theme1.xml><?xml version="1.0" encoding="utf-8"?>
<a:theme xmlns:a="http://schemas.openxmlformats.org/drawingml/2006/main" name="DIA_ nadpis a text s odrážkami">
  <a:themeElements>
    <a:clrScheme name="DIA_ Barvy">
      <a:dk1>
        <a:srgbClr val="000000"/>
      </a:dk1>
      <a:lt1>
        <a:srgbClr val="FFFFFF"/>
      </a:lt1>
      <a:dk2>
        <a:srgbClr val="2E2C2B"/>
      </a:dk2>
      <a:lt2>
        <a:srgbClr val="DCDCDC"/>
      </a:lt2>
      <a:accent1>
        <a:srgbClr val="368537"/>
      </a:accent1>
      <a:accent2>
        <a:srgbClr val="35398E"/>
      </a:accent2>
      <a:accent3>
        <a:srgbClr val="2E2C2B"/>
      </a:accent3>
      <a:accent4>
        <a:srgbClr val="BDBCBC"/>
      </a:accent4>
      <a:accent5>
        <a:srgbClr val="C52A3A"/>
      </a:accent5>
      <a:accent6>
        <a:srgbClr val="757575"/>
      </a:accent6>
      <a:hlink>
        <a:srgbClr val="368537"/>
      </a:hlink>
      <a:folHlink>
        <a:srgbClr val="3539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 rtlCol="0" anchor="t" anchorCtr="0">
        <a:normAutofit/>
      </a:bodyPr>
      <a:lstStyle>
        <a:defPPr algn="l">
          <a:defRPr sz="1800" dirty="0" smtClean="0">
            <a:solidFill>
              <a:srgbClr val="2E2D2C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DIA_Šablona pro PowerPoint" id="{9FF7F086-0F18-4A43-9849-6EF9496EC95F}" vid="{A056F768-AC31-E842-96A9-A52EECDBA162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c84226ac-d152-4259-96d9-9ea797342374}" enabled="1" method="Standard" siteId="{6573a299-ce07-4046-aaa3-db180daff1ae}" contentBits="1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DIA_Šablona pro PowerPoint</Template>
  <TotalTime>0</TotalTime>
  <Words>1793</Words>
  <Application>Microsoft Office PowerPoint</Application>
  <PresentationFormat>Širokoúhlá obrazovka</PresentationFormat>
  <Paragraphs>176</Paragraphs>
  <Slides>24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30" baseType="lpstr">
      <vt:lpstr>Arial</vt:lpstr>
      <vt:lpstr>Azeret Mono</vt:lpstr>
      <vt:lpstr>Azeret Mono Medium</vt:lpstr>
      <vt:lpstr>Calibri</vt:lpstr>
      <vt:lpstr>Wingdings</vt:lpstr>
      <vt:lpstr>DIA_ nadpis a text s odrážkami</vt:lpstr>
      <vt:lpstr>REGISTR ZASTUPOVÁNÍ Aktuální stav</vt:lpstr>
      <vt:lpstr>Agenda prezentace</vt:lpstr>
      <vt:lpstr>Legislativní ukotvení_</vt:lpstr>
      <vt:lpstr>IMPLICITNÍ VS EXPLICITNÍ OPRÁVNĚNÍ K ZASTUPOVÁNÍ_</vt:lpstr>
      <vt:lpstr>REFERENČNOST ÚDAJŮ V REGISTRU ZASTUPOVÁNÍ_</vt:lpstr>
      <vt:lpstr>Co je to registr Zastupování_</vt:lpstr>
      <vt:lpstr>VZOR OPRÁVNĚNÍ K ZASTUPOVÁNÍ_</vt:lpstr>
      <vt:lpstr>Jaký je vztah k současné praxi_</vt:lpstr>
      <vt:lpstr>Aktuální stav</vt:lpstr>
      <vt:lpstr>Výstavba centrálních částí_</vt:lpstr>
      <vt:lpstr>Seznam publikovaných šablon_</vt:lpstr>
      <vt:lpstr>Kde se již nyní mohu podívat_</vt:lpstr>
      <vt:lpstr>AIS REZA po přihlášení prostřednictvím JIP_</vt:lpstr>
      <vt:lpstr>AIS REZA PO PŘIHLÁŠENÍ POMOCÍ jip S ODPOVÍDAJÍCÍ ROLÍ_</vt:lpstr>
      <vt:lpstr>Naplnění daty_</vt:lpstr>
      <vt:lpstr>Co bude dál</vt:lpstr>
      <vt:lpstr>Další rozvoj</vt:lpstr>
      <vt:lpstr>Co mají dělat úřady_</vt:lpstr>
      <vt:lpstr>Co mají dělat občané_</vt:lpstr>
      <vt:lpstr>Harmonogram pro nejbližší dobu_</vt:lpstr>
      <vt:lpstr>Typické otázky</vt:lpstr>
      <vt:lpstr>Otázky a odpovědi_</vt:lpstr>
      <vt:lpstr>Otázky a odpovědi_</vt:lpstr>
      <vt:lpstr>Děkuji za pozornost_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2024-05-06T20:36:32Z</dcterms:created>
  <dcterms:modified xsi:type="dcterms:W3CDTF">2024-08-12T07:51:03Z</dcterms:modified>
  <cp:category/>
</cp:coreProperties>
</file>