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76" r:id="rId2"/>
  </p:sldMasterIdLst>
  <p:notesMasterIdLst>
    <p:notesMasterId r:id="rId21"/>
  </p:notesMasterIdLst>
  <p:sldIdLst>
    <p:sldId id="256" r:id="rId3"/>
    <p:sldId id="257" r:id="rId4"/>
    <p:sldId id="258" r:id="rId5"/>
    <p:sldId id="264" r:id="rId6"/>
    <p:sldId id="268" r:id="rId7"/>
    <p:sldId id="314" r:id="rId8"/>
    <p:sldId id="261" r:id="rId9"/>
    <p:sldId id="263" r:id="rId10"/>
    <p:sldId id="315" r:id="rId11"/>
    <p:sldId id="279" r:id="rId12"/>
    <p:sldId id="283" r:id="rId13"/>
    <p:sldId id="288" r:id="rId14"/>
    <p:sldId id="289" r:id="rId15"/>
    <p:sldId id="295" r:id="rId16"/>
    <p:sldId id="292" r:id="rId17"/>
    <p:sldId id="317" r:id="rId18"/>
    <p:sldId id="319" r:id="rId19"/>
    <p:sldId id="297" r:id="rId2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DM Sans" panose="020B0604020202020204" charset="-18"/>
      <p:regular r:id="rId26"/>
      <p:bold r:id="rId27"/>
      <p:italic r:id="rId28"/>
      <p:boldItalic r:id="rId29"/>
    </p:embeddedFont>
    <p:embeddedFont>
      <p:font typeface="DM Sans ExtraBold" panose="020B0604020202020204" charset="-18"/>
      <p:bold r:id="rId30"/>
      <p:italic r:id="rId31"/>
      <p:boldItalic r:id="rId32"/>
    </p:embeddedFont>
    <p:embeddedFont>
      <p:font typeface="Sora" panose="020B0604020202020204" charset="0"/>
      <p:regular r:id="rId33"/>
      <p:bold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74" roundtripDataSignature="AMtx7mjv+zws6+eWuNyYYbl+DIlGebqKu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339966"/>
    <a:srgbClr val="0033CC"/>
    <a:srgbClr val="0000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8"/>
    <p:restoredTop sz="94696"/>
  </p:normalViewPr>
  <p:slideViewPr>
    <p:cSldViewPr snapToGrid="0">
      <p:cViewPr varScale="1">
        <p:scale>
          <a:sx n="142" d="100"/>
          <a:sy n="142" d="100"/>
        </p:scale>
        <p:origin x="83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5.fntdata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76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8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74" Type="http://customschemas.google.com/relationships/presentationmetadata" Target="meta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0.fntdata"/><Relationship Id="rId78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77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2a6a257883f_1_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33" name="Google Shape;333;g2a6a257883f_1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776" name="Google Shape;776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6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790" name="Google Shape;790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p6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78" name="Google Shape;878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45" name="Google Shape;845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40" name="Google Shape;54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600833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75" name="Google Shape;675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744466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15" name="Google Shape;91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2a6c66510c1_0_1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45" name="Google Shape;345;g2a6c66510c1_0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58" name="Google Shape;35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63" name="Google Shape;46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40" name="Google Shape;54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08" name="Google Shape;4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2a6c66510c1_0_8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43" name="Google Shape;443;g2a6c66510c1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75" name="Google Shape;675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g2a7d8beaef0_0_1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728" name="Google Shape;728;g2a7d8beaef0_0_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3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" name="Google Shape;15;p32"/>
          <p:cNvSpPr>
            <a:spLocks noGrp="1"/>
          </p:cNvSpPr>
          <p:nvPr>
            <p:ph type="pic" idx="2"/>
          </p:nvPr>
        </p:nvSpPr>
        <p:spPr>
          <a:xfrm>
            <a:off x="5279231" y="485775"/>
            <a:ext cx="2453879" cy="2536031"/>
          </a:xfrm>
          <a:prstGeom prst="roundRect">
            <a:avLst>
              <a:gd name="adj" fmla="val 5142"/>
            </a:avLst>
          </a:prstGeom>
          <a:noFill/>
          <a:ln>
            <a:noFill/>
          </a:ln>
        </p:spPr>
      </p:sp>
      <p:sp>
        <p:nvSpPr>
          <p:cNvPr id="16" name="Google Shape;16;p32"/>
          <p:cNvSpPr>
            <a:spLocks noGrp="1"/>
          </p:cNvSpPr>
          <p:nvPr>
            <p:ph type="pic" idx="3"/>
          </p:nvPr>
        </p:nvSpPr>
        <p:spPr>
          <a:xfrm>
            <a:off x="8007395" y="1511774"/>
            <a:ext cx="2453879" cy="2536031"/>
          </a:xfrm>
          <a:prstGeom prst="roundRect">
            <a:avLst>
              <a:gd name="adj" fmla="val 5142"/>
            </a:avLst>
          </a:prstGeom>
          <a:noFill/>
          <a:ln>
            <a:noFill/>
          </a:ln>
        </p:spPr>
      </p:sp>
      <p:sp>
        <p:nvSpPr>
          <p:cNvPr id="17" name="Google Shape;17;p32"/>
          <p:cNvSpPr>
            <a:spLocks noGrp="1"/>
          </p:cNvSpPr>
          <p:nvPr>
            <p:ph type="pic" idx="4"/>
          </p:nvPr>
        </p:nvSpPr>
        <p:spPr>
          <a:xfrm>
            <a:off x="4760810" y="3547743"/>
            <a:ext cx="2453878" cy="2536031"/>
          </a:xfrm>
          <a:prstGeom prst="roundRect">
            <a:avLst>
              <a:gd name="adj" fmla="val 5142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Custom Layout">
  <p:cSld name="7_Custom Layou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4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" name="Google Shape;67;p40"/>
          <p:cNvSpPr>
            <a:spLocks noGrp="1"/>
          </p:cNvSpPr>
          <p:nvPr>
            <p:ph type="pic" idx="2"/>
          </p:nvPr>
        </p:nvSpPr>
        <p:spPr>
          <a:xfrm>
            <a:off x="4572000" y="1317232"/>
            <a:ext cx="3781664" cy="1332450"/>
          </a:xfrm>
          <a:prstGeom prst="roundRect">
            <a:avLst>
              <a:gd name="adj" fmla="val 708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Custom Layout">
  <p:cSld name="8_Custom Layou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4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Custom Layout">
  <p:cSld name="10_Custom Layou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4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" name="Google Shape;76;p43"/>
          <p:cNvSpPr>
            <a:spLocks noGrp="1"/>
          </p:cNvSpPr>
          <p:nvPr>
            <p:ph type="pic" idx="2"/>
          </p:nvPr>
        </p:nvSpPr>
        <p:spPr>
          <a:xfrm>
            <a:off x="1955338" y="641523"/>
            <a:ext cx="1997241" cy="1235494"/>
          </a:xfrm>
          <a:prstGeom prst="roundRect">
            <a:avLst>
              <a:gd name="adj" fmla="val 10894"/>
            </a:avLst>
          </a:prstGeom>
          <a:noFill/>
          <a:ln>
            <a:noFill/>
          </a:ln>
        </p:spPr>
      </p:sp>
      <p:sp>
        <p:nvSpPr>
          <p:cNvPr id="77" name="Google Shape;77;p43"/>
          <p:cNvSpPr>
            <a:spLocks noGrp="1"/>
          </p:cNvSpPr>
          <p:nvPr>
            <p:ph type="pic" idx="3"/>
          </p:nvPr>
        </p:nvSpPr>
        <p:spPr>
          <a:xfrm>
            <a:off x="5190434" y="2182910"/>
            <a:ext cx="1997241" cy="1235495"/>
          </a:xfrm>
          <a:prstGeom prst="roundRect">
            <a:avLst>
              <a:gd name="adj" fmla="val 10894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Custom Layout">
  <p:cSld name="11_Custom Layou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4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_Custom Layout">
  <p:cSld name="12_Custom Layou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4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6" name="Google Shape;86;p45"/>
          <p:cNvSpPr>
            <a:spLocks noGrp="1"/>
          </p:cNvSpPr>
          <p:nvPr>
            <p:ph type="pic" idx="2"/>
          </p:nvPr>
        </p:nvSpPr>
        <p:spPr>
          <a:xfrm>
            <a:off x="3575515" y="552303"/>
            <a:ext cx="1989583" cy="1918263"/>
          </a:xfrm>
          <a:prstGeom prst="roundRect">
            <a:avLst>
              <a:gd name="adj" fmla="val 5950"/>
            </a:avLst>
          </a:prstGeom>
          <a:noFill/>
          <a:ln>
            <a:noFill/>
          </a:ln>
        </p:spPr>
      </p:sp>
      <p:sp>
        <p:nvSpPr>
          <p:cNvPr id="87" name="Google Shape;87;p45"/>
          <p:cNvSpPr>
            <a:spLocks noGrp="1"/>
          </p:cNvSpPr>
          <p:nvPr>
            <p:ph type="pic" idx="3"/>
          </p:nvPr>
        </p:nvSpPr>
        <p:spPr>
          <a:xfrm>
            <a:off x="3575515" y="2699645"/>
            <a:ext cx="1989583" cy="1918263"/>
          </a:xfrm>
          <a:prstGeom prst="roundRect">
            <a:avLst>
              <a:gd name="adj" fmla="val 595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Custom Layout">
  <p:cSld name="13_Custom Layou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4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4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2" name="Google Shape;92;p46"/>
          <p:cNvSpPr>
            <a:spLocks noGrp="1"/>
          </p:cNvSpPr>
          <p:nvPr>
            <p:ph type="pic" idx="2"/>
          </p:nvPr>
        </p:nvSpPr>
        <p:spPr>
          <a:xfrm>
            <a:off x="2329527" y="2047573"/>
            <a:ext cx="2718410" cy="1550067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  <p:sp>
        <p:nvSpPr>
          <p:cNvPr id="93" name="Google Shape;93;p46"/>
          <p:cNvSpPr>
            <a:spLocks noGrp="1"/>
          </p:cNvSpPr>
          <p:nvPr>
            <p:ph type="pic" idx="3"/>
          </p:nvPr>
        </p:nvSpPr>
        <p:spPr>
          <a:xfrm>
            <a:off x="5171606" y="2047573"/>
            <a:ext cx="2718410" cy="1550067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  <p:sp>
        <p:nvSpPr>
          <p:cNvPr id="94" name="Google Shape;94;p46"/>
          <p:cNvSpPr>
            <a:spLocks noGrp="1"/>
          </p:cNvSpPr>
          <p:nvPr>
            <p:ph type="pic" idx="4"/>
          </p:nvPr>
        </p:nvSpPr>
        <p:spPr>
          <a:xfrm>
            <a:off x="8013684" y="2047573"/>
            <a:ext cx="2718410" cy="1550067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Custom Layout">
  <p:cSld name="14_Custom Layou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4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9" name="Google Shape;99;p47"/>
          <p:cNvSpPr>
            <a:spLocks noGrp="1"/>
          </p:cNvSpPr>
          <p:nvPr>
            <p:ph type="pic" idx="2"/>
          </p:nvPr>
        </p:nvSpPr>
        <p:spPr>
          <a:xfrm>
            <a:off x="821069" y="789202"/>
            <a:ext cx="1711115" cy="1107997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  <p:sp>
        <p:nvSpPr>
          <p:cNvPr id="100" name="Google Shape;100;p47"/>
          <p:cNvSpPr>
            <a:spLocks noGrp="1"/>
          </p:cNvSpPr>
          <p:nvPr>
            <p:ph type="pic" idx="3"/>
          </p:nvPr>
        </p:nvSpPr>
        <p:spPr>
          <a:xfrm>
            <a:off x="2831098" y="789202"/>
            <a:ext cx="1711115" cy="1107997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  <p:sp>
        <p:nvSpPr>
          <p:cNvPr id="101" name="Google Shape;101;p47"/>
          <p:cNvSpPr>
            <a:spLocks noGrp="1"/>
          </p:cNvSpPr>
          <p:nvPr>
            <p:ph type="pic" idx="4"/>
          </p:nvPr>
        </p:nvSpPr>
        <p:spPr>
          <a:xfrm>
            <a:off x="821069" y="2991675"/>
            <a:ext cx="2726627" cy="1107997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  <p:sp>
        <p:nvSpPr>
          <p:cNvPr id="102" name="Google Shape;102;p47"/>
          <p:cNvSpPr>
            <a:spLocks noGrp="1"/>
          </p:cNvSpPr>
          <p:nvPr>
            <p:ph type="pic" idx="5"/>
          </p:nvPr>
        </p:nvSpPr>
        <p:spPr>
          <a:xfrm>
            <a:off x="3885190" y="2991675"/>
            <a:ext cx="1711115" cy="1107997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_Custom Layout">
  <p:cSld name="15_Custom Layout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4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7" name="Google Shape;107;p48"/>
          <p:cNvSpPr>
            <a:spLocks noGrp="1"/>
          </p:cNvSpPr>
          <p:nvPr>
            <p:ph type="pic" idx="2"/>
          </p:nvPr>
        </p:nvSpPr>
        <p:spPr>
          <a:xfrm>
            <a:off x="842655" y="539214"/>
            <a:ext cx="1719329" cy="1578509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  <p:sp>
        <p:nvSpPr>
          <p:cNvPr id="108" name="Google Shape;108;p48"/>
          <p:cNvSpPr>
            <a:spLocks noGrp="1"/>
          </p:cNvSpPr>
          <p:nvPr>
            <p:ph type="pic" idx="3"/>
          </p:nvPr>
        </p:nvSpPr>
        <p:spPr>
          <a:xfrm>
            <a:off x="2755772" y="539214"/>
            <a:ext cx="1719328" cy="1421938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  <p:sp>
        <p:nvSpPr>
          <p:cNvPr id="109" name="Google Shape;109;p48"/>
          <p:cNvSpPr>
            <a:spLocks noGrp="1"/>
          </p:cNvSpPr>
          <p:nvPr>
            <p:ph type="pic" idx="4"/>
          </p:nvPr>
        </p:nvSpPr>
        <p:spPr>
          <a:xfrm>
            <a:off x="4668888" y="539215"/>
            <a:ext cx="1719328" cy="1107144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  <p:sp>
        <p:nvSpPr>
          <p:cNvPr id="110" name="Google Shape;110;p48"/>
          <p:cNvSpPr>
            <a:spLocks noGrp="1"/>
          </p:cNvSpPr>
          <p:nvPr>
            <p:ph type="pic" idx="5"/>
          </p:nvPr>
        </p:nvSpPr>
        <p:spPr>
          <a:xfrm>
            <a:off x="6582005" y="539215"/>
            <a:ext cx="1719329" cy="1107144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  <p:sp>
        <p:nvSpPr>
          <p:cNvPr id="111" name="Google Shape;111;p48"/>
          <p:cNvSpPr>
            <a:spLocks noGrp="1"/>
          </p:cNvSpPr>
          <p:nvPr>
            <p:ph type="pic" idx="6"/>
          </p:nvPr>
        </p:nvSpPr>
        <p:spPr>
          <a:xfrm>
            <a:off x="842655" y="2876855"/>
            <a:ext cx="1719329" cy="1107146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  <p:sp>
        <p:nvSpPr>
          <p:cNvPr id="112" name="Google Shape;112;p48"/>
          <p:cNvSpPr>
            <a:spLocks noGrp="1"/>
          </p:cNvSpPr>
          <p:nvPr>
            <p:ph type="pic" idx="7"/>
          </p:nvPr>
        </p:nvSpPr>
        <p:spPr>
          <a:xfrm>
            <a:off x="842655" y="4829954"/>
            <a:ext cx="1719329" cy="1107146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  <p:sp>
        <p:nvSpPr>
          <p:cNvPr id="113" name="Google Shape;113;p48"/>
          <p:cNvSpPr>
            <a:spLocks noGrp="1"/>
          </p:cNvSpPr>
          <p:nvPr>
            <p:ph type="pic" idx="8"/>
          </p:nvPr>
        </p:nvSpPr>
        <p:spPr>
          <a:xfrm>
            <a:off x="2755772" y="2732349"/>
            <a:ext cx="1719328" cy="3204750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  <p:sp>
        <p:nvSpPr>
          <p:cNvPr id="114" name="Google Shape;114;p48"/>
          <p:cNvSpPr>
            <a:spLocks noGrp="1"/>
          </p:cNvSpPr>
          <p:nvPr>
            <p:ph type="pic" idx="9"/>
          </p:nvPr>
        </p:nvSpPr>
        <p:spPr>
          <a:xfrm>
            <a:off x="4668888" y="2405489"/>
            <a:ext cx="1719328" cy="1578511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  <p:sp>
        <p:nvSpPr>
          <p:cNvPr id="115" name="Google Shape;115;p48"/>
          <p:cNvSpPr>
            <a:spLocks noGrp="1"/>
          </p:cNvSpPr>
          <p:nvPr>
            <p:ph type="pic" idx="13"/>
          </p:nvPr>
        </p:nvSpPr>
        <p:spPr>
          <a:xfrm>
            <a:off x="4668888" y="4829954"/>
            <a:ext cx="1719328" cy="1107144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  <p:sp>
        <p:nvSpPr>
          <p:cNvPr id="116" name="Google Shape;116;p48"/>
          <p:cNvSpPr>
            <a:spLocks noGrp="1"/>
          </p:cNvSpPr>
          <p:nvPr>
            <p:ph type="pic" idx="14"/>
          </p:nvPr>
        </p:nvSpPr>
        <p:spPr>
          <a:xfrm>
            <a:off x="6582005" y="2422479"/>
            <a:ext cx="1719329" cy="1107144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  <p:sp>
        <p:nvSpPr>
          <p:cNvPr id="117" name="Google Shape;117;p48"/>
          <p:cNvSpPr>
            <a:spLocks noGrp="1"/>
          </p:cNvSpPr>
          <p:nvPr>
            <p:ph type="pic" idx="15"/>
          </p:nvPr>
        </p:nvSpPr>
        <p:spPr>
          <a:xfrm>
            <a:off x="6582005" y="4305745"/>
            <a:ext cx="1719329" cy="1631354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_Custom Layout">
  <p:cSld name="16_Custom Layout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9"/>
          <p:cNvSpPr>
            <a:spLocks noGrp="1"/>
          </p:cNvSpPr>
          <p:nvPr>
            <p:ph type="pic" idx="2"/>
          </p:nvPr>
        </p:nvSpPr>
        <p:spPr>
          <a:xfrm>
            <a:off x="4688533" y="453494"/>
            <a:ext cx="4046625" cy="3818767"/>
          </a:xfrm>
          <a:prstGeom prst="rect">
            <a:avLst/>
          </a:prstGeom>
          <a:noFill/>
          <a:ln>
            <a:noFill/>
          </a:ln>
        </p:spPr>
      </p:sp>
      <p:sp>
        <p:nvSpPr>
          <p:cNvPr id="120" name="Google Shape;120;p4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4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4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_Custom Layout">
  <p:cSld name="17_Custom Layout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5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5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7" name="Google Shape;127;p50"/>
          <p:cNvSpPr>
            <a:spLocks noGrp="1"/>
          </p:cNvSpPr>
          <p:nvPr>
            <p:ph type="pic" idx="2"/>
          </p:nvPr>
        </p:nvSpPr>
        <p:spPr>
          <a:xfrm>
            <a:off x="790336" y="1627857"/>
            <a:ext cx="3684767" cy="1691414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  <p:sp>
        <p:nvSpPr>
          <p:cNvPr id="128" name="Google Shape;128;p50"/>
          <p:cNvSpPr>
            <a:spLocks noGrp="1"/>
          </p:cNvSpPr>
          <p:nvPr>
            <p:ph type="pic" idx="3"/>
          </p:nvPr>
        </p:nvSpPr>
        <p:spPr>
          <a:xfrm>
            <a:off x="4668894" y="1627857"/>
            <a:ext cx="3684767" cy="1691414"/>
          </a:xfrm>
          <a:prstGeom prst="roundRect">
            <a:avLst>
              <a:gd name="adj" fmla="val 6754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" name="Google Shape;22;p38"/>
          <p:cNvSpPr>
            <a:spLocks noGrp="1"/>
          </p:cNvSpPr>
          <p:nvPr>
            <p:ph type="pic" idx="2"/>
          </p:nvPr>
        </p:nvSpPr>
        <p:spPr>
          <a:xfrm>
            <a:off x="3998563" y="1711579"/>
            <a:ext cx="1981514" cy="2436500"/>
          </a:xfrm>
          <a:prstGeom prst="roundRect">
            <a:avLst>
              <a:gd name="adj" fmla="val 7080"/>
            </a:avLst>
          </a:prstGeom>
          <a:noFill/>
          <a:ln>
            <a:noFill/>
          </a:ln>
        </p:spPr>
      </p:sp>
      <p:sp>
        <p:nvSpPr>
          <p:cNvPr id="23" name="Google Shape;23;p38"/>
          <p:cNvSpPr>
            <a:spLocks noGrp="1"/>
          </p:cNvSpPr>
          <p:nvPr>
            <p:ph type="pic" idx="3"/>
          </p:nvPr>
        </p:nvSpPr>
        <p:spPr>
          <a:xfrm>
            <a:off x="6235546" y="2223023"/>
            <a:ext cx="1981513" cy="2436500"/>
          </a:xfrm>
          <a:prstGeom prst="roundRect">
            <a:avLst>
              <a:gd name="adj" fmla="val 708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_Custom Layout">
  <p:cSld name="18_Custom Layout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51"/>
          <p:cNvSpPr>
            <a:spLocks noGrp="1"/>
          </p:cNvSpPr>
          <p:nvPr>
            <p:ph type="pic" idx="2"/>
          </p:nvPr>
        </p:nvSpPr>
        <p:spPr>
          <a:xfrm>
            <a:off x="961437" y="733115"/>
            <a:ext cx="3313288" cy="3676952"/>
          </a:xfrm>
          <a:prstGeom prst="rect">
            <a:avLst/>
          </a:prstGeom>
          <a:noFill/>
          <a:ln>
            <a:noFill/>
          </a:ln>
        </p:spPr>
      </p:sp>
      <p:sp>
        <p:nvSpPr>
          <p:cNvPr id="131" name="Google Shape;131;p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5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5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_Custom Layout">
  <p:cSld name="20_Custom Layou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53"/>
          <p:cNvSpPr>
            <a:spLocks noGrp="1"/>
          </p:cNvSpPr>
          <p:nvPr>
            <p:ph type="pic" idx="2"/>
          </p:nvPr>
        </p:nvSpPr>
        <p:spPr>
          <a:xfrm>
            <a:off x="6254077" y="710458"/>
            <a:ext cx="2889923" cy="3727008"/>
          </a:xfrm>
          <a:prstGeom prst="rect">
            <a:avLst/>
          </a:prstGeom>
          <a:noFill/>
          <a:ln>
            <a:noFill/>
          </a:ln>
        </p:spPr>
      </p:sp>
      <p:sp>
        <p:nvSpPr>
          <p:cNvPr id="136" name="Google Shape;136;p5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5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1_Custom Layout">
  <p:cSld name="21_Custom Layout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5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5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5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_Custom Layout">
  <p:cSld name="23_Custom Layout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5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5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7" name="Google Shape;147;p56"/>
          <p:cNvSpPr>
            <a:spLocks noGrp="1"/>
          </p:cNvSpPr>
          <p:nvPr>
            <p:ph type="pic" idx="2"/>
          </p:nvPr>
        </p:nvSpPr>
        <p:spPr>
          <a:xfrm>
            <a:off x="4843712" y="757184"/>
            <a:ext cx="4530316" cy="3240587"/>
          </a:xfrm>
          <a:prstGeom prst="roundRect">
            <a:avLst>
              <a:gd name="adj" fmla="val 2906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4_Custom Layout">
  <p:cSld name="24_Custom Layout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5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5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2" name="Google Shape;152;p57"/>
          <p:cNvSpPr>
            <a:spLocks noGrp="1"/>
          </p:cNvSpPr>
          <p:nvPr>
            <p:ph type="pic" idx="2"/>
          </p:nvPr>
        </p:nvSpPr>
        <p:spPr>
          <a:xfrm>
            <a:off x="837936" y="-265114"/>
            <a:ext cx="2389466" cy="1620293"/>
          </a:xfrm>
          <a:prstGeom prst="roundRect">
            <a:avLst>
              <a:gd name="adj" fmla="val 6239"/>
            </a:avLst>
          </a:prstGeom>
          <a:noFill/>
          <a:ln>
            <a:noFill/>
          </a:ln>
        </p:spPr>
      </p:sp>
      <p:sp>
        <p:nvSpPr>
          <p:cNvPr id="153" name="Google Shape;153;p57"/>
          <p:cNvSpPr>
            <a:spLocks noGrp="1"/>
          </p:cNvSpPr>
          <p:nvPr>
            <p:ph type="pic" idx="3"/>
          </p:nvPr>
        </p:nvSpPr>
        <p:spPr>
          <a:xfrm>
            <a:off x="662276" y="1642488"/>
            <a:ext cx="2740788" cy="1858524"/>
          </a:xfrm>
          <a:prstGeom prst="roundRect">
            <a:avLst>
              <a:gd name="adj" fmla="val 7324"/>
            </a:avLst>
          </a:prstGeom>
          <a:noFill/>
          <a:ln>
            <a:noFill/>
          </a:ln>
        </p:spPr>
      </p:sp>
      <p:sp>
        <p:nvSpPr>
          <p:cNvPr id="154" name="Google Shape;154;p57"/>
          <p:cNvSpPr>
            <a:spLocks noGrp="1"/>
          </p:cNvSpPr>
          <p:nvPr>
            <p:ph type="pic" idx="4"/>
          </p:nvPr>
        </p:nvSpPr>
        <p:spPr>
          <a:xfrm>
            <a:off x="837936" y="3794636"/>
            <a:ext cx="2389466" cy="1620293"/>
          </a:xfrm>
          <a:prstGeom prst="roundRect">
            <a:avLst>
              <a:gd name="adj" fmla="val 6239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6_Custom Layout">
  <p:cSld name="26_Custom Layout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5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5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5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7_Custom Layout">
  <p:cSld name="27_Custom Layout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0"/>
          <p:cNvSpPr>
            <a:spLocks noGrp="1"/>
          </p:cNvSpPr>
          <p:nvPr>
            <p:ph type="pic" idx="2"/>
          </p:nvPr>
        </p:nvSpPr>
        <p:spPr>
          <a:xfrm>
            <a:off x="4430697" y="1365158"/>
            <a:ext cx="4168635" cy="4224184"/>
          </a:xfrm>
          <a:prstGeom prst="rect">
            <a:avLst/>
          </a:prstGeom>
          <a:noFill/>
          <a:ln>
            <a:noFill/>
          </a:ln>
        </p:spPr>
      </p:sp>
      <p:sp>
        <p:nvSpPr>
          <p:cNvPr id="161" name="Google Shape;161;p6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6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6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8_Custom Layout">
  <p:cSld name="28_Custom Layout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6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6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6E68190-286B-45E8-9E67-4227B84E49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BFB3D113-0EC3-43FC-9947-775C8C83CB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1D5CDDE-399B-447A-8481-DE6C3E3A7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0D7D-E419-49D4-84FC-DDEAE445C3E4}" type="datetimeFigureOut">
              <a:rPr lang="cs-CZ" smtClean="0"/>
              <a:t>07.06.2024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BC0F3EF-5813-4FAA-B6CC-737442968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A8F59C6-75A4-49AD-8F54-671094ECC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93B02-F671-428B-B445-366585664FB5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166824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78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78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78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4" name="Google Shape;184;p78"/>
          <p:cNvSpPr>
            <a:spLocks noGrp="1"/>
          </p:cNvSpPr>
          <p:nvPr>
            <p:ph type="pic" idx="2"/>
          </p:nvPr>
        </p:nvSpPr>
        <p:spPr>
          <a:xfrm>
            <a:off x="3998563" y="1711579"/>
            <a:ext cx="1981514" cy="2436500"/>
          </a:xfrm>
          <a:prstGeom prst="roundRect">
            <a:avLst>
              <a:gd name="adj" fmla="val 7080"/>
            </a:avLst>
          </a:prstGeom>
          <a:noFill/>
          <a:ln>
            <a:noFill/>
          </a:ln>
        </p:spPr>
      </p:sp>
      <p:sp>
        <p:nvSpPr>
          <p:cNvPr id="185" name="Google Shape;185;p78"/>
          <p:cNvSpPr>
            <a:spLocks noGrp="1"/>
          </p:cNvSpPr>
          <p:nvPr>
            <p:ph type="pic" idx="3"/>
          </p:nvPr>
        </p:nvSpPr>
        <p:spPr>
          <a:xfrm>
            <a:off x="6235547" y="2223024"/>
            <a:ext cx="1981513" cy="2436500"/>
          </a:xfrm>
          <a:prstGeom prst="roundRect">
            <a:avLst>
              <a:gd name="adj" fmla="val 708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Custom Layout">
  <p:cSld name="9_Custom Layou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" name="Google Shape;28;p42"/>
          <p:cNvSpPr>
            <a:spLocks noGrp="1"/>
          </p:cNvSpPr>
          <p:nvPr>
            <p:ph type="pic" idx="2"/>
          </p:nvPr>
        </p:nvSpPr>
        <p:spPr>
          <a:xfrm>
            <a:off x="1955338" y="1709290"/>
            <a:ext cx="1997241" cy="1235495"/>
          </a:xfrm>
          <a:prstGeom prst="roundRect">
            <a:avLst>
              <a:gd name="adj" fmla="val 10894"/>
            </a:avLst>
          </a:prstGeom>
          <a:noFill/>
          <a:ln>
            <a:noFill/>
          </a:ln>
        </p:spPr>
      </p:sp>
      <p:sp>
        <p:nvSpPr>
          <p:cNvPr id="29" name="Google Shape;29;p42"/>
          <p:cNvSpPr>
            <a:spLocks noGrp="1"/>
          </p:cNvSpPr>
          <p:nvPr>
            <p:ph type="pic" idx="3"/>
          </p:nvPr>
        </p:nvSpPr>
        <p:spPr>
          <a:xfrm>
            <a:off x="5190434" y="3250677"/>
            <a:ext cx="1997241" cy="1235494"/>
          </a:xfrm>
          <a:prstGeom prst="roundRect">
            <a:avLst>
              <a:gd name="adj" fmla="val 10894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79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79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79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0" name="Google Shape;190;p79"/>
          <p:cNvSpPr>
            <a:spLocks noGrp="1"/>
          </p:cNvSpPr>
          <p:nvPr>
            <p:ph type="pic" idx="2"/>
          </p:nvPr>
        </p:nvSpPr>
        <p:spPr>
          <a:xfrm>
            <a:off x="5279232" y="485776"/>
            <a:ext cx="2453879" cy="2536031"/>
          </a:xfrm>
          <a:prstGeom prst="roundRect">
            <a:avLst>
              <a:gd name="adj" fmla="val 5142"/>
            </a:avLst>
          </a:prstGeom>
          <a:noFill/>
          <a:ln>
            <a:noFill/>
          </a:ln>
        </p:spPr>
      </p:sp>
      <p:sp>
        <p:nvSpPr>
          <p:cNvPr id="191" name="Google Shape;191;p79"/>
          <p:cNvSpPr>
            <a:spLocks noGrp="1"/>
          </p:cNvSpPr>
          <p:nvPr>
            <p:ph type="pic" idx="3"/>
          </p:nvPr>
        </p:nvSpPr>
        <p:spPr>
          <a:xfrm>
            <a:off x="8007396" y="1511775"/>
            <a:ext cx="2453879" cy="2536031"/>
          </a:xfrm>
          <a:prstGeom prst="roundRect">
            <a:avLst>
              <a:gd name="adj" fmla="val 5142"/>
            </a:avLst>
          </a:prstGeom>
          <a:noFill/>
          <a:ln>
            <a:noFill/>
          </a:ln>
        </p:spPr>
      </p:sp>
      <p:sp>
        <p:nvSpPr>
          <p:cNvPr id="192" name="Google Shape;192;p79"/>
          <p:cNvSpPr>
            <a:spLocks noGrp="1"/>
          </p:cNvSpPr>
          <p:nvPr>
            <p:ph type="pic" idx="4"/>
          </p:nvPr>
        </p:nvSpPr>
        <p:spPr>
          <a:xfrm>
            <a:off x="4760811" y="3547744"/>
            <a:ext cx="2453878" cy="2536031"/>
          </a:xfrm>
          <a:prstGeom prst="roundRect">
            <a:avLst>
              <a:gd name="adj" fmla="val 5142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Úvodní snímek" type="title">
  <p:cSld name="TITL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82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82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96" name="Google Shape;196;p8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8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8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áhlaví oddílu" type="secHead">
  <p:cSld name="SECTION_HEADER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83"/>
          <p:cNvSpPr txBox="1"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83"/>
          <p:cNvSpPr txBox="1"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02" name="Google Shape;202;p8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8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4" name="Google Shape;204;p8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va obsahy" type="twoObj">
  <p:cSld name="TWO_OBJECTS"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8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84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8" name="Google Shape;208;p84"/>
          <p:cNvSpPr txBox="1">
            <a:spLocks noGrp="1"/>
          </p:cNvSpPr>
          <p:nvPr>
            <p:ph type="body" idx="2"/>
          </p:nvPr>
        </p:nvSpPr>
        <p:spPr>
          <a:xfrm>
            <a:off x="4629150" y="1369218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9" name="Google Shape;209;p8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8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8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rovnání" type="twoTxTwoObj">
  <p:cSld name="TWO_OBJECTS_WITH_TEXT"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8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85"/>
          <p:cNvSpPr txBox="1"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215" name="Google Shape;215;p85"/>
          <p:cNvSpPr txBox="1">
            <a:spLocks noGrp="1"/>
          </p:cNvSpPr>
          <p:nvPr>
            <p:ph type="body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6" name="Google Shape;216;p85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217" name="Google Shape;217;p85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8" name="Google Shape;218;p8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8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8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enom nadpis" type="titleOnly">
  <p:cSld name="TITLE_ONLY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8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8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p8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5" name="Google Shape;225;p8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ázdný" type="blank">
  <p:cSld name="BLANK"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8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8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8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sah s titulkem" type="objTx">
  <p:cSld name="OBJECT_WITH_CAPTION_TEXT"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88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88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233" name="Google Shape;233;p88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234" name="Google Shape;234;p8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8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8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rázek s titulkem" type="picTx">
  <p:cSld name="PICTURE_WITH_CAPTION_TEXT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89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9" name="Google Shape;239;p89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240" name="Google Shape;240;p89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241" name="Google Shape;241;p8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8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8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a svislý text" type="vertTx">
  <p:cSld name="VERTICAL_TEXT"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9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6" name="Google Shape;246;p9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80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7" name="Google Shape;247;p9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8" name="Google Shape;248;p9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9" name="Google Shape;249;p9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3"/>
          <p:cNvSpPr>
            <a:spLocks noGrp="1"/>
          </p:cNvSpPr>
          <p:nvPr>
            <p:ph type="pic" idx="2"/>
          </p:nvPr>
        </p:nvSpPr>
        <p:spPr>
          <a:xfrm>
            <a:off x="4507636" y="2153840"/>
            <a:ext cx="4636364" cy="2989659"/>
          </a:xfrm>
          <a:prstGeom prst="rect">
            <a:avLst/>
          </a:prstGeom>
          <a:noFill/>
          <a:ln>
            <a:noFill/>
          </a:ln>
        </p:spPr>
      </p:sp>
      <p:sp>
        <p:nvSpPr>
          <p:cNvPr id="32" name="Google Shape;32;p3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vislý nadpis a text" type="vertTitleAndTx">
  <p:cSld name="VERTICAL_TITLE_AND_VERTICAL_TEXT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91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91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3" name="Google Shape;253;p9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4" name="Google Shape;254;p9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5" name="Google Shape;255;p9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4"/>
          <p:cNvSpPr>
            <a:spLocks noGrp="1"/>
          </p:cNvSpPr>
          <p:nvPr>
            <p:ph type="pic" idx="2"/>
          </p:nvPr>
        </p:nvSpPr>
        <p:spPr>
          <a:xfrm>
            <a:off x="1139181" y="2924997"/>
            <a:ext cx="8004819" cy="2218503"/>
          </a:xfrm>
          <a:prstGeom prst="rect">
            <a:avLst/>
          </a:prstGeom>
          <a:noFill/>
          <a:ln>
            <a:noFill/>
          </a:ln>
        </p:spPr>
      </p:sp>
      <p:sp>
        <p:nvSpPr>
          <p:cNvPr id="37" name="Google Shape;37;p3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>
  <p:cSld name="2_Custom Layou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" name="Google Shape;44;p35"/>
          <p:cNvSpPr>
            <a:spLocks noGrp="1"/>
          </p:cNvSpPr>
          <p:nvPr>
            <p:ph type="pic" idx="2"/>
          </p:nvPr>
        </p:nvSpPr>
        <p:spPr>
          <a:xfrm>
            <a:off x="1061514" y="987532"/>
            <a:ext cx="3226070" cy="2060442"/>
          </a:xfrm>
          <a:prstGeom prst="roundRect">
            <a:avLst>
              <a:gd name="adj" fmla="val 5142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">
  <p:cSld name="3_Custom Layou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3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" name="Google Shape;49;p36"/>
          <p:cNvSpPr>
            <a:spLocks noGrp="1"/>
          </p:cNvSpPr>
          <p:nvPr>
            <p:ph type="pic" idx="2"/>
          </p:nvPr>
        </p:nvSpPr>
        <p:spPr>
          <a:xfrm>
            <a:off x="4031394" y="653486"/>
            <a:ext cx="1781042" cy="3715444"/>
          </a:xfrm>
          <a:prstGeom prst="roundRect">
            <a:avLst>
              <a:gd name="adj" fmla="val 676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Custom Layout">
  <p:cSld name="4_Custom Layou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" name="Google Shape;54;p37"/>
          <p:cNvSpPr>
            <a:spLocks noGrp="1"/>
          </p:cNvSpPr>
          <p:nvPr>
            <p:ph type="pic" idx="2"/>
          </p:nvPr>
        </p:nvSpPr>
        <p:spPr>
          <a:xfrm>
            <a:off x="1102861" y="663315"/>
            <a:ext cx="1488109" cy="919078"/>
          </a:xfrm>
          <a:prstGeom prst="roundRect">
            <a:avLst>
              <a:gd name="adj" fmla="val 7080"/>
            </a:avLst>
          </a:prstGeom>
          <a:noFill/>
          <a:ln>
            <a:noFill/>
          </a:ln>
        </p:spPr>
      </p:sp>
      <p:sp>
        <p:nvSpPr>
          <p:cNvPr id="55" name="Google Shape;55;p37"/>
          <p:cNvSpPr>
            <a:spLocks noGrp="1"/>
          </p:cNvSpPr>
          <p:nvPr>
            <p:ph type="pic" idx="3"/>
          </p:nvPr>
        </p:nvSpPr>
        <p:spPr>
          <a:xfrm>
            <a:off x="2822982" y="1029650"/>
            <a:ext cx="1488109" cy="919078"/>
          </a:xfrm>
          <a:prstGeom prst="roundRect">
            <a:avLst>
              <a:gd name="adj" fmla="val 7080"/>
            </a:avLst>
          </a:prstGeom>
          <a:noFill/>
          <a:ln>
            <a:noFill/>
          </a:ln>
        </p:spPr>
      </p:sp>
      <p:sp>
        <p:nvSpPr>
          <p:cNvPr id="56" name="Google Shape;56;p37"/>
          <p:cNvSpPr>
            <a:spLocks noGrp="1"/>
          </p:cNvSpPr>
          <p:nvPr>
            <p:ph type="pic" idx="4"/>
          </p:nvPr>
        </p:nvSpPr>
        <p:spPr>
          <a:xfrm>
            <a:off x="1102861" y="2433079"/>
            <a:ext cx="1488109" cy="919078"/>
          </a:xfrm>
          <a:prstGeom prst="roundRect">
            <a:avLst>
              <a:gd name="adj" fmla="val 7080"/>
            </a:avLst>
          </a:prstGeom>
          <a:noFill/>
          <a:ln>
            <a:noFill/>
          </a:ln>
        </p:spPr>
      </p:sp>
      <p:sp>
        <p:nvSpPr>
          <p:cNvPr id="57" name="Google Shape;57;p37"/>
          <p:cNvSpPr>
            <a:spLocks noGrp="1"/>
          </p:cNvSpPr>
          <p:nvPr>
            <p:ph type="pic" idx="5"/>
          </p:nvPr>
        </p:nvSpPr>
        <p:spPr>
          <a:xfrm>
            <a:off x="2822982" y="2799413"/>
            <a:ext cx="1488109" cy="919078"/>
          </a:xfrm>
          <a:prstGeom prst="roundRect">
            <a:avLst>
              <a:gd name="adj" fmla="val 708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Custom Layout">
  <p:cSld name="6_Custom Layou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9"/>
          <p:cNvSpPr>
            <a:spLocks noGrp="1"/>
          </p:cNvSpPr>
          <p:nvPr>
            <p:ph type="pic" idx="2"/>
          </p:nvPr>
        </p:nvSpPr>
        <p:spPr>
          <a:xfrm>
            <a:off x="-8550" y="0"/>
            <a:ext cx="4171894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3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3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3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1"/>
          <p:cNvSpPr/>
          <p:nvPr/>
        </p:nvSpPr>
        <p:spPr>
          <a:xfrm>
            <a:off x="0" y="4710065"/>
            <a:ext cx="433434" cy="433434"/>
          </a:xfrm>
          <a:custGeom>
            <a:avLst/>
            <a:gdLst/>
            <a:ahLst/>
            <a:cxnLst/>
            <a:rect l="l" t="t" r="r" b="b"/>
            <a:pathLst>
              <a:path w="577912" h="577912" extrusionOk="0">
                <a:moveTo>
                  <a:pt x="0" y="0"/>
                </a:moveTo>
                <a:lnTo>
                  <a:pt x="96321" y="0"/>
                </a:lnTo>
                <a:lnTo>
                  <a:pt x="393824" y="0"/>
                </a:lnTo>
                <a:lnTo>
                  <a:pt x="481591" y="0"/>
                </a:lnTo>
                <a:cubicBezTo>
                  <a:pt x="534788" y="0"/>
                  <a:pt x="577912" y="43124"/>
                  <a:pt x="577912" y="96321"/>
                </a:cubicBezTo>
                <a:lnTo>
                  <a:pt x="577912" y="212786"/>
                </a:lnTo>
                <a:lnTo>
                  <a:pt x="577912" y="481591"/>
                </a:lnTo>
                <a:lnTo>
                  <a:pt x="577912" y="577911"/>
                </a:lnTo>
                <a:lnTo>
                  <a:pt x="481596" y="577911"/>
                </a:lnTo>
                <a:lnTo>
                  <a:pt x="481591" y="577912"/>
                </a:lnTo>
                <a:lnTo>
                  <a:pt x="393824" y="577912"/>
                </a:lnTo>
                <a:lnTo>
                  <a:pt x="96321" y="577912"/>
                </a:lnTo>
                <a:lnTo>
                  <a:pt x="0" y="577912"/>
                </a:lnTo>
                <a:lnTo>
                  <a:pt x="0" y="481591"/>
                </a:lnTo>
                <a:lnTo>
                  <a:pt x="0" y="481591"/>
                </a:lnTo>
                <a:lnTo>
                  <a:pt x="0" y="96321"/>
                </a:lnTo>
                <a:lnTo>
                  <a:pt x="0" y="96321"/>
                </a:lnTo>
                <a:close/>
              </a:path>
            </a:pathLst>
          </a:custGeom>
          <a:solidFill>
            <a:srgbClr val="1F2464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7" name="Google Shape;7;p3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8" name="Google Shape;8;p3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9" name="Google Shape;9;p3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B8B94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" name="Google Shape;10;p31"/>
          <p:cNvSpPr txBox="1"/>
          <p:nvPr/>
        </p:nvSpPr>
        <p:spPr>
          <a:xfrm flipH="1">
            <a:off x="35540" y="4789861"/>
            <a:ext cx="3623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en" sz="800" b="0" i="0" u="none" strike="noStrike" cap="non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800" b="0" i="0" u="none" strike="noStrike" cap="non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702" r:id="rId2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7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0" name="Google Shape;170;p76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1" name="Google Shape;171;p7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2" name="Google Shape;172;p7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3" name="Google Shape;173;p7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4.png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mailto:david.slama@mvcr.cz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3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2a6a257883f_1_49"/>
          <p:cNvSpPr/>
          <p:nvPr/>
        </p:nvSpPr>
        <p:spPr>
          <a:xfrm>
            <a:off x="0" y="-7272"/>
            <a:ext cx="9144000" cy="5157900"/>
          </a:xfrm>
          <a:prstGeom prst="rect">
            <a:avLst/>
          </a:prstGeom>
          <a:solidFill>
            <a:srgbClr val="1B5BB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pic>
        <p:nvPicPr>
          <p:cNvPr id="336" name="Google Shape;336;g2a6a257883f_1_49"/>
          <p:cNvPicPr preferRelativeResize="0"/>
          <p:nvPr/>
        </p:nvPicPr>
        <p:blipFill rotWithShape="1"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1900" y="4537365"/>
            <a:ext cx="1285500" cy="427775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g2a6a257883f_1_49"/>
          <p:cNvSpPr txBox="1"/>
          <p:nvPr/>
        </p:nvSpPr>
        <p:spPr>
          <a:xfrm>
            <a:off x="812150" y="1102500"/>
            <a:ext cx="3759900" cy="20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" sz="3200" b="0" i="0" u="none" strike="noStrike" cap="none">
                <a:solidFill>
                  <a:schemeClr val="lt2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Představení projektu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" sz="3200" b="0" i="0" u="none" strike="noStrike" cap="none">
                <a:solidFill>
                  <a:schemeClr val="lt2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e-Sbírka </a:t>
            </a:r>
            <a:br>
              <a:rPr lang="en" sz="3200" b="0" i="0" u="none" strike="noStrike" cap="none">
                <a:solidFill>
                  <a:schemeClr val="lt2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</a:br>
            <a:r>
              <a:rPr lang="en" sz="3200" b="0" i="0" u="none" strike="noStrike" cap="none">
                <a:solidFill>
                  <a:schemeClr val="lt2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e-Legislativa</a:t>
            </a:r>
            <a:endParaRPr sz="3000" b="0" i="0" u="none" strike="noStrike" cap="none">
              <a:solidFill>
                <a:schemeClr val="lt2"/>
              </a:solidFill>
              <a:latin typeface="DM Sans ExtraBold"/>
              <a:ea typeface="DM Sans ExtraBold"/>
              <a:cs typeface="DM Sans ExtraBold"/>
              <a:sym typeface="DM Sans ExtraBold"/>
            </a:endParaRPr>
          </a:p>
        </p:txBody>
      </p:sp>
      <p:sp>
        <p:nvSpPr>
          <p:cNvPr id="338" name="Google Shape;338;g2a6a257883f_1_49"/>
          <p:cNvSpPr txBox="1"/>
          <p:nvPr/>
        </p:nvSpPr>
        <p:spPr>
          <a:xfrm>
            <a:off x="812150" y="3349883"/>
            <a:ext cx="3317100" cy="13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endParaRPr sz="900" b="1" i="0" u="none" strike="noStrike" cap="none" dirty="0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endParaRPr sz="900" b="1" i="0" u="none" strike="noStrike" cap="none" dirty="0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endParaRPr sz="900" b="1" i="0" u="none" strike="noStrike" cap="none" dirty="0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endParaRPr sz="900" b="1" i="0" u="none" strike="noStrike" cap="none" dirty="0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 dirty="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Ing. </a:t>
            </a:r>
            <a:r>
              <a:rPr lang="cs-CZ" sz="900" b="1" i="0" u="none" strike="noStrike" cap="none" dirty="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Jaroslav Tománek</a:t>
            </a:r>
            <a:endParaRPr sz="900" b="1" i="0" u="none" strike="noStrike" cap="none" dirty="0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cs-CZ" sz="900" b="1" i="0" u="none" strike="noStrike" cap="none" dirty="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vedoucí oddělení publikace Sbírky zákonů a mezinárodních smluv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endParaRPr sz="900" b="1" i="0" u="none" strike="noStrike" cap="none" dirty="0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cs-CZ" sz="900" b="1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10. 6.</a:t>
            </a:r>
            <a:r>
              <a:rPr lang="en" sz="900" b="1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202</a:t>
            </a:r>
            <a:r>
              <a:rPr lang="cs-CZ" sz="900" b="1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4</a:t>
            </a:r>
            <a:endParaRPr sz="900" b="1" i="0" u="none" strike="noStrike" cap="none" dirty="0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339" name="Google Shape;339;g2a6a257883f_1_4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16042" y="87813"/>
            <a:ext cx="4797529" cy="4530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g2a6a257883f_1_4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09242" y="4563712"/>
            <a:ext cx="1474452" cy="375100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g2a6a257883f_1_49"/>
          <p:cNvSpPr/>
          <p:nvPr/>
        </p:nvSpPr>
        <p:spPr>
          <a:xfrm>
            <a:off x="-3900" y="5081488"/>
            <a:ext cx="9147900" cy="75300"/>
          </a:xfrm>
          <a:prstGeom prst="rect">
            <a:avLst/>
          </a:prstGeom>
          <a:solidFill>
            <a:srgbClr val="FFCF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2" name="Google Shape;342;g2a6a257883f_1_49"/>
          <p:cNvPicPr preferRelativeResize="0"/>
          <p:nvPr/>
        </p:nvPicPr>
        <p:blipFill>
          <a:blip r:embed="rId6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150" y="336775"/>
            <a:ext cx="633900" cy="611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22"/>
          <p:cNvSpPr txBox="1"/>
          <p:nvPr/>
        </p:nvSpPr>
        <p:spPr>
          <a:xfrm>
            <a:off x="812150" y="518163"/>
            <a:ext cx="7947900" cy="469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" sz="2600" b="0" i="0" u="none" strike="noStrike" cap="none" dirty="0">
                <a:solidFill>
                  <a:srgbClr val="1B5BBF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Veřejný portál e-Sbírky</a:t>
            </a:r>
            <a:endParaRPr sz="3200" b="0" i="0" u="none" strike="noStrike" cap="none" dirty="0">
              <a:solidFill>
                <a:srgbClr val="1B5BBF"/>
              </a:solidFill>
              <a:latin typeface="DM Sans ExtraBold"/>
              <a:ea typeface="DM Sans ExtraBold"/>
              <a:cs typeface="DM Sans ExtraBold"/>
              <a:sym typeface="DM Sans ExtraBold"/>
            </a:endParaRPr>
          </a:p>
        </p:txBody>
      </p:sp>
      <p:pic>
        <p:nvPicPr>
          <p:cNvPr id="678" name="Google Shape;678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09187" y="4563701"/>
            <a:ext cx="1474575" cy="37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" name="Google Shape;679;p22"/>
          <p:cNvPicPr preferRelativeResize="0"/>
          <p:nvPr/>
        </p:nvPicPr>
        <p:blipFill rotWithShape="1"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0566" y="4537363"/>
            <a:ext cx="1285500" cy="427788"/>
          </a:xfrm>
          <a:prstGeom prst="rect">
            <a:avLst/>
          </a:prstGeom>
          <a:noFill/>
          <a:ln>
            <a:noFill/>
          </a:ln>
        </p:spPr>
      </p:pic>
      <p:sp>
        <p:nvSpPr>
          <p:cNvPr id="680" name="Google Shape;680;p22"/>
          <p:cNvSpPr txBox="1"/>
          <p:nvPr/>
        </p:nvSpPr>
        <p:spPr>
          <a:xfrm>
            <a:off x="812150" y="1598883"/>
            <a:ext cx="2343300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1B5BBF"/>
                </a:solidFill>
                <a:latin typeface="DM Sans"/>
                <a:ea typeface="DM Sans"/>
                <a:cs typeface="DM Sans"/>
                <a:sym typeface="DM Sans"/>
              </a:rPr>
              <a:t>Garance</a:t>
            </a:r>
            <a:endParaRPr dirty="0"/>
          </a:p>
        </p:txBody>
      </p:sp>
      <p:sp>
        <p:nvSpPr>
          <p:cNvPr id="681" name="Google Shape;681;p22"/>
          <p:cNvSpPr txBox="1"/>
          <p:nvPr/>
        </p:nvSpPr>
        <p:spPr>
          <a:xfrm>
            <a:off x="812151" y="1970794"/>
            <a:ext cx="1473850" cy="3208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Elektronická a státem garantovaná úplná znění právních aktů obsažených ve Sbírce zákonů a mezinárodních smluv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1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V režimu 24/7</a:t>
            </a:r>
            <a:br>
              <a:rPr lang="en" sz="1200" b="1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</a:br>
            <a:r>
              <a:rPr lang="en" sz="1200" b="1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a bezplatně</a:t>
            </a:r>
            <a:endParaRPr lang="cs-CZ" sz="1200" b="1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lang="cs-CZ" sz="1200" b="1" dirty="0">
              <a:solidFill>
                <a:srgbClr val="1F2464"/>
              </a:solidFill>
              <a:latin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cs-CZ" sz="1200" b="1" dirty="0">
                <a:solidFill>
                  <a:srgbClr val="1F2464"/>
                </a:solidFill>
                <a:latin typeface="DM Sans"/>
                <a:sym typeface="DM Sans"/>
              </a:rPr>
              <a:t>Možnost notifikací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82" name="Google Shape;682;p22"/>
          <p:cNvSpPr txBox="1"/>
          <p:nvPr/>
        </p:nvSpPr>
        <p:spPr>
          <a:xfrm>
            <a:off x="2394855" y="1598883"/>
            <a:ext cx="1371574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>
                <a:solidFill>
                  <a:srgbClr val="1B5BBF"/>
                </a:solidFill>
                <a:latin typeface="DM Sans"/>
                <a:ea typeface="DM Sans"/>
                <a:cs typeface="DM Sans"/>
                <a:sym typeface="DM Sans"/>
              </a:rPr>
              <a:t>Pružnost</a:t>
            </a:r>
            <a:endParaRPr/>
          </a:p>
        </p:txBody>
      </p:sp>
      <p:sp>
        <p:nvSpPr>
          <p:cNvPr id="683" name="Google Shape;683;p22"/>
          <p:cNvSpPr txBox="1"/>
          <p:nvPr/>
        </p:nvSpPr>
        <p:spPr>
          <a:xfrm>
            <a:off x="2394855" y="1970794"/>
            <a:ext cx="1669793" cy="2285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Pružná práce s aktuálními či minulými zněními právních aktů v podobě historie časových znění novelizací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84" name="Google Shape;684;p22"/>
          <p:cNvSpPr txBox="1"/>
          <p:nvPr/>
        </p:nvSpPr>
        <p:spPr>
          <a:xfrm>
            <a:off x="3852571" y="1598883"/>
            <a:ext cx="2343300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>
                <a:solidFill>
                  <a:srgbClr val="1B5BBF"/>
                </a:solidFill>
                <a:latin typeface="DM Sans"/>
                <a:ea typeface="DM Sans"/>
                <a:cs typeface="DM Sans"/>
                <a:sym typeface="DM Sans"/>
              </a:rPr>
              <a:t>Vazby</a:t>
            </a:r>
            <a:endParaRPr/>
          </a:p>
        </p:txBody>
      </p:sp>
      <p:sp>
        <p:nvSpPr>
          <p:cNvPr id="685" name="Google Shape;685;p22"/>
          <p:cNvSpPr txBox="1"/>
          <p:nvPr/>
        </p:nvSpPr>
        <p:spPr>
          <a:xfrm>
            <a:off x="3852571" y="1970794"/>
            <a:ext cx="1669793" cy="2839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Propojení s informacemi s odůvodňujícími, vysvětlujícími a metodickými dokumenty veřejné správy (důvodové zprávy, výkladová stanoviska)</a:t>
            </a:r>
            <a:r>
              <a:rPr lang="cs-CZ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, </a:t>
            </a:r>
            <a:r>
              <a:rPr lang="en" sz="1200" b="0" i="0" u="none" strike="noStrike" cap="none" dirty="0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využívání odkazů do</a:t>
            </a:r>
            <a:r>
              <a:rPr lang="cs-CZ" sz="1200" b="0" i="0" u="none" strike="noStrike" cap="none" dirty="0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" sz="1200" b="0" i="0" u="none" strike="noStrike" cap="none" dirty="0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souvisejících</a:t>
            </a:r>
            <a:r>
              <a:rPr lang="cs-CZ" sz="1200" b="0" i="0" u="none" strike="noStrike" cap="none" dirty="0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" sz="1200" b="0" i="0" u="none" strike="noStrike" cap="none" dirty="0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předpisů a právních slovníků.</a:t>
            </a:r>
            <a:endParaRPr sz="1200" dirty="0">
              <a:solidFill>
                <a:schemeClr val="tx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86" name="Google Shape;686;p22"/>
          <p:cNvSpPr txBox="1"/>
          <p:nvPr/>
        </p:nvSpPr>
        <p:spPr>
          <a:xfrm>
            <a:off x="5480569" y="1583413"/>
            <a:ext cx="2104335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>
                <a:solidFill>
                  <a:srgbClr val="1B5BBF"/>
                </a:solidFill>
                <a:latin typeface="DM Sans"/>
                <a:ea typeface="DM Sans"/>
                <a:cs typeface="DM Sans"/>
                <a:sym typeface="DM Sans"/>
              </a:rPr>
              <a:t>Platformy</a:t>
            </a:r>
            <a:endParaRPr/>
          </a:p>
        </p:txBody>
      </p:sp>
      <p:sp>
        <p:nvSpPr>
          <p:cNvPr id="687" name="Google Shape;687;p22"/>
          <p:cNvSpPr txBox="1"/>
          <p:nvPr/>
        </p:nvSpPr>
        <p:spPr>
          <a:xfrm>
            <a:off x="5480569" y="1970794"/>
            <a:ext cx="1637338" cy="2285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Pro různé platformy webových a mobilních zařízení </a:t>
            </a:r>
            <a:b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</a:b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i v dalších formátech umožňujících následné využití dat v komerčních </a:t>
            </a:r>
            <a:b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</a:b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i neziskových projektech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88" name="Google Shape;688;p22"/>
          <p:cNvSpPr txBox="1"/>
          <p:nvPr/>
        </p:nvSpPr>
        <p:spPr>
          <a:xfrm>
            <a:off x="7194711" y="1592239"/>
            <a:ext cx="2343300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>
                <a:solidFill>
                  <a:srgbClr val="1B5BBF"/>
                </a:solidFill>
                <a:latin typeface="DM Sans"/>
                <a:ea typeface="DM Sans"/>
                <a:cs typeface="DM Sans"/>
                <a:sym typeface="DM Sans"/>
              </a:rPr>
              <a:t>Evropa</a:t>
            </a:r>
            <a:endParaRPr/>
          </a:p>
        </p:txBody>
      </p:sp>
      <p:sp>
        <p:nvSpPr>
          <p:cNvPr id="689" name="Google Shape;689;p22"/>
          <p:cNvSpPr txBox="1"/>
          <p:nvPr/>
        </p:nvSpPr>
        <p:spPr>
          <a:xfrm>
            <a:off x="7194711" y="1979620"/>
            <a:ext cx="1474575" cy="2285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Propojení se systémy Evropské unie EUR-Lex </a:t>
            </a:r>
            <a:b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</a:b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a N-Lex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b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</a:b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2a7d8beaef0_0_123"/>
          <p:cNvSpPr/>
          <p:nvPr/>
        </p:nvSpPr>
        <p:spPr>
          <a:xfrm>
            <a:off x="0" y="-7272"/>
            <a:ext cx="9144000" cy="5157900"/>
          </a:xfrm>
          <a:prstGeom prst="rect">
            <a:avLst/>
          </a:prstGeom>
          <a:solidFill>
            <a:srgbClr val="1B5BB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731" name="Google Shape;731;g2a7d8beaef0_0_123"/>
          <p:cNvSpPr/>
          <p:nvPr/>
        </p:nvSpPr>
        <p:spPr>
          <a:xfrm>
            <a:off x="-3900" y="5075472"/>
            <a:ext cx="9147900" cy="75300"/>
          </a:xfrm>
          <a:prstGeom prst="rect">
            <a:avLst/>
          </a:prstGeom>
          <a:solidFill>
            <a:srgbClr val="FFCF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2" name="Google Shape;732;g2a7d8beaef0_0_123"/>
          <p:cNvSpPr txBox="1"/>
          <p:nvPr/>
        </p:nvSpPr>
        <p:spPr>
          <a:xfrm>
            <a:off x="699525" y="1826550"/>
            <a:ext cx="2575200" cy="20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900" b="1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Optimalizováno </a:t>
            </a:r>
            <a:br>
              <a:rPr lang="en" sz="1900" b="1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</a:br>
            <a:r>
              <a:rPr lang="en" sz="1900" b="1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pro pohodlnou </a:t>
            </a:r>
            <a:br>
              <a:rPr lang="en" sz="1900" b="1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</a:br>
            <a:r>
              <a:rPr lang="en" sz="1900" b="1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práci s právními akty včetně pokročilých </a:t>
            </a:r>
            <a:br>
              <a:rPr lang="en" sz="1900" b="1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</a:br>
            <a:r>
              <a:rPr lang="en" sz="1900" b="1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nástrojů</a:t>
            </a:r>
            <a:endParaRPr sz="1900" b="1" i="0" u="none" strike="noStrike" cap="non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733" name="Google Shape;733;g2a7d8beaef0_0_123"/>
          <p:cNvPicPr preferRelativeResize="0"/>
          <p:nvPr/>
        </p:nvPicPr>
        <p:blipFill rotWithShape="1"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9526" y="394025"/>
            <a:ext cx="1255400" cy="42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4" name="Google Shape;734;g2a7d8beaef0_0_1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19405" y="500500"/>
            <a:ext cx="5068187" cy="379982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855123" sx="102000" sy="102000" algn="ctr" rotWithShape="0">
              <a:srgbClr val="000000">
                <a:alpha val="40000"/>
              </a:srgbClr>
            </a:outerShdw>
            <a:reflection stA="20000" endPos="20000" dist="38100" dir="5400000" fadeDir="5400012" sy="-100000" algn="bl" rotWithShape="0"/>
          </a:effectLst>
        </p:spPr>
      </p:pic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30"/>
          <p:cNvSpPr/>
          <p:nvPr/>
        </p:nvSpPr>
        <p:spPr>
          <a:xfrm>
            <a:off x="0" y="-7272"/>
            <a:ext cx="9144000" cy="5157900"/>
          </a:xfrm>
          <a:prstGeom prst="rect">
            <a:avLst/>
          </a:prstGeom>
          <a:solidFill>
            <a:srgbClr val="34839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pic>
        <p:nvPicPr>
          <p:cNvPr id="780" name="Google Shape;780;p30"/>
          <p:cNvPicPr preferRelativeResize="0"/>
          <p:nvPr/>
        </p:nvPicPr>
        <p:blipFill rotWithShape="1"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1900" y="4537365"/>
            <a:ext cx="1285500" cy="427775"/>
          </a:xfrm>
          <a:prstGeom prst="rect">
            <a:avLst/>
          </a:prstGeom>
          <a:noFill/>
          <a:ln>
            <a:noFill/>
          </a:ln>
        </p:spPr>
      </p:pic>
      <p:sp>
        <p:nvSpPr>
          <p:cNvPr id="781" name="Google Shape;781;p30"/>
          <p:cNvSpPr txBox="1"/>
          <p:nvPr/>
        </p:nvSpPr>
        <p:spPr>
          <a:xfrm>
            <a:off x="810150" y="1998459"/>
            <a:ext cx="3759900" cy="1146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cs-CZ" sz="4000" dirty="0">
                <a:solidFill>
                  <a:schemeClr val="lt2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e-L</a:t>
            </a:r>
            <a:r>
              <a:rPr lang="en" sz="4000" b="0" i="0" u="none" strike="noStrike" cap="none" dirty="0">
                <a:solidFill>
                  <a:schemeClr val="lt2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egislativa</a:t>
            </a:r>
            <a:r>
              <a:rPr lang="en" sz="3600" b="0" i="0" u="none" strike="noStrike" cap="none" dirty="0">
                <a:solidFill>
                  <a:schemeClr val="lt2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 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endParaRPr sz="3000" b="0" i="0" u="none" strike="noStrike" cap="none" dirty="0">
              <a:solidFill>
                <a:schemeClr val="lt2"/>
              </a:solidFill>
              <a:latin typeface="DM Sans ExtraBold"/>
              <a:ea typeface="DM Sans ExtraBold"/>
              <a:cs typeface="DM Sans ExtraBold"/>
              <a:sym typeface="DM Sans ExtraBold"/>
            </a:endParaRPr>
          </a:p>
        </p:txBody>
      </p:sp>
      <p:pic>
        <p:nvPicPr>
          <p:cNvPr id="783" name="Google Shape;783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09242" y="4563712"/>
            <a:ext cx="1474452" cy="375100"/>
          </a:xfrm>
          <a:prstGeom prst="rect">
            <a:avLst/>
          </a:prstGeom>
          <a:noFill/>
          <a:ln>
            <a:noFill/>
          </a:ln>
        </p:spPr>
      </p:pic>
      <p:sp>
        <p:nvSpPr>
          <p:cNvPr id="784" name="Google Shape;784;p30"/>
          <p:cNvSpPr/>
          <p:nvPr/>
        </p:nvSpPr>
        <p:spPr>
          <a:xfrm>
            <a:off x="-3900" y="5075472"/>
            <a:ext cx="9147900" cy="75300"/>
          </a:xfrm>
          <a:prstGeom prst="rect">
            <a:avLst/>
          </a:prstGeom>
          <a:solidFill>
            <a:srgbClr val="1E246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5" name="Google Shape;785;p30"/>
          <p:cNvPicPr preferRelativeResize="0"/>
          <p:nvPr/>
        </p:nvPicPr>
        <p:blipFill rotWithShape="1">
          <a:blip r:embed="rId5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6318" y="461100"/>
            <a:ext cx="1608202" cy="33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6" name="Google Shape;786;p30"/>
          <p:cNvPicPr preferRelativeResize="0"/>
          <p:nvPr/>
        </p:nvPicPr>
        <p:blipFill rotWithShape="1">
          <a:blip r:embed="rId6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7191" y="-55825"/>
            <a:ext cx="5344425" cy="5046923"/>
          </a:xfrm>
          <a:prstGeom prst="rect">
            <a:avLst/>
          </a:prstGeom>
          <a:noFill/>
          <a:ln>
            <a:noFill/>
          </a:ln>
        </p:spPr>
      </p:pic>
      <p:sp>
        <p:nvSpPr>
          <p:cNvPr id="787" name="Google Shape;787;p30"/>
          <p:cNvSpPr/>
          <p:nvPr/>
        </p:nvSpPr>
        <p:spPr>
          <a:xfrm>
            <a:off x="0" y="5075472"/>
            <a:ext cx="9147900" cy="75300"/>
          </a:xfrm>
          <a:prstGeom prst="rect">
            <a:avLst/>
          </a:prstGeom>
          <a:solidFill>
            <a:srgbClr val="FFCF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62"/>
          <p:cNvSpPr/>
          <p:nvPr/>
        </p:nvSpPr>
        <p:spPr>
          <a:xfrm>
            <a:off x="0" y="-7200"/>
            <a:ext cx="9144000" cy="5157900"/>
          </a:xfrm>
          <a:prstGeom prst="rect">
            <a:avLst/>
          </a:prstGeom>
          <a:solidFill>
            <a:srgbClr val="34839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793" name="Google Shape;793;p62"/>
          <p:cNvSpPr txBox="1"/>
          <p:nvPr/>
        </p:nvSpPr>
        <p:spPr>
          <a:xfrm>
            <a:off x="812155" y="4289822"/>
            <a:ext cx="3460800" cy="2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000" b="1" i="0" u="none" strike="noStrike" cap="non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www.zakony.gov.cz</a:t>
            </a:r>
            <a:endParaRPr sz="1000" b="1" i="0" u="none" strike="noStrike" cap="non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794" name="Google Shape;794;p62"/>
          <p:cNvSpPr txBox="1"/>
          <p:nvPr/>
        </p:nvSpPr>
        <p:spPr>
          <a:xfrm>
            <a:off x="812150" y="1042225"/>
            <a:ext cx="7947900" cy="469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" sz="2600" b="0" i="0" u="none" strike="noStrike" cap="none">
                <a:solidFill>
                  <a:schemeClr val="lt2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e-Legislativa</a:t>
            </a:r>
            <a:endParaRPr sz="3200" b="0" i="0" u="none" strike="noStrike" cap="none">
              <a:solidFill>
                <a:schemeClr val="lt2"/>
              </a:solidFill>
              <a:latin typeface="DM Sans ExtraBold"/>
              <a:ea typeface="DM Sans ExtraBold"/>
              <a:cs typeface="DM Sans ExtraBold"/>
              <a:sym typeface="DM Sans ExtraBold"/>
            </a:endParaRPr>
          </a:p>
        </p:txBody>
      </p:sp>
      <p:sp>
        <p:nvSpPr>
          <p:cNvPr id="795" name="Google Shape;795;p62"/>
          <p:cNvSpPr txBox="1"/>
          <p:nvPr/>
        </p:nvSpPr>
        <p:spPr>
          <a:xfrm>
            <a:off x="812150" y="2892262"/>
            <a:ext cx="2499000" cy="1361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e-Legislativa (aplikace), práce </a:t>
            </a:r>
            <a:r>
              <a:rPr lang="cs-CZ" sz="1200" b="0" i="0" u="none" strike="noStrike" cap="none" dirty="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s</a:t>
            </a:r>
            <a:r>
              <a:rPr lang="en" sz="1200" b="0" i="0" u="none" strike="noStrike" cap="none" dirty="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 právními texty v komplexním procesním prostředím a využitím on-line editoru právních textů pro autorizované uživatele</a:t>
            </a:r>
            <a:r>
              <a:rPr lang="cs-CZ" sz="1200" b="0" i="0" u="none" strike="noStrike" cap="none" dirty="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.</a:t>
            </a:r>
            <a:br>
              <a:rPr lang="en" sz="1200" b="0" i="0" u="none" strike="noStrike" cap="none" dirty="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</a:br>
            <a:endParaRPr sz="1200" b="0" i="0" u="none" strike="noStrike" cap="none" dirty="0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796" name="Google Shape;796;p62"/>
          <p:cNvPicPr preferRelativeResize="0"/>
          <p:nvPr/>
        </p:nvPicPr>
        <p:blipFill rotWithShape="1"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1900" y="4537365"/>
            <a:ext cx="1285500" cy="42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7" name="Google Shape;797;p6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09242" y="4563712"/>
            <a:ext cx="1474452" cy="375100"/>
          </a:xfrm>
          <a:prstGeom prst="rect">
            <a:avLst/>
          </a:prstGeom>
          <a:noFill/>
          <a:ln>
            <a:noFill/>
          </a:ln>
        </p:spPr>
      </p:pic>
      <p:sp>
        <p:nvSpPr>
          <p:cNvPr id="798" name="Google Shape;798;p62"/>
          <p:cNvSpPr txBox="1"/>
          <p:nvPr/>
        </p:nvSpPr>
        <p:spPr>
          <a:xfrm>
            <a:off x="3311200" y="2899251"/>
            <a:ext cx="2499000" cy="807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Informace o stavu legislativního procesu konkrétního legislativního návrhu kdykoliv v průběhu jeho projednávání</a:t>
            </a:r>
            <a:r>
              <a:rPr lang="cs-CZ" sz="1200" b="0" i="0" u="none" strike="noStrike" cap="none" dirty="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.</a:t>
            </a:r>
            <a:endParaRPr sz="1200" b="0" i="0" u="none" strike="noStrike" cap="none" dirty="0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799" name="Google Shape;799;p62"/>
          <p:cNvSpPr txBox="1"/>
          <p:nvPr/>
        </p:nvSpPr>
        <p:spPr>
          <a:xfrm>
            <a:off x="5810200" y="2901689"/>
            <a:ext cx="2863800" cy="992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Aplikace pro práci s legislativními návrhy bez požadované autorizace nebo bez</a:t>
            </a:r>
            <a:r>
              <a:rPr lang="cs-CZ" sz="1200" b="0" i="0" u="none" strike="noStrike" cap="none" dirty="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 aktuálního</a:t>
            </a:r>
            <a:r>
              <a:rPr lang="en" sz="1200" b="0" i="0" u="none" strike="noStrike" cap="none" dirty="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 přístupu k internetu</a:t>
            </a:r>
            <a:r>
              <a:rPr lang="cs-CZ" sz="1200" b="0" i="0" u="none" strike="noStrike" cap="none" dirty="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.</a:t>
            </a:r>
            <a:endParaRPr sz="1200" b="0" i="0" u="none" strike="noStrike" cap="none" dirty="0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00" name="Google Shape;800;p62"/>
          <p:cNvSpPr txBox="1"/>
          <p:nvPr/>
        </p:nvSpPr>
        <p:spPr>
          <a:xfrm>
            <a:off x="813800" y="2518576"/>
            <a:ext cx="2343300" cy="530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>
                <a:solidFill>
                  <a:srgbClr val="FFD04A"/>
                </a:solidFill>
                <a:latin typeface="DM Sans"/>
                <a:ea typeface="DM Sans"/>
                <a:cs typeface="DM Sans"/>
                <a:sym typeface="DM Sans"/>
              </a:rPr>
              <a:t>Interní portál</a:t>
            </a:r>
            <a:endParaRPr sz="1500" b="1" i="0" u="none" strike="noStrike" cap="none">
              <a:solidFill>
                <a:srgbClr val="FFD04A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endParaRPr sz="1500" b="1" i="0" u="none" strike="noStrike" cap="none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01" name="Google Shape;801;p62"/>
          <p:cNvSpPr txBox="1"/>
          <p:nvPr/>
        </p:nvSpPr>
        <p:spPr>
          <a:xfrm>
            <a:off x="5810200" y="2518576"/>
            <a:ext cx="2343300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>
                <a:solidFill>
                  <a:srgbClr val="FFD04A"/>
                </a:solidFill>
                <a:latin typeface="DM Sans"/>
                <a:ea typeface="DM Sans"/>
                <a:cs typeface="DM Sans"/>
                <a:sym typeface="DM Sans"/>
              </a:rPr>
              <a:t>Off-line editor</a:t>
            </a:r>
            <a:endParaRPr sz="1500" b="1" i="0" u="none" strike="noStrike" cap="none">
              <a:solidFill>
                <a:srgbClr val="FFD04A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02" name="Google Shape;802;p62"/>
          <p:cNvSpPr txBox="1"/>
          <p:nvPr/>
        </p:nvSpPr>
        <p:spPr>
          <a:xfrm>
            <a:off x="3307345" y="2518576"/>
            <a:ext cx="2343300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>
                <a:solidFill>
                  <a:srgbClr val="FFD04A"/>
                </a:solidFill>
                <a:latin typeface="DM Sans"/>
                <a:ea typeface="DM Sans"/>
                <a:cs typeface="DM Sans"/>
                <a:sym typeface="DM Sans"/>
              </a:rPr>
              <a:t>Veřejný portál</a:t>
            </a:r>
            <a:endParaRPr sz="1500" b="1" i="0" u="none" strike="noStrike" cap="none">
              <a:solidFill>
                <a:srgbClr val="FFD04A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03" name="Google Shape;803;p62"/>
          <p:cNvSpPr/>
          <p:nvPr/>
        </p:nvSpPr>
        <p:spPr>
          <a:xfrm>
            <a:off x="-3900" y="5075472"/>
            <a:ext cx="9147900" cy="75300"/>
          </a:xfrm>
          <a:prstGeom prst="rect">
            <a:avLst/>
          </a:prstGeom>
          <a:solidFill>
            <a:srgbClr val="FFCF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4" name="Google Shape;804;p62"/>
          <p:cNvSpPr txBox="1"/>
          <p:nvPr/>
        </p:nvSpPr>
        <p:spPr>
          <a:xfrm>
            <a:off x="801524" y="1442639"/>
            <a:ext cx="753032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Elektronická tvorba právních předpisů. Kvalitnější, přehlednější a efektivnější tvorba platného práva ve všech stadiích legislativního procesu</a:t>
            </a:r>
            <a:r>
              <a:rPr lang="cs-CZ" sz="1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.</a:t>
            </a:r>
            <a:endParaRPr dirty="0"/>
          </a:p>
        </p:txBody>
      </p:sp>
      <p:pic>
        <p:nvPicPr>
          <p:cNvPr id="805" name="Google Shape;805;p62"/>
          <p:cNvPicPr preferRelativeResize="0"/>
          <p:nvPr/>
        </p:nvPicPr>
        <p:blipFill rotWithShape="1">
          <a:blip r:embed="rId5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6318" y="461100"/>
            <a:ext cx="1608202" cy="33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p68"/>
          <p:cNvSpPr txBox="1"/>
          <p:nvPr/>
        </p:nvSpPr>
        <p:spPr>
          <a:xfrm>
            <a:off x="812150" y="440818"/>
            <a:ext cx="7947900" cy="469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" sz="2600" b="0" i="0" u="none" strike="noStrike" cap="none" dirty="0">
                <a:solidFill>
                  <a:srgbClr val="348390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Klíčové funkcionality e-Legislativy</a:t>
            </a:r>
            <a:endParaRPr sz="3200" b="0" i="0" u="none" strike="noStrike" cap="none" dirty="0">
              <a:solidFill>
                <a:srgbClr val="348390"/>
              </a:solidFill>
              <a:latin typeface="DM Sans ExtraBold"/>
              <a:ea typeface="DM Sans ExtraBold"/>
              <a:cs typeface="DM Sans ExtraBold"/>
              <a:sym typeface="DM Sans ExtraBold"/>
            </a:endParaRPr>
          </a:p>
        </p:txBody>
      </p:sp>
      <p:pic>
        <p:nvPicPr>
          <p:cNvPr id="881" name="Google Shape;881;p6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09187" y="4563701"/>
            <a:ext cx="1474575" cy="37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2" name="Google Shape;882;p68"/>
          <p:cNvPicPr preferRelativeResize="0"/>
          <p:nvPr/>
        </p:nvPicPr>
        <p:blipFill rotWithShape="1"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0566" y="4537363"/>
            <a:ext cx="1285500" cy="427788"/>
          </a:xfrm>
          <a:prstGeom prst="rect">
            <a:avLst/>
          </a:prstGeom>
          <a:noFill/>
          <a:ln>
            <a:noFill/>
          </a:ln>
        </p:spPr>
      </p:pic>
      <p:sp>
        <p:nvSpPr>
          <p:cNvPr id="883" name="Google Shape;883;p68"/>
          <p:cNvSpPr txBox="1"/>
          <p:nvPr/>
        </p:nvSpPr>
        <p:spPr>
          <a:xfrm>
            <a:off x="812150" y="1598883"/>
            <a:ext cx="2343300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348390"/>
                </a:solidFill>
                <a:latin typeface="DM Sans"/>
                <a:ea typeface="DM Sans"/>
                <a:cs typeface="DM Sans"/>
                <a:sym typeface="DM Sans"/>
              </a:rPr>
              <a:t>Tvorba</a:t>
            </a:r>
            <a:endParaRPr dirty="0"/>
          </a:p>
        </p:txBody>
      </p:sp>
      <p:sp>
        <p:nvSpPr>
          <p:cNvPr id="884" name="Google Shape;884;p68"/>
          <p:cNvSpPr txBox="1"/>
          <p:nvPr/>
        </p:nvSpPr>
        <p:spPr>
          <a:xfrm>
            <a:off x="812151" y="1970794"/>
            <a:ext cx="1213942" cy="3423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Nástroje pro tvorbu a projednávání právních předpisů</a:t>
            </a:r>
            <a:r>
              <a:rPr lang="cs-CZ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lang="cs-CZ" sz="1200" dirty="0">
              <a:solidFill>
                <a:srgbClr val="1F2464"/>
              </a:solidFill>
              <a:latin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cs-CZ" sz="1200" b="1" dirty="0">
                <a:solidFill>
                  <a:srgbClr val="008080"/>
                </a:solidFill>
                <a:latin typeface="DM Sans"/>
                <a:sym typeface="DM Sans"/>
              </a:rPr>
              <a:t>Generátor novel</a:t>
            </a:r>
          </a:p>
          <a:p>
            <a:pPr>
              <a:buSzPts val="1200"/>
            </a:pPr>
            <a:r>
              <a:rPr lang="cs-CZ" sz="1200" b="0" i="0" u="none" strike="noStrike" cap="none" dirty="0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Automatické generování novelizačních bodů při tvorbě legislativy</a:t>
            </a:r>
            <a:endParaRPr lang="cs-CZ" sz="1200" dirty="0">
              <a:solidFill>
                <a:schemeClr val="tx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85" name="Google Shape;885;p68"/>
          <p:cNvSpPr txBox="1"/>
          <p:nvPr/>
        </p:nvSpPr>
        <p:spPr>
          <a:xfrm>
            <a:off x="1955016" y="1598883"/>
            <a:ext cx="1371574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>
                <a:solidFill>
                  <a:srgbClr val="348390"/>
                </a:solidFill>
                <a:latin typeface="DM Sans"/>
                <a:ea typeface="DM Sans"/>
                <a:cs typeface="DM Sans"/>
                <a:sym typeface="DM Sans"/>
              </a:rPr>
              <a:t>Změny</a:t>
            </a:r>
            <a:endParaRPr/>
          </a:p>
        </p:txBody>
      </p:sp>
      <p:sp>
        <p:nvSpPr>
          <p:cNvPr id="886" name="Google Shape;886;p68"/>
          <p:cNvSpPr txBox="1"/>
          <p:nvPr/>
        </p:nvSpPr>
        <p:spPr>
          <a:xfrm>
            <a:off x="1955017" y="1970794"/>
            <a:ext cx="1213942" cy="1731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Nástroje pro změny právních předpisů zápisem změn přímo do jejich úplného znění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87" name="Google Shape;887;p68"/>
          <p:cNvSpPr txBox="1"/>
          <p:nvPr/>
        </p:nvSpPr>
        <p:spPr>
          <a:xfrm>
            <a:off x="3273835" y="1598883"/>
            <a:ext cx="2343300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>
                <a:solidFill>
                  <a:srgbClr val="348390"/>
                </a:solidFill>
                <a:latin typeface="DM Sans"/>
                <a:ea typeface="DM Sans"/>
                <a:cs typeface="DM Sans"/>
                <a:sym typeface="DM Sans"/>
              </a:rPr>
              <a:t>Novely</a:t>
            </a:r>
            <a:endParaRPr/>
          </a:p>
        </p:txBody>
      </p:sp>
      <p:sp>
        <p:nvSpPr>
          <p:cNvPr id="888" name="Google Shape;888;p68"/>
          <p:cNvSpPr txBox="1"/>
          <p:nvPr/>
        </p:nvSpPr>
        <p:spPr>
          <a:xfrm>
            <a:off x="3273835" y="1970794"/>
            <a:ext cx="1213943" cy="26545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 cap="none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Novely právních předpisů budou nově doprovázet jejich právně závazná úplná znění – usnadnění orientace v častých změnách právního řádu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89" name="Google Shape;889;p68"/>
          <p:cNvSpPr txBox="1"/>
          <p:nvPr/>
        </p:nvSpPr>
        <p:spPr>
          <a:xfrm>
            <a:off x="4496722" y="1583413"/>
            <a:ext cx="2104335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>
                <a:solidFill>
                  <a:srgbClr val="348390"/>
                </a:solidFill>
                <a:latin typeface="DM Sans"/>
                <a:ea typeface="DM Sans"/>
                <a:cs typeface="DM Sans"/>
                <a:sym typeface="DM Sans"/>
              </a:rPr>
              <a:t>Propojení</a:t>
            </a:r>
            <a:endParaRPr/>
          </a:p>
        </p:txBody>
      </p:sp>
      <p:sp>
        <p:nvSpPr>
          <p:cNvPr id="890" name="Google Shape;890;p68"/>
          <p:cNvSpPr txBox="1"/>
          <p:nvPr/>
        </p:nvSpPr>
        <p:spPr>
          <a:xfrm>
            <a:off x="4496722" y="1970794"/>
            <a:ext cx="1313769" cy="1731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 cap="none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Propojení s existujícími legislativními knihovnami Úřadu vlády, Poslanecké sněmovny a Senátu</a:t>
            </a:r>
            <a:endParaRPr sz="1200" b="0" i="0" u="none" strike="noStrike" cap="none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91" name="Google Shape;891;p68"/>
          <p:cNvSpPr txBox="1"/>
          <p:nvPr/>
        </p:nvSpPr>
        <p:spPr>
          <a:xfrm>
            <a:off x="5771024" y="1592239"/>
            <a:ext cx="1902091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>
                <a:solidFill>
                  <a:srgbClr val="348390"/>
                </a:solidFill>
                <a:latin typeface="DM Sans"/>
                <a:ea typeface="DM Sans"/>
                <a:cs typeface="DM Sans"/>
                <a:sym typeface="DM Sans"/>
              </a:rPr>
              <a:t>Zveřejňování</a:t>
            </a:r>
            <a:endParaRPr/>
          </a:p>
        </p:txBody>
      </p:sp>
      <p:sp>
        <p:nvSpPr>
          <p:cNvPr id="892" name="Google Shape;892;p68"/>
          <p:cNvSpPr txBox="1"/>
          <p:nvPr/>
        </p:nvSpPr>
        <p:spPr>
          <a:xfrm>
            <a:off x="5771025" y="1979620"/>
            <a:ext cx="1313768" cy="1715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Zveřejňování návrhů ve všech fázích legislativního procesu ve strukturované podobě</a:t>
            </a:r>
            <a:endParaRPr lang="cs-CZ"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cs-CZ" sz="1100" b="1" dirty="0">
                <a:solidFill>
                  <a:srgbClr val="008080"/>
                </a:solidFill>
                <a:latin typeface="DM Sans"/>
                <a:sym typeface="DM Sans"/>
              </a:rPr>
              <a:t>Transparentnost</a:t>
            </a:r>
            <a:endParaRPr sz="1200" b="1" dirty="0">
              <a:solidFill>
                <a:srgbClr val="00808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94" name="Google Shape;894;p68"/>
          <p:cNvSpPr txBox="1"/>
          <p:nvPr/>
        </p:nvSpPr>
        <p:spPr>
          <a:xfrm>
            <a:off x="7213901" y="1592239"/>
            <a:ext cx="1902091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348390"/>
                </a:solidFill>
                <a:latin typeface="DM Sans"/>
                <a:ea typeface="DM Sans"/>
                <a:cs typeface="DM Sans"/>
                <a:sym typeface="DM Sans"/>
              </a:rPr>
              <a:t>Kontext EU</a:t>
            </a:r>
            <a:endParaRPr dirty="0"/>
          </a:p>
        </p:txBody>
      </p:sp>
      <p:sp>
        <p:nvSpPr>
          <p:cNvPr id="895" name="Google Shape;895;p68"/>
          <p:cNvSpPr txBox="1"/>
          <p:nvPr/>
        </p:nvSpPr>
        <p:spPr>
          <a:xfrm>
            <a:off x="7225477" y="1979620"/>
            <a:ext cx="1196934" cy="1361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Tvorba v kontextu práva EU, terminologie právního řádu (CzechVoc)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65"/>
          <p:cNvSpPr/>
          <p:nvPr/>
        </p:nvSpPr>
        <p:spPr>
          <a:xfrm>
            <a:off x="0" y="-7272"/>
            <a:ext cx="9144000" cy="5157900"/>
          </a:xfrm>
          <a:prstGeom prst="rect">
            <a:avLst/>
          </a:prstGeom>
          <a:solidFill>
            <a:srgbClr val="34839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848" name="Google Shape;848;p65"/>
          <p:cNvSpPr txBox="1"/>
          <p:nvPr/>
        </p:nvSpPr>
        <p:spPr>
          <a:xfrm>
            <a:off x="812150" y="4282018"/>
            <a:ext cx="3460800" cy="2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000" b="1" i="0" u="none" strike="noStrike" cap="non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www.zakony.gov.cz</a:t>
            </a:r>
            <a:endParaRPr sz="1000" b="1" i="0" u="none" strike="noStrike" cap="non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49" name="Google Shape;849;p65"/>
          <p:cNvSpPr txBox="1"/>
          <p:nvPr/>
        </p:nvSpPr>
        <p:spPr>
          <a:xfrm>
            <a:off x="812150" y="1042225"/>
            <a:ext cx="7947900" cy="1269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" sz="2600" b="0" i="0" u="none" strike="noStrike" cap="none">
                <a:solidFill>
                  <a:schemeClr val="lt2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Zásadní změna </a:t>
            </a:r>
            <a:br>
              <a:rPr lang="en" sz="2600" b="0" i="0" u="none" strike="noStrike" cap="none">
                <a:solidFill>
                  <a:schemeClr val="lt2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</a:br>
            <a:r>
              <a:rPr lang="en" sz="2600" b="0" i="0" u="none" strike="noStrike" cap="none">
                <a:solidFill>
                  <a:schemeClr val="lt2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tvorby předpisu</a:t>
            </a:r>
            <a:br>
              <a:rPr lang="en" sz="2600" b="0" i="0" u="none" strike="noStrike" cap="none">
                <a:solidFill>
                  <a:schemeClr val="lt2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</a:br>
            <a:r>
              <a:rPr lang="en" sz="2600" b="0" i="0" u="none" strike="noStrike" cap="none">
                <a:solidFill>
                  <a:schemeClr val="lt2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zejména novely</a:t>
            </a:r>
            <a:endParaRPr sz="3200" b="0" i="0" u="none" strike="noStrike" cap="none">
              <a:solidFill>
                <a:schemeClr val="lt2"/>
              </a:solidFill>
              <a:latin typeface="DM Sans ExtraBold"/>
              <a:ea typeface="DM Sans ExtraBold"/>
              <a:cs typeface="DM Sans ExtraBold"/>
              <a:sym typeface="DM Sans ExtraBold"/>
            </a:endParaRPr>
          </a:p>
        </p:txBody>
      </p:sp>
      <p:sp>
        <p:nvSpPr>
          <p:cNvPr id="850" name="Google Shape;850;p65"/>
          <p:cNvSpPr txBox="1"/>
          <p:nvPr/>
        </p:nvSpPr>
        <p:spPr>
          <a:xfrm>
            <a:off x="812150" y="2714277"/>
            <a:ext cx="2499000" cy="1361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Změny se vepisují do úplného znění právního předpisu obsahujícího všechny časové vrstvy. Na základě vepsaných změn se automaticky generují novelizační body - vysoký stupeň automatizace</a:t>
            </a:r>
            <a:r>
              <a:rPr lang="cs-CZ" sz="12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.</a:t>
            </a:r>
            <a:endParaRPr dirty="0"/>
          </a:p>
        </p:txBody>
      </p:sp>
      <p:pic>
        <p:nvPicPr>
          <p:cNvPr id="851" name="Google Shape;851;p65"/>
          <p:cNvPicPr preferRelativeResize="0"/>
          <p:nvPr/>
        </p:nvPicPr>
        <p:blipFill rotWithShape="1"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1900" y="4537365"/>
            <a:ext cx="1285500" cy="42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2" name="Google Shape;852;p6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09242" y="4563712"/>
            <a:ext cx="1474452" cy="375100"/>
          </a:xfrm>
          <a:prstGeom prst="rect">
            <a:avLst/>
          </a:prstGeom>
          <a:noFill/>
          <a:ln>
            <a:noFill/>
          </a:ln>
        </p:spPr>
      </p:pic>
      <p:sp>
        <p:nvSpPr>
          <p:cNvPr id="853" name="Google Shape;853;p65"/>
          <p:cNvSpPr txBox="1"/>
          <p:nvPr/>
        </p:nvSpPr>
        <p:spPr>
          <a:xfrm>
            <a:off x="813800" y="2377295"/>
            <a:ext cx="2343300" cy="56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600" b="1" i="0" u="none" strike="noStrike" cap="none">
                <a:solidFill>
                  <a:srgbClr val="FFD04A"/>
                </a:solidFill>
                <a:latin typeface="DM Sans"/>
                <a:ea typeface="DM Sans"/>
                <a:cs typeface="DM Sans"/>
                <a:sym typeface="DM Sans"/>
              </a:rPr>
              <a:t>Fragmentální model</a:t>
            </a:r>
            <a:endParaRPr sz="1600" b="1" i="0" u="none" strike="noStrike" cap="none">
              <a:solidFill>
                <a:srgbClr val="FFD04A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endParaRPr sz="1600" b="1" i="0" u="none" strike="noStrike" cap="none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854" name="Google Shape;854;p6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93306" y="204688"/>
            <a:ext cx="5364957" cy="3948474"/>
          </a:xfrm>
          <a:prstGeom prst="rect">
            <a:avLst/>
          </a:prstGeom>
          <a:noFill/>
          <a:ln>
            <a:noFill/>
          </a:ln>
          <a:effectLst>
            <a:reflection stA="30000" endPos="30000" dist="5000" dir="5400000" sy="-100000" algn="bl" rotWithShape="0"/>
          </a:effectLst>
        </p:spPr>
      </p:pic>
      <p:sp>
        <p:nvSpPr>
          <p:cNvPr id="855" name="Google Shape;855;p65"/>
          <p:cNvSpPr/>
          <p:nvPr/>
        </p:nvSpPr>
        <p:spPr>
          <a:xfrm>
            <a:off x="-3900" y="5075472"/>
            <a:ext cx="9147900" cy="75300"/>
          </a:xfrm>
          <a:prstGeom prst="rect">
            <a:avLst/>
          </a:prstGeom>
          <a:solidFill>
            <a:srgbClr val="FFCF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56" name="Google Shape;856;p65"/>
          <p:cNvPicPr preferRelativeResize="0"/>
          <p:nvPr/>
        </p:nvPicPr>
        <p:blipFill rotWithShape="1">
          <a:blip r:embed="rId6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6318" y="461100"/>
            <a:ext cx="1608202" cy="33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" name="Google Shape;542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09187" y="4563701"/>
            <a:ext cx="1474575" cy="37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" name="Google Shape;543;p10"/>
          <p:cNvPicPr preferRelativeResize="0"/>
          <p:nvPr/>
        </p:nvPicPr>
        <p:blipFill rotWithShape="1"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0566" y="4537363"/>
            <a:ext cx="1285500" cy="427788"/>
          </a:xfrm>
          <a:prstGeom prst="rect">
            <a:avLst/>
          </a:prstGeom>
          <a:noFill/>
          <a:ln>
            <a:noFill/>
          </a:ln>
        </p:spPr>
      </p:pic>
      <p:sp>
        <p:nvSpPr>
          <p:cNvPr id="544" name="Google Shape;544;p10"/>
          <p:cNvSpPr txBox="1"/>
          <p:nvPr/>
        </p:nvSpPr>
        <p:spPr>
          <a:xfrm>
            <a:off x="812155" y="4659936"/>
            <a:ext cx="3460800" cy="2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000" b="1" i="0" u="none" strike="noStrike" cap="none">
                <a:solidFill>
                  <a:srgbClr val="1A5BC0"/>
                </a:solidFill>
                <a:latin typeface="DM Sans"/>
                <a:ea typeface="DM Sans"/>
                <a:cs typeface="DM Sans"/>
                <a:sym typeface="DM Sans"/>
              </a:rPr>
              <a:t>www.zakony.gov.cz</a:t>
            </a:r>
            <a:endParaRPr sz="1000" b="1" i="0" u="none" strike="noStrike" cap="none">
              <a:solidFill>
                <a:srgbClr val="1A5BC0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547" name="Google Shape;547;p10"/>
          <p:cNvSpPr txBox="1"/>
          <p:nvPr/>
        </p:nvSpPr>
        <p:spPr>
          <a:xfrm>
            <a:off x="707980" y="1789849"/>
            <a:ext cx="3299244" cy="2869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ngdings" panose="05000000000000000000" pitchFamily="2" charset="2"/>
              <a:buChar char="Ø"/>
            </a:pPr>
            <a:r>
              <a:rPr lang="cs-CZ" b="1" dirty="0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Přímá integrace na IS ÚV, PSP, Senátu a RPP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ngdings" panose="05000000000000000000" pitchFamily="2" charset="2"/>
              <a:buChar char="Ø"/>
            </a:pPr>
            <a:r>
              <a:rPr lang="cs-CZ" b="1" dirty="0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Veřejné REST API e-Sbírky         </a:t>
            </a:r>
            <a:r>
              <a:rPr lang="cs-CZ" dirty="0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(od 15. 1. 2024)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ngdings" panose="05000000000000000000" pitchFamily="2" charset="2"/>
              <a:buChar char="Ø"/>
            </a:pPr>
            <a:r>
              <a:rPr lang="cs-CZ" b="1" dirty="0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Otevřená data e-Sbírky             </a:t>
            </a:r>
            <a:r>
              <a:rPr lang="cs-CZ" dirty="0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(od 15. 1. 2024)</a:t>
            </a:r>
          </a:p>
          <a:p>
            <a:pPr marL="285750" indent="-285750">
              <a:buSzPts val="1400"/>
              <a:buFont typeface="Wingdings" panose="05000000000000000000" pitchFamily="2" charset="2"/>
              <a:buChar char="Ø"/>
            </a:pPr>
            <a:r>
              <a:rPr lang="cs-CZ" sz="1400" b="1" i="0" u="none" strike="noStrike" cap="none" dirty="0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Veřejné REST API e-Legislativy </a:t>
            </a:r>
            <a:r>
              <a:rPr lang="cs-CZ" sz="1400" i="0" u="none" strike="noStrike" cap="none" dirty="0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(plán od 15. 1. 2025)</a:t>
            </a:r>
            <a:endParaRPr lang="cs-CZ" dirty="0">
              <a:solidFill>
                <a:schemeClr val="tx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ngdings" panose="05000000000000000000" pitchFamily="2" charset="2"/>
              <a:buChar char="Ø"/>
            </a:pPr>
            <a:r>
              <a:rPr lang="cs-CZ" sz="1400" b="1" i="0" u="none" strike="noStrike" cap="none" dirty="0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Ote</a:t>
            </a:r>
            <a:r>
              <a:rPr lang="cs-CZ" b="1" dirty="0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vřená data e-Legislativy  </a:t>
            </a:r>
            <a:r>
              <a:rPr lang="cs-CZ" sz="1400" i="0" u="none" strike="noStrike" cap="none" dirty="0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(plán od 15. 1. 2025)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ngdings" panose="05000000000000000000" pitchFamily="2" charset="2"/>
              <a:buChar char="Ø"/>
            </a:pPr>
            <a:r>
              <a:rPr lang="cs-CZ" b="1" dirty="0" err="1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eGSB</a:t>
            </a:r>
            <a:r>
              <a:rPr lang="cs-CZ" b="1" dirty="0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/ISSS e-Sbírky pro </a:t>
            </a:r>
            <a:r>
              <a:rPr lang="cs-CZ" b="1" dirty="0" err="1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AISy</a:t>
            </a:r>
            <a:r>
              <a:rPr lang="cs-CZ" b="1" dirty="0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cs-CZ" sz="1400" i="0" u="none" strike="noStrike" cap="none" dirty="0">
                <a:solidFill>
                  <a:schemeClr val="tx1"/>
                </a:solidFill>
                <a:latin typeface="DM Sans"/>
                <a:ea typeface="DM Sans"/>
                <a:cs typeface="DM Sans"/>
                <a:sym typeface="DM Sans"/>
              </a:rPr>
              <a:t>(plán od  podzimu 2024, probíhá definování rozhraní)</a:t>
            </a:r>
            <a:endParaRPr sz="1400" i="0" u="none" strike="noStrike" cap="none" dirty="0">
              <a:solidFill>
                <a:schemeClr val="tx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9" name="Google Shape;362;p21">
            <a:extLst>
              <a:ext uri="{FF2B5EF4-FFF2-40B4-BE49-F238E27FC236}">
                <a16:creationId xmlns:a16="http://schemas.microsoft.com/office/drawing/2014/main" id="{08E2174F-0AB1-4747-8A5E-4B7E5557D044}"/>
              </a:ext>
            </a:extLst>
          </p:cNvPr>
          <p:cNvSpPr txBox="1"/>
          <p:nvPr/>
        </p:nvSpPr>
        <p:spPr>
          <a:xfrm>
            <a:off x="763137" y="389409"/>
            <a:ext cx="2596575" cy="1054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cs-CZ" sz="3200" b="0" i="0" u="none" strike="noStrike" cap="none" dirty="0">
                <a:solidFill>
                  <a:srgbClr val="1B5BBF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eSeL a jeho rozhraní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43A01A95-38F4-47ED-A6BD-4A0CCDBEF7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2013" y="389408"/>
            <a:ext cx="4050827" cy="3944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552526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22"/>
          <p:cNvSpPr txBox="1"/>
          <p:nvPr/>
        </p:nvSpPr>
        <p:spPr>
          <a:xfrm>
            <a:off x="812150" y="518163"/>
            <a:ext cx="7947900" cy="469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cs-CZ" sz="2600" b="0" i="0" u="none" strike="noStrike" cap="none" dirty="0">
                <a:solidFill>
                  <a:srgbClr val="1B5BBF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Implementace eSeL do prostředí ÚSÚ</a:t>
            </a:r>
            <a:endParaRPr sz="3200" b="0" i="0" u="none" strike="noStrike" cap="none" dirty="0">
              <a:solidFill>
                <a:srgbClr val="1B5BBF"/>
              </a:solidFill>
              <a:latin typeface="DM Sans ExtraBold"/>
              <a:ea typeface="DM Sans ExtraBold"/>
              <a:cs typeface="DM Sans ExtraBold"/>
              <a:sym typeface="DM Sans ExtraBold"/>
            </a:endParaRPr>
          </a:p>
        </p:txBody>
      </p:sp>
      <p:pic>
        <p:nvPicPr>
          <p:cNvPr id="678" name="Google Shape;678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09187" y="4563701"/>
            <a:ext cx="1474575" cy="37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" name="Google Shape;679;p22"/>
          <p:cNvPicPr preferRelativeResize="0"/>
          <p:nvPr/>
        </p:nvPicPr>
        <p:blipFill rotWithShape="1"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0566" y="4537363"/>
            <a:ext cx="1285500" cy="42778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62A8EDB5-10ED-43DD-B84F-3E6A5681573E}"/>
              </a:ext>
            </a:extLst>
          </p:cNvPr>
          <p:cNvSpPr txBox="1"/>
          <p:nvPr/>
        </p:nvSpPr>
        <p:spPr>
          <a:xfrm>
            <a:off x="812150" y="1277418"/>
            <a:ext cx="715523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cs-CZ" b="1" dirty="0">
                <a:solidFill>
                  <a:srgbClr val="1B5BBF"/>
                </a:solidFill>
                <a:latin typeface="DM Sans" panose="020B0604020202020204" charset="-18"/>
              </a:rPr>
              <a:t>Volitelné používání e-Sbírky místo komerčních právních informačních systémů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cs-CZ" b="1" dirty="0">
                <a:solidFill>
                  <a:srgbClr val="1B5BBF"/>
                </a:solidFill>
                <a:latin typeface="DM Sans" panose="020B0604020202020204" charset="-18"/>
              </a:rPr>
              <a:t>Volitelné využití e-Sbírky jako číselníku právních předpisů (přes </a:t>
            </a:r>
            <a:r>
              <a:rPr lang="cs-CZ" b="1" dirty="0" err="1">
                <a:solidFill>
                  <a:srgbClr val="1B5BBF"/>
                </a:solidFill>
                <a:latin typeface="DM Sans" panose="020B0604020202020204" charset="-18"/>
              </a:rPr>
              <a:t>eGSB</a:t>
            </a:r>
            <a:r>
              <a:rPr lang="cs-CZ" b="1" dirty="0">
                <a:solidFill>
                  <a:srgbClr val="1B5BBF"/>
                </a:solidFill>
                <a:latin typeface="DM Sans" panose="020B0604020202020204" charset="-18"/>
              </a:rPr>
              <a:t>/ISSS, přes stálé URL/ELI, </a:t>
            </a:r>
            <a:r>
              <a:rPr lang="cs-CZ" b="1">
                <a:solidFill>
                  <a:srgbClr val="1B5BBF"/>
                </a:solidFill>
                <a:latin typeface="DM Sans" panose="020B0604020202020204" charset="-18"/>
              </a:rPr>
              <a:t>mimo AIS OVM </a:t>
            </a:r>
            <a:r>
              <a:rPr lang="cs-CZ" b="1" dirty="0">
                <a:solidFill>
                  <a:srgbClr val="1B5BBF"/>
                </a:solidFill>
                <a:latin typeface="DM Sans" panose="020B0604020202020204" charset="-18"/>
              </a:rPr>
              <a:t>přes REST API/Otevřená data)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cs-CZ" dirty="0">
              <a:latin typeface="DM Sans" panose="020B0604020202020204" charset="-18"/>
            </a:endParaRPr>
          </a:p>
          <a:p>
            <a:pPr marL="285750" indent="-285750">
              <a:buSzPts val="900"/>
              <a:buFont typeface="Wingdings" panose="05000000000000000000" pitchFamily="2" charset="2"/>
              <a:buChar char="Ø"/>
            </a:pPr>
            <a:r>
              <a:rPr lang="cs-CZ" b="1" dirty="0">
                <a:solidFill>
                  <a:srgbClr val="348390"/>
                </a:solidFill>
                <a:latin typeface="DM Sans" panose="020B0604020202020204" charset="-18"/>
              </a:rPr>
              <a:t>Povinné užívání e-Legislativy pro tvorbu právních aktů v termínech dle zákona č. 222/2016 Sb. (1. 7. 2024 MS, 15. 1. 2025 vyhlášky/sdělení, 15. 1. 2026 zákony)</a:t>
            </a:r>
          </a:p>
          <a:p>
            <a:pPr marL="285750" indent="-285750">
              <a:buSzPts val="900"/>
              <a:buFont typeface="Wingdings" panose="05000000000000000000" pitchFamily="2" charset="2"/>
              <a:buChar char="Ø"/>
            </a:pPr>
            <a:r>
              <a:rPr lang="cs-CZ" b="1" dirty="0">
                <a:solidFill>
                  <a:srgbClr val="348390"/>
                </a:solidFill>
                <a:latin typeface="DM Sans" panose="020B0604020202020204" charset="-18"/>
              </a:rPr>
              <a:t>Interní </a:t>
            </a:r>
            <a:r>
              <a:rPr lang="cs-CZ" b="1" dirty="0" err="1">
                <a:solidFill>
                  <a:srgbClr val="348390"/>
                </a:solidFill>
                <a:latin typeface="DM Sans" panose="020B0604020202020204" charset="-18"/>
              </a:rPr>
              <a:t>workflow</a:t>
            </a:r>
            <a:r>
              <a:rPr lang="cs-CZ" b="1" dirty="0">
                <a:solidFill>
                  <a:srgbClr val="348390"/>
                </a:solidFill>
                <a:latin typeface="DM Sans" panose="020B0604020202020204" charset="-18"/>
              </a:rPr>
              <a:t> dokumentů a podpis dokumentů jsou řešeny mimo e-Legislativu (tj. neprobíhá integrace mezi eSeL a IS spisové služby)</a:t>
            </a:r>
          </a:p>
          <a:p>
            <a:pPr marL="285750" indent="-285750">
              <a:buSzPts val="900"/>
              <a:buFont typeface="Wingdings" panose="05000000000000000000" pitchFamily="2" charset="2"/>
              <a:buChar char="Ø"/>
            </a:pPr>
            <a:r>
              <a:rPr lang="cs-CZ" b="1" dirty="0">
                <a:solidFill>
                  <a:srgbClr val="348390"/>
                </a:solidFill>
                <a:latin typeface="DM Sans" panose="020B0604020202020204" charset="-18"/>
              </a:rPr>
              <a:t>Napojení na JIP/KAAS – je třeba všechny uživatele zavést do JIP/KAAS a přiřadit jim přístupové role do testovacího a produkčního IS eSeL</a:t>
            </a:r>
          </a:p>
          <a:p>
            <a:pPr marL="285750" indent="-285750">
              <a:buSzPts val="900"/>
              <a:buFont typeface="Wingdings" panose="05000000000000000000" pitchFamily="2" charset="2"/>
              <a:buChar char="Ø"/>
            </a:pPr>
            <a:endParaRPr lang="cs-CZ" b="1" dirty="0">
              <a:solidFill>
                <a:srgbClr val="348390"/>
              </a:solidFill>
              <a:latin typeface="DM Sans" panose="020B0604020202020204" charset="-18"/>
            </a:endParaRPr>
          </a:p>
          <a:p>
            <a:pPr marL="285750" indent="-285750">
              <a:buSzPts val="900"/>
              <a:buFont typeface="Wingdings" panose="05000000000000000000" pitchFamily="2" charset="2"/>
              <a:buChar char="Ø"/>
            </a:pPr>
            <a:r>
              <a:rPr lang="cs-CZ" b="1" dirty="0">
                <a:solidFill>
                  <a:schemeClr val="tx1"/>
                </a:solidFill>
                <a:latin typeface="DM Sans" panose="020B0604020202020204" charset="-18"/>
              </a:rPr>
              <a:t>Implementace do procesů ÚSÚ – striktně individuální, ale MV zveřejní „vzorovou“ implementaci eSeL v prostředí MV</a:t>
            </a:r>
          </a:p>
        </p:txBody>
      </p:sp>
    </p:spTree>
    <p:extLst>
      <p:ext uri="{BB962C8B-B14F-4D97-AF65-F5344CB8AC3E}">
        <p14:creationId xmlns:p14="http://schemas.microsoft.com/office/powerpoint/2010/main" val="3098245652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2"/>
          <p:cNvSpPr/>
          <p:nvPr/>
        </p:nvSpPr>
        <p:spPr>
          <a:xfrm>
            <a:off x="-3900" y="-14544"/>
            <a:ext cx="9147900" cy="5158044"/>
          </a:xfrm>
          <a:prstGeom prst="rect">
            <a:avLst/>
          </a:prstGeom>
          <a:solidFill>
            <a:srgbClr val="1B5BB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918" name="Google Shape;918;p2"/>
          <p:cNvSpPr txBox="1"/>
          <p:nvPr/>
        </p:nvSpPr>
        <p:spPr>
          <a:xfrm>
            <a:off x="867349" y="537037"/>
            <a:ext cx="4192800" cy="1546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" sz="4800" dirty="0">
                <a:solidFill>
                  <a:schemeClr val="lt2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Děkuji za pozornost.</a:t>
            </a:r>
            <a:endParaRPr sz="4800" b="0" i="0" strike="noStrike" cap="none" dirty="0">
              <a:solidFill>
                <a:schemeClr val="lt2"/>
              </a:solidFill>
              <a:latin typeface="DM Sans ExtraBold"/>
              <a:ea typeface="DM Sans ExtraBold"/>
              <a:cs typeface="DM Sans ExtraBold"/>
              <a:sym typeface="DM Sans ExtraBold"/>
            </a:endParaRPr>
          </a:p>
        </p:txBody>
      </p:sp>
      <p:sp>
        <p:nvSpPr>
          <p:cNvPr id="920" name="Google Shape;920;p2"/>
          <p:cNvSpPr/>
          <p:nvPr/>
        </p:nvSpPr>
        <p:spPr>
          <a:xfrm>
            <a:off x="-3900" y="5075472"/>
            <a:ext cx="9147900" cy="75300"/>
          </a:xfrm>
          <a:prstGeom prst="rect">
            <a:avLst/>
          </a:prstGeom>
          <a:solidFill>
            <a:srgbClr val="FFCF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2" name="Google Shape;922;p2"/>
          <p:cNvPicPr preferRelativeResize="0"/>
          <p:nvPr/>
        </p:nvPicPr>
        <p:blipFill rotWithShape="1"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1900" y="4537365"/>
            <a:ext cx="1285500" cy="42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" name="Google Shape;921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79244" y="579787"/>
            <a:ext cx="2101176" cy="67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3" name="Google Shape;923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09242" y="4563712"/>
            <a:ext cx="1474452" cy="37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4" name="Google Shape;924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277822" y="891718"/>
            <a:ext cx="3619930" cy="336006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A952BE41-B328-4C42-8DB9-3670E3536C9D}"/>
              </a:ext>
            </a:extLst>
          </p:cNvPr>
          <p:cNvSpPr txBox="1"/>
          <p:nvPr/>
        </p:nvSpPr>
        <p:spPr>
          <a:xfrm>
            <a:off x="867349" y="2815599"/>
            <a:ext cx="44247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>
                <a:solidFill>
                  <a:schemeClr val="bg1"/>
                </a:solidFill>
              </a:rPr>
              <a:t>Ing. Jaroslav Tománek</a:t>
            </a:r>
          </a:p>
          <a:p>
            <a:endParaRPr lang="cs-CZ" dirty="0">
              <a:solidFill>
                <a:schemeClr val="bg1"/>
              </a:solidFill>
            </a:endParaRPr>
          </a:p>
          <a:p>
            <a:r>
              <a:rPr lang="cs-CZ" dirty="0">
                <a:solidFill>
                  <a:schemeClr val="bg1"/>
                </a:solidFill>
              </a:rPr>
              <a:t>vedoucí oddělení publikace Sbírky zákonů a mezinárodních smluv</a:t>
            </a:r>
          </a:p>
          <a:p>
            <a:r>
              <a:rPr lang="cs-CZ" dirty="0">
                <a:solidFill>
                  <a:schemeClr val="bg1"/>
                </a:solidFill>
              </a:rPr>
              <a:t>odbor strategického rozvoje a koordinace veřejné správy</a:t>
            </a:r>
          </a:p>
          <a:p>
            <a:r>
              <a:rPr lang="cs-CZ" dirty="0">
                <a:solidFill>
                  <a:schemeClr val="bg1"/>
                </a:solidFill>
              </a:rPr>
              <a:t>Ministerstvo vnitra</a:t>
            </a:r>
          </a:p>
          <a:p>
            <a:endParaRPr lang="cs-CZ" dirty="0">
              <a:solidFill>
                <a:schemeClr val="accent3"/>
              </a:solidFill>
              <a:hlinkClick r:id="rId7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cs-CZ" dirty="0">
                <a:solidFill>
                  <a:schemeClr val="accent3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jaroslav.tomanek@mvcr.cz</a:t>
            </a:r>
            <a:r>
              <a:rPr lang="cs-CZ" dirty="0">
                <a:solidFill>
                  <a:schemeClr val="accent3"/>
                </a:solidFill>
              </a:rPr>
              <a:t> </a:t>
            </a:r>
          </a:p>
        </p:txBody>
      </p:sp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Google Shape;347;g2a6c66510c1_0_1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09187" y="4563701"/>
            <a:ext cx="1474575" cy="37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g2a6c66510c1_0_122"/>
          <p:cNvPicPr preferRelativeResize="0"/>
          <p:nvPr/>
        </p:nvPicPr>
        <p:blipFill rotWithShape="1"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0566" y="4537363"/>
            <a:ext cx="1285500" cy="427788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g2a6c66510c1_0_122"/>
          <p:cNvSpPr txBox="1"/>
          <p:nvPr/>
        </p:nvSpPr>
        <p:spPr>
          <a:xfrm>
            <a:off x="812150" y="549306"/>
            <a:ext cx="7947900" cy="8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" sz="2600" b="0" i="0" u="none" strike="noStrike" cap="none" dirty="0">
                <a:solidFill>
                  <a:srgbClr val="1B5BBF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Základní informace o projektu </a:t>
            </a:r>
            <a:endParaRPr sz="2600" b="0" i="0" u="none" strike="noStrike" cap="none" dirty="0">
              <a:solidFill>
                <a:srgbClr val="1B5BBF"/>
              </a:solidFill>
              <a:latin typeface="DM Sans ExtraBold"/>
              <a:ea typeface="DM Sans ExtraBold"/>
              <a:cs typeface="DM Sans ExtraBold"/>
              <a:sym typeface="DM Sans ExtraBol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" sz="2600" b="0" i="0" u="none" strike="noStrike" cap="none" dirty="0">
                <a:solidFill>
                  <a:srgbClr val="1B5BBF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e-Sbírka a e-Legislativa</a:t>
            </a:r>
            <a:endParaRPr sz="3200" b="0" i="0" u="none" strike="noStrike" cap="none" dirty="0">
              <a:solidFill>
                <a:srgbClr val="1B5BBF"/>
              </a:solidFill>
              <a:latin typeface="DM Sans ExtraBold"/>
              <a:ea typeface="DM Sans ExtraBold"/>
              <a:cs typeface="DM Sans ExtraBold"/>
              <a:sym typeface="DM Sans ExtraBold"/>
            </a:endParaRPr>
          </a:p>
        </p:txBody>
      </p:sp>
      <p:sp>
        <p:nvSpPr>
          <p:cNvPr id="350" name="Google Shape;350;g2a6c66510c1_0_122"/>
          <p:cNvSpPr txBox="1"/>
          <p:nvPr/>
        </p:nvSpPr>
        <p:spPr>
          <a:xfrm>
            <a:off x="812150" y="2393420"/>
            <a:ext cx="2343300" cy="1731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Elektronická Sbírka zákonů a mezinárodních smluv </a:t>
            </a:r>
            <a:endParaRPr lang="cs-CZ"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(</a:t>
            </a:r>
            <a:r>
              <a:rPr lang="en" sz="1200" b="1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e-Sbírka</a:t>
            </a: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) je provázána s elektronickou tvorbou právních předpisů (</a:t>
            </a:r>
            <a:r>
              <a:rPr lang="en" sz="1200" b="1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e-Legislativa</a:t>
            </a: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) </a:t>
            </a:r>
            <a:endParaRPr lang="cs-CZ"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v komplexním a rozsáhlém Projektu eSeL.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1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51" name="Google Shape;351;g2a6c66510c1_0_122"/>
          <p:cNvSpPr txBox="1"/>
          <p:nvPr/>
        </p:nvSpPr>
        <p:spPr>
          <a:xfrm>
            <a:off x="3311149" y="2393420"/>
            <a:ext cx="2339495" cy="19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Cílem je zajistit zvýšení dostupnosti, přehlednosti a srozumitelnosti platného práva a zvýšení kvality, efektivity a transparentnosti jeho tvorby.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1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Klíčovým aspektem je úplné znění předpisu jako základ legislativní práce i právně závazné podoby předpisu. </a:t>
            </a:r>
            <a:endParaRPr dirty="0"/>
          </a:p>
        </p:txBody>
      </p:sp>
      <p:sp>
        <p:nvSpPr>
          <p:cNvPr id="352" name="Google Shape;352;g2a6c66510c1_0_122"/>
          <p:cNvSpPr txBox="1"/>
          <p:nvPr/>
        </p:nvSpPr>
        <p:spPr>
          <a:xfrm>
            <a:off x="5810200" y="2386992"/>
            <a:ext cx="2863800" cy="992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Projekt eSeL je součástí digitální transformace</a:t>
            </a: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53" name="Google Shape;353;g2a6c66510c1_0_122"/>
          <p:cNvSpPr txBox="1"/>
          <p:nvPr/>
        </p:nvSpPr>
        <p:spPr>
          <a:xfrm>
            <a:off x="813800" y="2059895"/>
            <a:ext cx="2343300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>
                <a:solidFill>
                  <a:srgbClr val="1B5BBF"/>
                </a:solidFill>
                <a:latin typeface="DM Sans"/>
                <a:ea typeface="DM Sans"/>
                <a:cs typeface="DM Sans"/>
                <a:sym typeface="DM Sans"/>
              </a:rPr>
              <a:t>Projekt eSeL</a:t>
            </a:r>
            <a:endParaRPr/>
          </a:p>
        </p:txBody>
      </p:sp>
      <p:sp>
        <p:nvSpPr>
          <p:cNvPr id="354" name="Google Shape;354;g2a6c66510c1_0_122"/>
          <p:cNvSpPr txBox="1"/>
          <p:nvPr/>
        </p:nvSpPr>
        <p:spPr>
          <a:xfrm>
            <a:off x="5810200" y="2059895"/>
            <a:ext cx="2343300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1A5BC1"/>
                </a:solidFill>
                <a:latin typeface="DM Sans"/>
                <a:ea typeface="DM Sans"/>
                <a:cs typeface="DM Sans"/>
                <a:sym typeface="DM Sans"/>
              </a:rPr>
              <a:t>Kontext projektu</a:t>
            </a:r>
            <a:endParaRPr dirty="0"/>
          </a:p>
        </p:txBody>
      </p:sp>
      <p:sp>
        <p:nvSpPr>
          <p:cNvPr id="355" name="Google Shape;355;g2a6c66510c1_0_122"/>
          <p:cNvSpPr txBox="1"/>
          <p:nvPr/>
        </p:nvSpPr>
        <p:spPr>
          <a:xfrm>
            <a:off x="3307345" y="2059895"/>
            <a:ext cx="2343300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>
                <a:solidFill>
                  <a:srgbClr val="1B5BBF"/>
                </a:solidFill>
                <a:latin typeface="DM Sans"/>
                <a:ea typeface="DM Sans"/>
                <a:cs typeface="DM Sans"/>
                <a:sym typeface="DM Sans"/>
              </a:rPr>
              <a:t>Hlavní cíl projektu 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Google Shape;360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09187" y="4563701"/>
            <a:ext cx="1474575" cy="37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21"/>
          <p:cNvPicPr preferRelativeResize="0"/>
          <p:nvPr/>
        </p:nvPicPr>
        <p:blipFill rotWithShape="1"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0566" y="4537363"/>
            <a:ext cx="1285500" cy="427788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21"/>
          <p:cNvSpPr txBox="1"/>
          <p:nvPr/>
        </p:nvSpPr>
        <p:spPr>
          <a:xfrm>
            <a:off x="812150" y="470725"/>
            <a:ext cx="7947900" cy="8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" sz="2600" b="0" i="0" u="none" strike="noStrike" cap="none" dirty="0">
                <a:solidFill>
                  <a:srgbClr val="1B5BBF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Základní informace o projektu </a:t>
            </a:r>
            <a:endParaRPr sz="2600" b="0" i="0" u="none" strike="noStrike" cap="none" dirty="0">
              <a:solidFill>
                <a:srgbClr val="1B5BBF"/>
              </a:solidFill>
              <a:latin typeface="DM Sans ExtraBold"/>
              <a:ea typeface="DM Sans ExtraBold"/>
              <a:cs typeface="DM Sans ExtraBold"/>
              <a:sym typeface="DM Sans ExtraBol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" sz="2600" b="0" i="0" u="none" strike="noStrike" cap="none" dirty="0">
                <a:solidFill>
                  <a:srgbClr val="1B5BBF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e-Sbírka a e-Legislativa</a:t>
            </a:r>
            <a:endParaRPr sz="3200" b="0" i="0" u="none" strike="noStrike" cap="none" dirty="0">
              <a:solidFill>
                <a:srgbClr val="1B5BBF"/>
              </a:solidFill>
              <a:latin typeface="DM Sans ExtraBold"/>
              <a:ea typeface="DM Sans ExtraBold"/>
              <a:cs typeface="DM Sans ExtraBold"/>
              <a:sym typeface="DM Sans ExtraBold"/>
            </a:endParaRPr>
          </a:p>
        </p:txBody>
      </p:sp>
      <p:sp>
        <p:nvSpPr>
          <p:cNvPr id="364" name="Google Shape;364;p21"/>
          <p:cNvSpPr txBox="1"/>
          <p:nvPr/>
        </p:nvSpPr>
        <p:spPr>
          <a:xfrm>
            <a:off x="1273827" y="2625579"/>
            <a:ext cx="2499000" cy="1546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e-Sbírka b</a:t>
            </a:r>
            <a:r>
              <a:rPr lang="cs-CZ" sz="1200" b="0" i="0" u="none" strike="noStrike" cap="none" dirty="0" err="1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yla</a:t>
            </a: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 spuštěna 1. 1. 2024.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lang="cs-CZ" sz="1200" b="1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lang="cs-CZ" sz="1200" b="1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1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www.e-sbirka.cz</a:t>
            </a:r>
            <a:endParaRPr sz="1200" b="1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65" name="Google Shape;365;p21"/>
          <p:cNvSpPr txBox="1"/>
          <p:nvPr/>
        </p:nvSpPr>
        <p:spPr>
          <a:xfrm>
            <a:off x="5171465" y="2570094"/>
            <a:ext cx="2863800" cy="19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e-Legislativa bude zaváděna mezi uživatele postupně v několika krocích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cs-CZ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od července </a:t>
            </a: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2024</a:t>
            </a:r>
            <a:r>
              <a:rPr lang="cs-CZ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 do ledna 2026</a:t>
            </a: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1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1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1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www.e-legislativa.cz</a:t>
            </a:r>
            <a:endParaRPr sz="1200" b="1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67" name="Google Shape;367;p21"/>
          <p:cNvSpPr txBox="1"/>
          <p:nvPr/>
        </p:nvSpPr>
        <p:spPr>
          <a:xfrm>
            <a:off x="5171465" y="2039094"/>
            <a:ext cx="2343300" cy="5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1B5BBF"/>
                </a:solidFill>
                <a:latin typeface="DM Sans"/>
                <a:ea typeface="DM Sans"/>
                <a:cs typeface="DM Sans"/>
                <a:sym typeface="DM Sans"/>
              </a:rPr>
              <a:t>Spuštění portálu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1B5BBF"/>
                </a:solidFill>
                <a:latin typeface="DM Sans"/>
                <a:ea typeface="DM Sans"/>
                <a:cs typeface="DM Sans"/>
                <a:sym typeface="DM Sans"/>
              </a:rPr>
              <a:t>e-Legislativa</a:t>
            </a:r>
            <a:endParaRPr dirty="0"/>
          </a:p>
        </p:txBody>
      </p:sp>
      <p:sp>
        <p:nvSpPr>
          <p:cNvPr id="368" name="Google Shape;368;p21"/>
          <p:cNvSpPr txBox="1"/>
          <p:nvPr/>
        </p:nvSpPr>
        <p:spPr>
          <a:xfrm>
            <a:off x="1273827" y="2039094"/>
            <a:ext cx="2343300" cy="5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1B5BBF"/>
                </a:solidFill>
                <a:latin typeface="DM Sans"/>
                <a:ea typeface="DM Sans"/>
                <a:cs typeface="DM Sans"/>
                <a:sym typeface="DM Sans"/>
              </a:rPr>
              <a:t>Spuštění portálu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1B5BBF"/>
                </a:solidFill>
                <a:latin typeface="DM Sans"/>
                <a:ea typeface="DM Sans"/>
                <a:cs typeface="DM Sans"/>
                <a:sym typeface="DM Sans"/>
              </a:rPr>
              <a:t>e-Sbírka</a:t>
            </a:r>
            <a:endParaRPr dirty="0"/>
          </a:p>
        </p:txBody>
      </p:sp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5" name="Google Shape;465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09187" y="4563701"/>
            <a:ext cx="1474575" cy="37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5"/>
          <p:cNvPicPr preferRelativeResize="0"/>
          <p:nvPr/>
        </p:nvPicPr>
        <p:blipFill rotWithShape="1"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0566" y="4537363"/>
            <a:ext cx="1285500" cy="427788"/>
          </a:xfrm>
          <a:prstGeom prst="rect">
            <a:avLst/>
          </a:prstGeom>
          <a:noFill/>
          <a:ln>
            <a:noFill/>
          </a:ln>
        </p:spPr>
      </p:pic>
      <p:sp>
        <p:nvSpPr>
          <p:cNvPr id="467" name="Google Shape;467;p5"/>
          <p:cNvSpPr txBox="1"/>
          <p:nvPr/>
        </p:nvSpPr>
        <p:spPr>
          <a:xfrm>
            <a:off x="812155" y="4659936"/>
            <a:ext cx="3460800" cy="2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000" b="1" i="0" u="none" strike="noStrike" cap="none">
                <a:solidFill>
                  <a:srgbClr val="1A5BC0"/>
                </a:solidFill>
                <a:latin typeface="DM Sans"/>
                <a:ea typeface="DM Sans"/>
                <a:cs typeface="DM Sans"/>
                <a:sym typeface="DM Sans"/>
              </a:rPr>
              <a:t>www.zakony.gov.cz</a:t>
            </a:r>
            <a:endParaRPr sz="1000" b="1" i="0" u="none" strike="noStrike" cap="none">
              <a:solidFill>
                <a:srgbClr val="1A5BC0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468" name="Google Shape;468;p5"/>
          <p:cNvPicPr preferRelativeResize="0"/>
          <p:nvPr/>
        </p:nvPicPr>
        <p:blipFill rotWithShape="1">
          <a:blip r:embed="rId5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9750" y="59650"/>
            <a:ext cx="4781450" cy="4515300"/>
          </a:xfrm>
          <a:prstGeom prst="rect">
            <a:avLst/>
          </a:prstGeom>
          <a:noFill/>
          <a:ln>
            <a:noFill/>
          </a:ln>
        </p:spPr>
      </p:pic>
      <p:sp>
        <p:nvSpPr>
          <p:cNvPr id="469" name="Google Shape;469;p5"/>
          <p:cNvSpPr txBox="1"/>
          <p:nvPr/>
        </p:nvSpPr>
        <p:spPr>
          <a:xfrm>
            <a:off x="763137" y="1810018"/>
            <a:ext cx="2694600" cy="1177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eSeL j</a:t>
            </a:r>
            <a:r>
              <a:rPr lang="cs-CZ" sz="1200" b="0" i="0" u="none" strike="noStrike" cap="none" dirty="0" err="1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ako</a:t>
            </a:r>
            <a:r>
              <a:rPr lang="cs-CZ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dynamický ekosystém</a:t>
            </a:r>
            <a:r>
              <a:rPr lang="cs-CZ" sz="1200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" sz="1200" b="0" i="0" u="none" strike="noStrike" cap="none" dirty="0">
                <a:solidFill>
                  <a:srgbClr val="1F2464"/>
                </a:solidFill>
                <a:latin typeface="DM Sans"/>
                <a:ea typeface="DM Sans"/>
                <a:cs typeface="DM Sans"/>
                <a:sym typeface="DM Sans"/>
              </a:rPr>
              <a:t>pro synergickou spolupráci mezi různými digitálními službami a produkty</a:t>
            </a:r>
            <a:endParaRPr sz="1200" b="0" i="0" u="none" strike="noStrike" cap="none" dirty="0">
              <a:solidFill>
                <a:srgbClr val="1F246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70" name="Google Shape;470;p5"/>
          <p:cNvSpPr txBox="1"/>
          <p:nvPr/>
        </p:nvSpPr>
        <p:spPr>
          <a:xfrm>
            <a:off x="714136" y="3468353"/>
            <a:ext cx="2694600" cy="715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 dirty="0">
                <a:solidFill>
                  <a:srgbClr val="1B5BBF"/>
                </a:solidFill>
                <a:latin typeface="DM Sans"/>
                <a:ea typeface="DM Sans"/>
                <a:cs typeface="DM Sans"/>
                <a:sym typeface="DM Sans"/>
              </a:rPr>
              <a:t>e-Sbírka a e-Legislativa: architektura</a:t>
            </a:r>
            <a:br>
              <a:rPr lang="en" sz="1400" b="1" i="0" u="none" strike="noStrike" cap="none" dirty="0">
                <a:solidFill>
                  <a:srgbClr val="1B5BBF"/>
                </a:solidFill>
                <a:latin typeface="DM Sans"/>
                <a:ea typeface="DM Sans"/>
                <a:cs typeface="DM Sans"/>
                <a:sym typeface="DM Sans"/>
              </a:rPr>
            </a:br>
            <a:r>
              <a:rPr lang="en" sz="1400" b="1" i="0" u="none" strike="noStrike" cap="none" dirty="0">
                <a:solidFill>
                  <a:srgbClr val="1B5BBF"/>
                </a:solidFill>
                <a:latin typeface="DM Sans"/>
                <a:ea typeface="DM Sans"/>
                <a:cs typeface="DM Sans"/>
                <a:sym typeface="DM Sans"/>
              </a:rPr>
              <a:t>digitálního práva</a:t>
            </a:r>
            <a:endParaRPr sz="1400" b="1" i="0" u="none" strike="noStrike" cap="none" dirty="0">
              <a:solidFill>
                <a:srgbClr val="1B5BBF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0" name="Google Shape;362;p21">
            <a:extLst>
              <a:ext uri="{FF2B5EF4-FFF2-40B4-BE49-F238E27FC236}">
                <a16:creationId xmlns:a16="http://schemas.microsoft.com/office/drawing/2014/main" id="{4F8E15A9-3CA7-4AF5-B622-3F28A0B4C428}"/>
              </a:ext>
            </a:extLst>
          </p:cNvPr>
          <p:cNvSpPr txBox="1"/>
          <p:nvPr/>
        </p:nvSpPr>
        <p:spPr>
          <a:xfrm>
            <a:off x="763137" y="409580"/>
            <a:ext cx="2596575" cy="1054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cs-CZ" sz="3200" b="0" i="0" u="none" strike="noStrike" cap="none" dirty="0">
                <a:solidFill>
                  <a:srgbClr val="1B5BBF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Produkty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cs-CZ" sz="3200" b="0" i="0" u="none" strike="noStrike" cap="none" dirty="0">
                <a:solidFill>
                  <a:srgbClr val="1B5BBF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a služby</a:t>
            </a:r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" name="Google Shape;542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09187" y="4563701"/>
            <a:ext cx="1474575" cy="37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" name="Google Shape;543;p10"/>
          <p:cNvPicPr preferRelativeResize="0"/>
          <p:nvPr/>
        </p:nvPicPr>
        <p:blipFill rotWithShape="1"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0566" y="4537363"/>
            <a:ext cx="1285500" cy="427788"/>
          </a:xfrm>
          <a:prstGeom prst="rect">
            <a:avLst/>
          </a:prstGeom>
          <a:noFill/>
          <a:ln>
            <a:noFill/>
          </a:ln>
        </p:spPr>
      </p:pic>
      <p:sp>
        <p:nvSpPr>
          <p:cNvPr id="544" name="Google Shape;544;p10"/>
          <p:cNvSpPr txBox="1"/>
          <p:nvPr/>
        </p:nvSpPr>
        <p:spPr>
          <a:xfrm>
            <a:off x="812155" y="4659936"/>
            <a:ext cx="3460800" cy="2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000" b="1" i="0" u="none" strike="noStrike" cap="none">
                <a:solidFill>
                  <a:srgbClr val="1A5BC0"/>
                </a:solidFill>
                <a:latin typeface="DM Sans"/>
                <a:ea typeface="DM Sans"/>
                <a:cs typeface="DM Sans"/>
                <a:sym typeface="DM Sans"/>
              </a:rPr>
              <a:t>www.zakony.gov.cz</a:t>
            </a:r>
            <a:endParaRPr sz="1000" b="1" i="0" u="none" strike="noStrike" cap="none">
              <a:solidFill>
                <a:srgbClr val="1A5BC0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545" name="Google Shape;545;p10"/>
          <p:cNvPicPr preferRelativeResize="0"/>
          <p:nvPr/>
        </p:nvPicPr>
        <p:blipFill>
          <a:blip r:embed="rId5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0575" y="-76211"/>
            <a:ext cx="5251799" cy="4959448"/>
          </a:xfrm>
          <a:prstGeom prst="rect">
            <a:avLst/>
          </a:prstGeom>
          <a:noFill/>
          <a:ln>
            <a:noFill/>
          </a:ln>
        </p:spPr>
      </p:pic>
      <p:sp>
        <p:nvSpPr>
          <p:cNvPr id="547" name="Google Shape;547;p10"/>
          <p:cNvSpPr txBox="1"/>
          <p:nvPr/>
        </p:nvSpPr>
        <p:spPr>
          <a:xfrm>
            <a:off x="647875" y="2350917"/>
            <a:ext cx="26946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b="1" dirty="0">
                <a:solidFill>
                  <a:srgbClr val="1B5BBF"/>
                </a:solidFill>
                <a:latin typeface="DM Sans"/>
                <a:ea typeface="DM Sans"/>
                <a:cs typeface="DM Sans"/>
                <a:sym typeface="DM Sans"/>
              </a:rPr>
              <a:t>eSeL pokrývá </a:t>
            </a:r>
            <a:endParaRPr b="1" dirty="0">
              <a:solidFill>
                <a:srgbClr val="1B5BBF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b="1" dirty="0">
                <a:solidFill>
                  <a:srgbClr val="1B5BBF"/>
                </a:solidFill>
                <a:latin typeface="DM Sans"/>
                <a:ea typeface="DM Sans"/>
                <a:cs typeface="DM Sans"/>
                <a:sym typeface="DM Sans"/>
              </a:rPr>
              <a:t>všechny uživatelské segmenty </a:t>
            </a:r>
            <a:r>
              <a:rPr lang="en" sz="1400" b="1" i="0" u="none" strike="noStrike" cap="none" dirty="0">
                <a:solidFill>
                  <a:srgbClr val="1B5BBF"/>
                </a:solidFill>
                <a:latin typeface="DM Sans"/>
                <a:ea typeface="DM Sans"/>
                <a:cs typeface="DM Sans"/>
                <a:sym typeface="DM Sans"/>
              </a:rPr>
              <a:t>digitálního práva</a:t>
            </a:r>
            <a:endParaRPr sz="1400" b="1" i="0" u="none" strike="noStrike" cap="none" dirty="0">
              <a:solidFill>
                <a:srgbClr val="1B5BBF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9" name="Google Shape;362;p21">
            <a:extLst>
              <a:ext uri="{FF2B5EF4-FFF2-40B4-BE49-F238E27FC236}">
                <a16:creationId xmlns:a16="http://schemas.microsoft.com/office/drawing/2014/main" id="{08E2174F-0AB1-4747-8A5E-4B7E5557D044}"/>
              </a:ext>
            </a:extLst>
          </p:cNvPr>
          <p:cNvSpPr txBox="1"/>
          <p:nvPr/>
        </p:nvSpPr>
        <p:spPr>
          <a:xfrm>
            <a:off x="763137" y="409580"/>
            <a:ext cx="2596575" cy="1054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cs-CZ" sz="3200" b="0" i="0" u="none" strike="noStrike" cap="none" dirty="0">
                <a:solidFill>
                  <a:srgbClr val="1B5BBF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Cílové skupiny</a:t>
            </a:r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3570194-A812-4300-B908-039ED52E64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400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6416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3"/>
          <p:cNvSpPr/>
          <p:nvPr/>
        </p:nvSpPr>
        <p:spPr>
          <a:xfrm>
            <a:off x="0" y="-7272"/>
            <a:ext cx="9144000" cy="5157900"/>
          </a:xfrm>
          <a:prstGeom prst="rect">
            <a:avLst/>
          </a:prstGeom>
          <a:solidFill>
            <a:srgbClr val="1B5BB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411" name="Google Shape;411;p3"/>
          <p:cNvSpPr txBox="1"/>
          <p:nvPr/>
        </p:nvSpPr>
        <p:spPr>
          <a:xfrm>
            <a:off x="806268" y="4713122"/>
            <a:ext cx="3460800" cy="2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000" b="1" i="0" u="none" strike="noStrike" cap="none" dirty="0">
                <a:solidFill>
                  <a:schemeClr val="accent3"/>
                </a:solidFill>
                <a:latin typeface="DM Sans"/>
                <a:ea typeface="DM Sans"/>
                <a:cs typeface="DM Sans"/>
                <a:sym typeface="DM Sans"/>
              </a:rPr>
              <a:t>www.zakony.gov.cz</a:t>
            </a:r>
            <a:endParaRPr sz="1000" b="1" i="0" u="none" strike="noStrike" cap="none" dirty="0">
              <a:solidFill>
                <a:schemeClr val="accent3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12" name="Google Shape;412;p3"/>
          <p:cNvSpPr txBox="1"/>
          <p:nvPr/>
        </p:nvSpPr>
        <p:spPr>
          <a:xfrm>
            <a:off x="806268" y="975786"/>
            <a:ext cx="3759900" cy="250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Jednotná vstupní brána do právní regulace v ČR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3000" b="0" i="0" u="none" strike="noStrike" cap="none" dirty="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endParaRPr sz="3000" b="0" i="0" u="none" strike="noStrike" cap="none" dirty="0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endParaRPr sz="3000" b="0" i="0" u="none" strike="noStrike" cap="none" dirty="0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13" name="Google Shape;413;p3"/>
          <p:cNvSpPr txBox="1"/>
          <p:nvPr/>
        </p:nvSpPr>
        <p:spPr>
          <a:xfrm>
            <a:off x="799292" y="2763160"/>
            <a:ext cx="3733699" cy="1577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i="0" u="none" strike="noStrike" cap="none" dirty="0">
                <a:solidFill>
                  <a:schemeClr val="accent3"/>
                </a:solidFill>
                <a:latin typeface="DM Sans"/>
                <a:ea typeface="DM Sans"/>
                <a:cs typeface="DM Sans"/>
                <a:sym typeface="DM Sans"/>
              </a:rPr>
              <a:t>Od ledna 2024</a:t>
            </a:r>
            <a:endParaRPr b="1" dirty="0">
              <a:solidFill>
                <a:schemeClr val="accent3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e-Sbírka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Sbírka právních předpisů ÚSC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Online editovatelné formuláře tvorby OZV</a:t>
            </a:r>
            <a:endParaRPr lang="cs-CZ" sz="1400" b="0" i="0" u="none" strike="noStrike" cap="none" dirty="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cs-CZ" dirty="0">
              <a:solidFill>
                <a:schemeClr val="lt1"/>
              </a:solidFill>
              <a:latin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b="1" dirty="0">
                <a:solidFill>
                  <a:schemeClr val="accent3"/>
                </a:solidFill>
                <a:latin typeface="DM Sans"/>
                <a:sym typeface="DM Sans"/>
              </a:rPr>
              <a:t>Průběžně od července 2024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dirty="0">
                <a:solidFill>
                  <a:schemeClr val="lt1"/>
                </a:solidFill>
                <a:latin typeface="DM Sans"/>
                <a:sym typeface="DM Sans"/>
              </a:rPr>
              <a:t>e-Legislativa</a:t>
            </a:r>
            <a:endParaRPr dirty="0"/>
          </a:p>
        </p:txBody>
      </p:sp>
      <p:pic>
        <p:nvPicPr>
          <p:cNvPr id="414" name="Google Shape;414;p3"/>
          <p:cNvPicPr preferRelativeResize="0"/>
          <p:nvPr/>
        </p:nvPicPr>
        <p:blipFill rotWithShape="1"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1900" y="4537365"/>
            <a:ext cx="1285500" cy="42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Google Shape;415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09242" y="4563712"/>
            <a:ext cx="1474452" cy="375100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3"/>
          <p:cNvSpPr/>
          <p:nvPr/>
        </p:nvSpPr>
        <p:spPr>
          <a:xfrm>
            <a:off x="-3900" y="5075472"/>
            <a:ext cx="9147900" cy="75300"/>
          </a:xfrm>
          <a:prstGeom prst="rect">
            <a:avLst/>
          </a:prstGeom>
          <a:solidFill>
            <a:srgbClr val="FFCF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7" name="Google Shape;417;p3"/>
          <p:cNvPicPr preferRelativeResize="0"/>
          <p:nvPr/>
        </p:nvPicPr>
        <p:blipFill>
          <a:blip r:embed="rId5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150" y="336775"/>
            <a:ext cx="633900" cy="61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p3"/>
          <p:cNvPicPr preferRelativeResize="0"/>
          <p:nvPr/>
        </p:nvPicPr>
        <p:blipFill>
          <a:blip r:embed="rId6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7313" y="-68174"/>
            <a:ext cx="5446687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460;g2a6c66510c1_0_81">
            <a:extLst>
              <a:ext uri="{FF2B5EF4-FFF2-40B4-BE49-F238E27FC236}">
                <a16:creationId xmlns:a16="http://schemas.microsoft.com/office/drawing/2014/main" id="{A842CE81-9299-9AF4-4FC7-38005F818843}"/>
              </a:ext>
            </a:extLst>
          </p:cNvPr>
          <p:cNvSpPr txBox="1"/>
          <p:nvPr/>
        </p:nvSpPr>
        <p:spPr>
          <a:xfrm>
            <a:off x="1423444" y="478025"/>
            <a:ext cx="3213869" cy="338554"/>
          </a:xfrm>
          <a:prstGeom prst="rect">
            <a:avLst/>
          </a:prstGeom>
          <a:solidFill>
            <a:srgbClr val="1A5BC1"/>
          </a:solidFill>
          <a:ln>
            <a:noFill/>
          </a:ln>
        </p:spPr>
        <p:txBody>
          <a:bodyPr spcFirstLastPara="1" wrap="square" lIns="0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eSeL</a:t>
            </a:r>
            <a:endParaRPr dirty="0"/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2a6c66510c1_0_81"/>
          <p:cNvSpPr/>
          <p:nvPr/>
        </p:nvSpPr>
        <p:spPr>
          <a:xfrm>
            <a:off x="-3950" y="-192760"/>
            <a:ext cx="9144000" cy="5336260"/>
          </a:xfrm>
          <a:prstGeom prst="rect">
            <a:avLst/>
          </a:prstGeom>
          <a:solidFill>
            <a:srgbClr val="1B5BB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446" name="Google Shape;446;g2a6c66510c1_0_81"/>
          <p:cNvSpPr txBox="1"/>
          <p:nvPr/>
        </p:nvSpPr>
        <p:spPr>
          <a:xfrm>
            <a:off x="812155" y="4289822"/>
            <a:ext cx="3460800" cy="2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000" b="1" i="0" u="none" strike="noStrike" cap="non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www.zakony.gov.cz</a:t>
            </a:r>
            <a:endParaRPr sz="1000" b="1" i="0" u="none" strike="noStrike" cap="none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47" name="Google Shape;447;g2a6c66510c1_0_81"/>
          <p:cNvSpPr txBox="1"/>
          <p:nvPr/>
        </p:nvSpPr>
        <p:spPr>
          <a:xfrm>
            <a:off x="812150" y="1042225"/>
            <a:ext cx="7947900" cy="8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" sz="2600" b="0" i="0" u="none" strike="noStrike" cap="none" dirty="0">
                <a:solidFill>
                  <a:schemeClr val="lt2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Harmonogram postupného spuštění projektu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" sz="2600" b="0" i="0" u="none" strike="noStrike" cap="none" dirty="0">
                <a:solidFill>
                  <a:schemeClr val="lt2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dle </a:t>
            </a:r>
            <a:r>
              <a:rPr lang="cs-CZ" sz="2600" b="0" i="0" u="none" strike="noStrike" cap="none" dirty="0">
                <a:solidFill>
                  <a:schemeClr val="lt2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aktuálně schvalované</a:t>
            </a:r>
            <a:r>
              <a:rPr lang="en" sz="2600" b="0" i="0" u="none" strike="noStrike" cap="none" dirty="0">
                <a:solidFill>
                  <a:schemeClr val="lt2"/>
                </a:solidFill>
                <a:latin typeface="DM Sans ExtraBold"/>
                <a:ea typeface="DM Sans ExtraBold"/>
                <a:cs typeface="DM Sans ExtraBold"/>
                <a:sym typeface="DM Sans ExtraBold"/>
              </a:rPr>
              <a:t> legislativy</a:t>
            </a:r>
            <a:endParaRPr sz="3200" b="0" i="0" u="none" strike="noStrike" cap="none" dirty="0">
              <a:solidFill>
                <a:schemeClr val="lt2"/>
              </a:solidFill>
              <a:latin typeface="DM Sans ExtraBold"/>
              <a:ea typeface="DM Sans ExtraBold"/>
              <a:cs typeface="DM Sans ExtraBold"/>
              <a:sym typeface="DM Sans ExtraBold"/>
            </a:endParaRPr>
          </a:p>
        </p:txBody>
      </p:sp>
      <p:sp>
        <p:nvSpPr>
          <p:cNvPr id="448" name="Google Shape;448;g2a6c66510c1_0_81"/>
          <p:cNvSpPr txBox="1"/>
          <p:nvPr/>
        </p:nvSpPr>
        <p:spPr>
          <a:xfrm>
            <a:off x="883270" y="2836540"/>
            <a:ext cx="1626250" cy="807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cs-CZ" sz="12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elektronická </a:t>
            </a:r>
            <a:r>
              <a:rPr lang="en" sz="12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Sbírka zákonů </a:t>
            </a:r>
            <a:br>
              <a:rPr lang="en" sz="12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</a:br>
            <a:r>
              <a:rPr lang="en" sz="12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 mezinárodních smluv</a:t>
            </a:r>
            <a:endParaRPr sz="1200" b="0" i="0" u="none" strike="noStrike" cap="none" dirty="0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449" name="Google Shape;449;g2a6c66510c1_0_81"/>
          <p:cNvPicPr preferRelativeResize="0"/>
          <p:nvPr/>
        </p:nvPicPr>
        <p:blipFill rotWithShape="1"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151" y="336775"/>
            <a:ext cx="1255400" cy="42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g2a6c66510c1_0_81"/>
          <p:cNvPicPr preferRelativeResize="0"/>
          <p:nvPr/>
        </p:nvPicPr>
        <p:blipFill rotWithShape="1"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1900" y="4537365"/>
            <a:ext cx="1285500" cy="42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g2a6c66510c1_0_8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09242" y="4563712"/>
            <a:ext cx="1474452" cy="375100"/>
          </a:xfrm>
          <a:prstGeom prst="rect">
            <a:avLst/>
          </a:prstGeom>
          <a:noFill/>
          <a:ln>
            <a:noFill/>
          </a:ln>
        </p:spPr>
      </p:pic>
      <p:sp>
        <p:nvSpPr>
          <p:cNvPr id="452" name="Google Shape;452;g2a6c66510c1_0_81"/>
          <p:cNvSpPr txBox="1"/>
          <p:nvPr/>
        </p:nvSpPr>
        <p:spPr>
          <a:xfrm>
            <a:off x="4703069" y="2837992"/>
            <a:ext cx="1626249" cy="1361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e-Legislativa </a:t>
            </a:r>
            <a:r>
              <a:rPr lang="en" sz="1200" b="0" i="0" u="none" strike="noStrike" cap="none" dirty="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pro prováděcí právní předpisy (vyhlášky, nařízení) </a:t>
            </a:r>
            <a:r>
              <a:rPr lang="cs-CZ" sz="1200" b="0" i="0" u="none" strike="noStrike" cap="none" dirty="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a ostatní akty (sdělení, rozhodnutí a usnesení)</a:t>
            </a:r>
            <a:endParaRPr dirty="0"/>
          </a:p>
        </p:txBody>
      </p:sp>
      <p:sp>
        <p:nvSpPr>
          <p:cNvPr id="453" name="Google Shape;453;g2a6c66510c1_0_81"/>
          <p:cNvSpPr txBox="1"/>
          <p:nvPr/>
        </p:nvSpPr>
        <p:spPr>
          <a:xfrm>
            <a:off x="6634482" y="2827634"/>
            <a:ext cx="1757164" cy="992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e-Legislativa </a:t>
            </a:r>
            <a:r>
              <a:rPr lang="en" sz="1200" b="0" i="0" u="none" strike="noStrike" cap="none" dirty="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rPr>
              <a:t>pro zákony, ústavní zákony, zákonná opatření Senátu a nálezy Ústavního soudu</a:t>
            </a:r>
            <a:endParaRPr dirty="0"/>
          </a:p>
        </p:txBody>
      </p:sp>
      <p:sp>
        <p:nvSpPr>
          <p:cNvPr id="454" name="Google Shape;454;g2a6c66510c1_0_81"/>
          <p:cNvSpPr txBox="1"/>
          <p:nvPr/>
        </p:nvSpPr>
        <p:spPr>
          <a:xfrm>
            <a:off x="884920" y="2264890"/>
            <a:ext cx="23433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>
                <a:solidFill>
                  <a:srgbClr val="FFD04A"/>
                </a:solidFill>
                <a:latin typeface="DM Sans"/>
                <a:ea typeface="DM Sans"/>
                <a:cs typeface="DM Sans"/>
                <a:sym typeface="DM Sans"/>
              </a:rPr>
              <a:t>od 1. 1. 2024</a:t>
            </a:r>
            <a:endParaRPr sz="1500" b="1" i="0" u="none" strike="noStrike" cap="none">
              <a:solidFill>
                <a:srgbClr val="FFD04A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55" name="Google Shape;455;g2a6c66510c1_0_81"/>
          <p:cNvSpPr txBox="1"/>
          <p:nvPr/>
        </p:nvSpPr>
        <p:spPr>
          <a:xfrm>
            <a:off x="6623000" y="2260510"/>
            <a:ext cx="1621646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FFD04A"/>
                </a:solidFill>
                <a:latin typeface="DM Sans"/>
                <a:ea typeface="DM Sans"/>
                <a:cs typeface="DM Sans"/>
                <a:sym typeface="DM Sans"/>
              </a:rPr>
              <a:t>od 1</a:t>
            </a:r>
            <a:r>
              <a:rPr lang="cs-CZ" sz="1500" b="1" i="0" u="none" strike="noStrike" cap="none" dirty="0">
                <a:solidFill>
                  <a:srgbClr val="FFD04A"/>
                </a:solidFill>
                <a:latin typeface="DM Sans"/>
                <a:ea typeface="DM Sans"/>
                <a:cs typeface="DM Sans"/>
                <a:sym typeface="DM Sans"/>
              </a:rPr>
              <a:t>5</a:t>
            </a:r>
            <a:r>
              <a:rPr lang="en" sz="1500" b="1" i="0" u="none" strike="noStrike" cap="none" dirty="0">
                <a:solidFill>
                  <a:srgbClr val="FFD04A"/>
                </a:solidFill>
                <a:latin typeface="DM Sans"/>
                <a:ea typeface="DM Sans"/>
                <a:cs typeface="DM Sans"/>
                <a:sym typeface="DM Sans"/>
              </a:rPr>
              <a:t>. 1. 202</a:t>
            </a:r>
            <a:r>
              <a:rPr lang="cs-CZ" sz="1500" b="1" i="0" u="none" strike="noStrike" cap="none" dirty="0">
                <a:solidFill>
                  <a:srgbClr val="FFD04A"/>
                </a:solidFill>
                <a:latin typeface="DM Sans"/>
                <a:ea typeface="DM Sans"/>
                <a:cs typeface="DM Sans"/>
                <a:sym typeface="DM Sans"/>
              </a:rPr>
              <a:t>6</a:t>
            </a:r>
            <a:endParaRPr sz="1500" b="1" i="0" u="none" strike="noStrike" cap="none" dirty="0">
              <a:solidFill>
                <a:srgbClr val="FFD04A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56" name="Google Shape;456;g2a6c66510c1_0_81"/>
          <p:cNvSpPr txBox="1"/>
          <p:nvPr/>
        </p:nvSpPr>
        <p:spPr>
          <a:xfrm>
            <a:off x="4705267" y="2264890"/>
            <a:ext cx="1478867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FFD04A"/>
                </a:solidFill>
                <a:latin typeface="DM Sans"/>
                <a:ea typeface="DM Sans"/>
                <a:cs typeface="DM Sans"/>
                <a:sym typeface="DM Sans"/>
              </a:rPr>
              <a:t>od 1</a:t>
            </a:r>
            <a:r>
              <a:rPr lang="cs-CZ" sz="1500" b="1" i="0" u="none" strike="noStrike" cap="none" dirty="0">
                <a:solidFill>
                  <a:srgbClr val="FFD04A"/>
                </a:solidFill>
                <a:latin typeface="DM Sans"/>
                <a:ea typeface="DM Sans"/>
                <a:cs typeface="DM Sans"/>
                <a:sym typeface="DM Sans"/>
              </a:rPr>
              <a:t>5</a:t>
            </a:r>
            <a:r>
              <a:rPr lang="en" sz="1500" b="1" i="0" u="none" strike="noStrike" cap="none" dirty="0">
                <a:solidFill>
                  <a:srgbClr val="FFD04A"/>
                </a:solidFill>
                <a:latin typeface="DM Sans"/>
                <a:ea typeface="DM Sans"/>
                <a:cs typeface="DM Sans"/>
                <a:sym typeface="DM Sans"/>
              </a:rPr>
              <a:t>. 1. 202</a:t>
            </a:r>
            <a:r>
              <a:rPr lang="cs-CZ" sz="1500" b="1" i="0" u="none" strike="noStrike" cap="none" dirty="0">
                <a:solidFill>
                  <a:srgbClr val="FFD04A"/>
                </a:solidFill>
                <a:latin typeface="DM Sans"/>
                <a:ea typeface="DM Sans"/>
                <a:cs typeface="DM Sans"/>
                <a:sym typeface="DM Sans"/>
              </a:rPr>
              <a:t>5</a:t>
            </a:r>
            <a:r>
              <a:rPr lang="en" sz="1500" b="1" i="0" u="none" strike="noStrike" cap="none" dirty="0">
                <a:solidFill>
                  <a:srgbClr val="FFD04A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endParaRPr sz="1500" b="1" i="0" u="none" strike="noStrike" cap="none" dirty="0">
              <a:solidFill>
                <a:srgbClr val="FFD04A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57" name="Google Shape;457;g2a6c66510c1_0_81"/>
          <p:cNvSpPr txBox="1"/>
          <p:nvPr/>
        </p:nvSpPr>
        <p:spPr>
          <a:xfrm>
            <a:off x="2653209" y="2846700"/>
            <a:ext cx="1757163" cy="438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e-Legislativa </a:t>
            </a:r>
            <a:r>
              <a:rPr lang="cs-CZ" sz="12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pro m</a:t>
            </a:r>
            <a:r>
              <a:rPr lang="en" sz="12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ezinárodní smlouvy</a:t>
            </a:r>
            <a:endParaRPr sz="1200" b="0" i="0" u="none" strike="noStrike" cap="none" dirty="0">
              <a:solidFill>
                <a:schemeClr val="lt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58" name="Google Shape;458;g2a6c66510c1_0_81"/>
          <p:cNvSpPr txBox="1"/>
          <p:nvPr/>
        </p:nvSpPr>
        <p:spPr>
          <a:xfrm>
            <a:off x="2654860" y="2275050"/>
            <a:ext cx="23433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500" b="1" i="0" u="none" strike="noStrike" cap="none">
                <a:solidFill>
                  <a:srgbClr val="FFD04A"/>
                </a:solidFill>
                <a:latin typeface="DM Sans"/>
                <a:ea typeface="DM Sans"/>
                <a:cs typeface="DM Sans"/>
                <a:sym typeface="DM Sans"/>
              </a:rPr>
              <a:t>od 1. 7. 2024</a:t>
            </a:r>
            <a:endParaRPr sz="1500" b="1" i="0" u="none" strike="noStrike" cap="none">
              <a:solidFill>
                <a:srgbClr val="FFD04A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59" name="Google Shape;459;g2a6c66510c1_0_81"/>
          <p:cNvSpPr/>
          <p:nvPr/>
        </p:nvSpPr>
        <p:spPr>
          <a:xfrm>
            <a:off x="-3900" y="5075472"/>
            <a:ext cx="9147900" cy="75300"/>
          </a:xfrm>
          <a:prstGeom prst="rect">
            <a:avLst/>
          </a:prstGeom>
          <a:solidFill>
            <a:srgbClr val="FFCF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0" name="Google Shape;460;g2a6c66510c1_0_81"/>
          <p:cNvSpPr txBox="1"/>
          <p:nvPr/>
        </p:nvSpPr>
        <p:spPr>
          <a:xfrm>
            <a:off x="1271044" y="401825"/>
            <a:ext cx="3213869" cy="338554"/>
          </a:xfrm>
          <a:prstGeom prst="rect">
            <a:avLst/>
          </a:prstGeom>
          <a:solidFill>
            <a:srgbClr val="1A5BC1"/>
          </a:solidFill>
          <a:ln>
            <a:noFill/>
          </a:ln>
        </p:spPr>
        <p:txBody>
          <a:bodyPr spcFirstLastPara="1" wrap="square" lIns="0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eSeL</a:t>
            </a:r>
            <a:endParaRPr dirty="0"/>
          </a:p>
        </p:txBody>
      </p: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>
            <a:extLst>
              <a:ext uri="{FF2B5EF4-FFF2-40B4-BE49-F238E27FC236}">
                <a16:creationId xmlns:a16="http://schemas.microsoft.com/office/drawing/2014/main" id="{B2B98D38-D590-4A1A-A266-090F4E768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44"/>
            <a:ext cx="9144000" cy="5143500"/>
          </a:xfrm>
          <a:prstGeom prst="rect">
            <a:avLst/>
          </a:prstGeom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09056B9-AE1D-4F9D-B362-1965FCD577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442913" y="4451747"/>
            <a:ext cx="8558213" cy="1241822"/>
          </a:xfrm>
        </p:spPr>
        <p:txBody>
          <a:bodyPr>
            <a:normAutofit/>
          </a:bodyPr>
          <a:lstStyle/>
          <a:p>
            <a:r>
              <a:rPr lang="cs-CZ" b="1" i="1" dirty="0">
                <a:solidFill>
                  <a:schemeClr val="accent3"/>
                </a:solidFill>
              </a:rPr>
              <a:t>Kompletní garantovaný právní řád dostupný každému bez omezení</a:t>
            </a:r>
          </a:p>
        </p:txBody>
      </p:sp>
    </p:spTree>
    <p:extLst>
      <p:ext uri="{BB962C8B-B14F-4D97-AF65-F5344CB8AC3E}">
        <p14:creationId xmlns:p14="http://schemas.microsoft.com/office/powerpoint/2010/main" val="19728891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econday">
      <a:dk1>
        <a:srgbClr val="27284C"/>
      </a:dk1>
      <a:lt1>
        <a:srgbClr val="FFFFFF"/>
      </a:lt1>
      <a:dk2>
        <a:srgbClr val="27284C"/>
      </a:dk2>
      <a:lt2>
        <a:srgbClr val="FFFFFF"/>
      </a:lt2>
      <a:accent1>
        <a:srgbClr val="3E45F5"/>
      </a:accent1>
      <a:accent2>
        <a:srgbClr val="61D259"/>
      </a:accent2>
      <a:accent3>
        <a:srgbClr val="F6C749"/>
      </a:accent3>
      <a:accent4>
        <a:srgbClr val="7B4FBE"/>
      </a:accent4>
      <a:accent5>
        <a:srgbClr val="71A5F8"/>
      </a:accent5>
      <a:accent6>
        <a:srgbClr val="E78583"/>
      </a:accent6>
      <a:hlink>
        <a:srgbClr val="0179C2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948</Words>
  <Application>Microsoft Office PowerPoint</Application>
  <PresentationFormat>Předvádění na obrazovce (16:9)</PresentationFormat>
  <Paragraphs>160</Paragraphs>
  <Slides>18</Slides>
  <Notes>16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18</vt:i4>
      </vt:variant>
    </vt:vector>
  </HeadingPairs>
  <TitlesOfParts>
    <vt:vector size="26" baseType="lpstr">
      <vt:lpstr>DM Sans</vt:lpstr>
      <vt:lpstr>Calibri</vt:lpstr>
      <vt:lpstr>Wingdings</vt:lpstr>
      <vt:lpstr>Sora</vt:lpstr>
      <vt:lpstr>Arial</vt:lpstr>
      <vt:lpstr>DM Sans ExtraBold</vt:lpstr>
      <vt:lpstr>Office Theme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Sláma David, Ing. Mgr.</dc:creator>
  <cp:lastModifiedBy>Tománek Jaroslav, Ing.</cp:lastModifiedBy>
  <cp:revision>31</cp:revision>
  <dcterms:modified xsi:type="dcterms:W3CDTF">2024-06-07T11:34:17Z</dcterms:modified>
</cp:coreProperties>
</file>