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12"/>
  </p:notesMasterIdLst>
  <p:sldIdLst>
    <p:sldId id="256" r:id="rId5"/>
    <p:sldId id="265" r:id="rId6"/>
    <p:sldId id="266" r:id="rId7"/>
    <p:sldId id="269" r:id="rId8"/>
    <p:sldId id="267" r:id="rId9"/>
    <p:sldId id="268" r:id="rId10"/>
    <p:sldId id="270" r:id="rId11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3"/>
      <p:bold r:id="rId14"/>
      <p:italic r:id="rId15"/>
      <p:boldItalic r:id="rId16"/>
    </p:embeddedFont>
    <p:embeddedFont>
      <p:font typeface="Roboto Medium" panose="02000000000000000000" pitchFamily="2" charset="0"/>
      <p:regular r:id="rId17"/>
      <p:bold r:id="rId18"/>
      <p:italic r:id="rId19"/>
      <p:boldItalic r:id="rId20"/>
    </p:embeddedFont>
    <p:embeddedFont>
      <p:font typeface="Roboto Thin" panose="02000000000000000000" pitchFamily="2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227">
          <p15:clr>
            <a:srgbClr val="747775"/>
          </p15:clr>
        </p15:guide>
        <p15:guide id="2" orient="horz" pos="227">
          <p15:clr>
            <a:srgbClr val="747775"/>
          </p15:clr>
        </p15:guide>
        <p15:guide id="3" pos="5556">
          <p15:clr>
            <a:srgbClr val="747775"/>
          </p15:clr>
        </p15:guide>
        <p15:guide id="4" pos="546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4485"/>
    <a:srgbClr val="2362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4" y="77"/>
      </p:cViewPr>
      <p:guideLst>
        <p:guide pos="227"/>
        <p:guide orient="horz" pos="227"/>
        <p:guide pos="5556"/>
        <p:guide pos="54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2.fntdata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5650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7707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4045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3346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1579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9716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60000" y="360000"/>
            <a:ext cx="61674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6000" dirty="0">
                <a:solidFill>
                  <a:srgbClr val="999999"/>
                </a:solidFill>
                <a:latin typeface="Roboto Thin"/>
                <a:ea typeface="Roboto Thin"/>
                <a:cs typeface="Roboto Thin"/>
                <a:sym typeface="Roboto Thin"/>
              </a:rPr>
              <a:t>Portál dopravy</a:t>
            </a:r>
            <a:endParaRPr sz="6000" dirty="0">
              <a:solidFill>
                <a:srgbClr val="999999"/>
              </a:solidFill>
              <a:latin typeface="Roboto Thin"/>
              <a:ea typeface="Roboto Thin"/>
              <a:cs typeface="Roboto Thin"/>
              <a:sym typeface="Roboto Thin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360000" y="1468200"/>
            <a:ext cx="61674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3600" dirty="0">
                <a:solidFill>
                  <a:srgbClr val="014485"/>
                </a:solidFill>
                <a:latin typeface="Roboto Medium"/>
                <a:ea typeface="Roboto Medium"/>
                <a:cs typeface="Roboto Medium"/>
                <a:sym typeface="Roboto Medium"/>
              </a:rPr>
              <a:t>Agendy a práce s klientem</a:t>
            </a:r>
            <a:endParaRPr sz="3600" dirty="0">
              <a:solidFill>
                <a:srgbClr val="014485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7359804" y="-50"/>
            <a:ext cx="1784195" cy="5143500"/>
          </a:xfrm>
          <a:prstGeom prst="rect">
            <a:avLst/>
          </a:prstGeom>
          <a:solidFill>
            <a:srgbClr val="0144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Obrázek 6" descr="Obsah obrázku bílé, Grafika, řada/pruh, design&#10;&#10;Popis byl vytvořen automaticky">
            <a:extLst>
              <a:ext uri="{FF2B5EF4-FFF2-40B4-BE49-F238E27FC236}">
                <a16:creationId xmlns:a16="http://schemas.microsoft.com/office/drawing/2014/main" id="{65FC327B-4F62-083F-7A12-9BD10E014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270" y="2895045"/>
            <a:ext cx="2383095" cy="186280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4;p14">
            <a:extLst>
              <a:ext uri="{FF2B5EF4-FFF2-40B4-BE49-F238E27FC236}">
                <a16:creationId xmlns:a16="http://schemas.microsoft.com/office/drawing/2014/main" id="{7BB35E1E-842F-8D4B-331B-8D2EACBB8232}"/>
              </a:ext>
            </a:extLst>
          </p:cNvPr>
          <p:cNvSpPr txBox="1"/>
          <p:nvPr/>
        </p:nvSpPr>
        <p:spPr>
          <a:xfrm>
            <a:off x="360000" y="360000"/>
            <a:ext cx="6635532" cy="1985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cs" sz="16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Téma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Práce s klientem Portálu dopravy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v ekosystému základních registrů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a propojeného datového fondu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 b="1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dnes</a:t>
            </a: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 a </a:t>
            </a:r>
            <a:r>
              <a:rPr lang="cs" sz="2400" b="1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v blízké budoucnosti</a:t>
            </a:r>
          </a:p>
        </p:txBody>
      </p:sp>
      <p:sp>
        <p:nvSpPr>
          <p:cNvPr id="56" name="Google Shape;56;p13"/>
          <p:cNvSpPr/>
          <p:nvPr/>
        </p:nvSpPr>
        <p:spPr>
          <a:xfrm>
            <a:off x="7359804" y="-50"/>
            <a:ext cx="1784195" cy="5143500"/>
          </a:xfrm>
          <a:prstGeom prst="rect">
            <a:avLst/>
          </a:prstGeom>
          <a:solidFill>
            <a:srgbClr val="0144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Obrázek 6" descr="Obsah obrázku bílé, Grafika, řada/pruh, design&#10;&#10;Popis byl vytvořen automaticky">
            <a:extLst>
              <a:ext uri="{FF2B5EF4-FFF2-40B4-BE49-F238E27FC236}">
                <a16:creationId xmlns:a16="http://schemas.microsoft.com/office/drawing/2014/main" id="{65FC327B-4F62-083F-7A12-9BD10E014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270" y="2895045"/>
            <a:ext cx="2383095" cy="186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4;p14">
            <a:extLst>
              <a:ext uri="{FF2B5EF4-FFF2-40B4-BE49-F238E27FC236}">
                <a16:creationId xmlns:a16="http://schemas.microsoft.com/office/drawing/2014/main" id="{7BB35E1E-842F-8D4B-331B-8D2EACBB8232}"/>
              </a:ext>
            </a:extLst>
          </p:cNvPr>
          <p:cNvSpPr txBox="1"/>
          <p:nvPr/>
        </p:nvSpPr>
        <p:spPr>
          <a:xfrm>
            <a:off x="360000" y="360000"/>
            <a:ext cx="6635532" cy="1985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cs" sz="16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Základy práce s klientem</a:t>
            </a:r>
            <a:endParaRPr lang="cs" sz="2400" dirty="0">
              <a:solidFill>
                <a:srgbClr val="014485"/>
              </a:solidFill>
              <a:latin typeface="Roboto"/>
              <a:ea typeface="Roboto"/>
              <a:cs typeface="Roboto"/>
              <a:sym typeface="Roboto"/>
            </a:endParaRPr>
          </a:p>
          <a:p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Princip bezpečnosti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Jednoznačné ztotožnění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Práce s bezvýznamovými identifikátory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po</a:t>
            </a: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 vzoru NAP</a:t>
            </a:r>
          </a:p>
        </p:txBody>
      </p:sp>
      <p:sp>
        <p:nvSpPr>
          <p:cNvPr id="56" name="Google Shape;56;p13"/>
          <p:cNvSpPr/>
          <p:nvPr/>
        </p:nvSpPr>
        <p:spPr>
          <a:xfrm>
            <a:off x="7359804" y="-50"/>
            <a:ext cx="1784195" cy="5143500"/>
          </a:xfrm>
          <a:prstGeom prst="rect">
            <a:avLst/>
          </a:prstGeom>
          <a:solidFill>
            <a:srgbClr val="0144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Obrázek 6" descr="Obsah obrázku bílé, Grafika, řada/pruh, design&#10;&#10;Popis byl vytvořen automaticky">
            <a:extLst>
              <a:ext uri="{FF2B5EF4-FFF2-40B4-BE49-F238E27FC236}">
                <a16:creationId xmlns:a16="http://schemas.microsoft.com/office/drawing/2014/main" id="{65FC327B-4F62-083F-7A12-9BD10E014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270" y="2895045"/>
            <a:ext cx="2383095" cy="186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089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4;p14">
            <a:extLst>
              <a:ext uri="{FF2B5EF4-FFF2-40B4-BE49-F238E27FC236}">
                <a16:creationId xmlns:a16="http://schemas.microsoft.com/office/drawing/2014/main" id="{7BB35E1E-842F-8D4B-331B-8D2EACBB8232}"/>
              </a:ext>
            </a:extLst>
          </p:cNvPr>
          <p:cNvSpPr txBox="1"/>
          <p:nvPr/>
        </p:nvSpPr>
        <p:spPr>
          <a:xfrm>
            <a:off x="360000" y="360000"/>
            <a:ext cx="6635532" cy="2354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cs" sz="16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Příklad Portálu dopravy dnes</a:t>
            </a:r>
            <a:endParaRPr lang="cs" sz="2400" dirty="0">
              <a:solidFill>
                <a:srgbClr val="01448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Multiagendový portál (věcně i technicky)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Přihlášení pouze prostřednictvím NIA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Ztotožnění v rámci agendy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Využití BSI a AIFO jako identifikátorů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Využití ISSS pro komunikaci </a:t>
            </a:r>
            <a:r>
              <a:rPr lang="cs-CZ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se</a:t>
            </a: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 všemi AIS</a:t>
            </a:r>
          </a:p>
        </p:txBody>
      </p:sp>
      <p:sp>
        <p:nvSpPr>
          <p:cNvPr id="56" name="Google Shape;56;p13"/>
          <p:cNvSpPr/>
          <p:nvPr/>
        </p:nvSpPr>
        <p:spPr>
          <a:xfrm>
            <a:off x="7359804" y="-50"/>
            <a:ext cx="1784195" cy="5143500"/>
          </a:xfrm>
          <a:prstGeom prst="rect">
            <a:avLst/>
          </a:prstGeom>
          <a:solidFill>
            <a:srgbClr val="0144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Obrázek 6" descr="Obsah obrázku bílé, Grafika, řada/pruh, design&#10;&#10;Popis byl vytvořen automaticky">
            <a:extLst>
              <a:ext uri="{FF2B5EF4-FFF2-40B4-BE49-F238E27FC236}">
                <a16:creationId xmlns:a16="http://schemas.microsoft.com/office/drawing/2014/main" id="{65FC327B-4F62-083F-7A12-9BD10E014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270" y="2895045"/>
            <a:ext cx="2383095" cy="186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77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4;p14">
            <a:extLst>
              <a:ext uri="{FF2B5EF4-FFF2-40B4-BE49-F238E27FC236}">
                <a16:creationId xmlns:a16="http://schemas.microsoft.com/office/drawing/2014/main" id="{7BB35E1E-842F-8D4B-331B-8D2EACBB8232}"/>
              </a:ext>
            </a:extLst>
          </p:cNvPr>
          <p:cNvSpPr txBox="1"/>
          <p:nvPr/>
        </p:nvSpPr>
        <p:spPr>
          <a:xfrm>
            <a:off x="360000" y="360000"/>
            <a:ext cx="8424000" cy="1400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cs" sz="16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Práce s klientem Portálu dopravy dnes</a:t>
            </a:r>
          </a:p>
          <a:p>
            <a:pPr>
              <a:spcAft>
                <a:spcPts val="600"/>
              </a:spcAft>
            </a:pP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Ztotožnění uživatele v příslušné agendě (namísto A1046</a:t>
            </a:r>
          </a:p>
          <a:p>
            <a:pPr>
              <a:spcAft>
                <a:spcPts val="600"/>
              </a:spcAft>
            </a:pPr>
            <a:r>
              <a:rPr lang="cs-CZ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lze</a:t>
            </a: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 dosadit jinou agendu)</a:t>
            </a:r>
          </a:p>
        </p:txBody>
      </p:sp>
      <p:pic>
        <p:nvPicPr>
          <p:cNvPr id="4" name="Obrázek 3" descr="Obsah obrázku text, Obdélník, diagram, snímek obrazovky&#10;&#10;Popis byl vytvořen automaticky">
            <a:extLst>
              <a:ext uri="{FF2B5EF4-FFF2-40B4-BE49-F238E27FC236}">
                <a16:creationId xmlns:a16="http://schemas.microsoft.com/office/drawing/2014/main" id="{76C0D34C-D431-B393-4C2B-88F1B987B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941" y="1586952"/>
            <a:ext cx="8460059" cy="327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650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4;p14">
            <a:extLst>
              <a:ext uri="{FF2B5EF4-FFF2-40B4-BE49-F238E27FC236}">
                <a16:creationId xmlns:a16="http://schemas.microsoft.com/office/drawing/2014/main" id="{7BB35E1E-842F-8D4B-331B-8D2EACBB8232}"/>
              </a:ext>
            </a:extLst>
          </p:cNvPr>
          <p:cNvSpPr txBox="1"/>
          <p:nvPr/>
        </p:nvSpPr>
        <p:spPr>
          <a:xfrm>
            <a:off x="360000" y="360000"/>
            <a:ext cx="7820722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cs" sz="16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Práce s klientem Portálu dopravy v blízké budoucnosti</a:t>
            </a:r>
          </a:p>
          <a:p>
            <a:pPr>
              <a:spcAft>
                <a:spcPts val="600"/>
              </a:spcAft>
            </a:pPr>
            <a:r>
              <a:rPr lang="cs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Ztotožnění uživatele pouze v „portálové“ agendě A8566</a:t>
            </a:r>
          </a:p>
        </p:txBody>
      </p:sp>
      <p:pic>
        <p:nvPicPr>
          <p:cNvPr id="5" name="Obrázek 4" descr="Obsah obrázku text, Obdélník, snímek obrazovky, diagram&#10;&#10;Popis byl vytvořen automaticky">
            <a:extLst>
              <a:ext uri="{FF2B5EF4-FFF2-40B4-BE49-F238E27FC236}">
                <a16:creationId xmlns:a16="http://schemas.microsoft.com/office/drawing/2014/main" id="{E0024ACB-5327-2830-C988-112B225B2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91" y="1314077"/>
            <a:ext cx="7820722" cy="341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776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4;p14">
            <a:extLst>
              <a:ext uri="{FF2B5EF4-FFF2-40B4-BE49-F238E27FC236}">
                <a16:creationId xmlns:a16="http://schemas.microsoft.com/office/drawing/2014/main" id="{7BB35E1E-842F-8D4B-331B-8D2EACBB8232}"/>
              </a:ext>
            </a:extLst>
          </p:cNvPr>
          <p:cNvSpPr txBox="1"/>
          <p:nvPr/>
        </p:nvSpPr>
        <p:spPr>
          <a:xfrm>
            <a:off x="360000" y="360000"/>
            <a:ext cx="6635532" cy="1046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Děkuji Vám za pozornost</a:t>
            </a:r>
            <a:endParaRPr lang="cs" sz="3600" dirty="0">
              <a:solidFill>
                <a:srgbClr val="01448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cs" sz="1600" dirty="0">
              <a:solidFill>
                <a:srgbClr val="014485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dirty="0">
                <a:solidFill>
                  <a:srgbClr val="014485"/>
                </a:solidFill>
                <a:latin typeface="Roboto"/>
                <a:ea typeface="Roboto"/>
                <a:cs typeface="Roboto"/>
                <a:sym typeface="Roboto"/>
              </a:rPr>
              <a:t>Jan.Kalina@mdcr.cz</a:t>
            </a:r>
            <a:endParaRPr lang="cs-CZ" sz="1600" dirty="0">
              <a:solidFill>
                <a:srgbClr val="01448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7359804" y="-50"/>
            <a:ext cx="1784195" cy="5143500"/>
          </a:xfrm>
          <a:prstGeom prst="rect">
            <a:avLst/>
          </a:prstGeom>
          <a:solidFill>
            <a:srgbClr val="01448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" name="Obrázek 6" descr="Obsah obrázku bílé, Grafika, řada/pruh, design&#10;&#10;Popis byl vytvořen automaticky">
            <a:extLst>
              <a:ext uri="{FF2B5EF4-FFF2-40B4-BE49-F238E27FC236}">
                <a16:creationId xmlns:a16="http://schemas.microsoft.com/office/drawing/2014/main" id="{65FC327B-4F62-083F-7A12-9BD10E014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270" y="2895045"/>
            <a:ext cx="2383095" cy="186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1214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FDED9E7589BF42AAA6FAF49407849F" ma:contentTypeVersion="14" ma:contentTypeDescription="Vytvoří nový dokument" ma:contentTypeScope="" ma:versionID="5c51aaffe941b30102a349810c03b75a">
  <xsd:schema xmlns:xsd="http://www.w3.org/2001/XMLSchema" xmlns:xs="http://www.w3.org/2001/XMLSchema" xmlns:p="http://schemas.microsoft.com/office/2006/metadata/properties" xmlns:ns2="6dbcb658-6927-40a1-86e0-73ea35ced7d9" xmlns:ns3="8e71e3e7-af88-485b-bf79-7aa33ed14095" targetNamespace="http://schemas.microsoft.com/office/2006/metadata/properties" ma:root="true" ma:fieldsID="f35fef5d4f87360f9dbd72519cfc7237" ns2:_="" ns3:_="">
    <xsd:import namespace="6dbcb658-6927-40a1-86e0-73ea35ced7d9"/>
    <xsd:import namespace="8e71e3e7-af88-485b-bf79-7aa33ed140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bcb658-6927-40a1-86e0-73ea35ced7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b7b2dceb-502e-45ff-8897-122f376a195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71e3e7-af88-485b-bf79-7aa33ed1409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4a318be7-ac04-4681-9480-64124ce25bc3}" ma:internalName="TaxCatchAll" ma:showField="CatchAllData" ma:web="8e71e3e7-af88-485b-bf79-7aa33ed140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dbcb658-6927-40a1-86e0-73ea35ced7d9">
      <Terms xmlns="http://schemas.microsoft.com/office/infopath/2007/PartnerControls"/>
    </lcf76f155ced4ddcb4097134ff3c332f>
    <TaxCatchAll xmlns="8e71e3e7-af88-485b-bf79-7aa33ed14095" xsi:nil="true"/>
  </documentManagement>
</p:properties>
</file>

<file path=customXml/itemProps1.xml><?xml version="1.0" encoding="utf-8"?>
<ds:datastoreItem xmlns:ds="http://schemas.openxmlformats.org/officeDocument/2006/customXml" ds:itemID="{FC7CB88A-3099-4187-8BED-74ED31FA68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A85F370-46AF-4684-9F69-039A76A0B8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bcb658-6927-40a1-86e0-73ea35ced7d9"/>
    <ds:schemaRef ds:uri="8e71e3e7-af88-485b-bf79-7aa33ed140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18796E-AAFF-4B52-989E-68FAEFC31C24}">
  <ds:schemaRefs>
    <ds:schemaRef ds:uri="http://purl.org/dc/terms/"/>
    <ds:schemaRef ds:uri="http://www.w3.org/XML/1998/namespace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  <ds:schemaRef ds:uri="7c5acb7c-2503-4354-b71e-4c71e3aa5056"/>
    <ds:schemaRef ds:uri="6dbcb658-6927-40a1-86e0-73ea35ced7d9"/>
    <ds:schemaRef ds:uri="8e71e3e7-af88-485b-bf79-7aa33ed140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120</Words>
  <Application>Microsoft Office PowerPoint</Application>
  <PresentationFormat>Předvádění na obrazovce (16:9)</PresentationFormat>
  <Paragraphs>26</Paragraphs>
  <Slides>7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2" baseType="lpstr">
      <vt:lpstr>Roboto Thin</vt:lpstr>
      <vt:lpstr>Roboto</vt:lpstr>
      <vt:lpstr>Roboto Medium</vt:lpstr>
      <vt:lpstr>Arial</vt:lpstr>
      <vt:lpstr>Simple Light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Kalina Jan</dc:creator>
  <cp:lastModifiedBy>Kalina Jan</cp:lastModifiedBy>
  <cp:revision>7</cp:revision>
  <dcterms:modified xsi:type="dcterms:W3CDTF">2024-06-10T11:12:55Z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2023-08-28T17:21:28Z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5b6b85cd-44ef-4d66-86d4-603dd2160780</vt:lpwstr>
  </property>
  <property fmtid="{D5CDD505-2E9C-101B-9397-08002B2CF9AE}" pid="7" name="MSIP_Label_defa4170-0d19-0005-0004-bc88714345d2_ActionId">
    <vt:lpwstr>516e60d1-5821-478b-bd0b-a30a34112989</vt:lpwstr>
  </property>
  <property fmtid="{D5CDD505-2E9C-101B-9397-08002B2CF9AE}" pid="8" name="MSIP_Label_defa4170-0d19-0005-0004-bc88714345d2_ContentBits">
    <vt:lpwstr>0</vt:lpwstr>
  </property>
  <property fmtid="{D5CDD505-2E9C-101B-9397-08002B2CF9AE}" pid="9" name="ContentTypeId">
    <vt:lpwstr>0x01010007FDED9E7589BF42AAA6FAF49407849F</vt:lpwstr>
  </property>
  <property fmtid="{D5CDD505-2E9C-101B-9397-08002B2CF9AE}" pid="10" name="ComplianceAssetId">
    <vt:lpwstr/>
  </property>
  <property fmtid="{D5CDD505-2E9C-101B-9397-08002B2CF9AE}" pid="11" name="_ExtendedDescription">
    <vt:lpwstr/>
  </property>
  <property fmtid="{D5CDD505-2E9C-101B-9397-08002B2CF9AE}" pid="12" name="_activity">
    <vt:lpwstr>{"FileActivityType":"9","FileActivityTimeStamp":"2023-10-17T16:18:34.463Z","FileActivityUsersOnPage":[{"DisplayName":"Jan Kalina","Id":"jan.kalina@dia.gov.cz"}],"FileActivityNavigationId":null}</vt:lpwstr>
  </property>
  <property fmtid="{D5CDD505-2E9C-101B-9397-08002B2CF9AE}" pid="13" name="TriggerFlowInfo">
    <vt:lpwstr/>
  </property>
  <property fmtid="{D5CDD505-2E9C-101B-9397-08002B2CF9AE}" pid="14" name="MediaServiceImageTags">
    <vt:lpwstr/>
  </property>
</Properties>
</file>