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57" r:id="rId5"/>
    <p:sldId id="268" r:id="rId6"/>
    <p:sldId id="261" r:id="rId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62A2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edivec Tomáš" userId="5859117d-4fed-45af-939e-a078bb4ea44f" providerId="ADAL" clId="{70182FC9-88B0-4E77-B970-5EC1E0CCDBE8}"/>
    <pc:docChg chg="modSld">
      <pc:chgData name="Šedivec Tomáš" userId="5859117d-4fed-45af-939e-a078bb4ea44f" providerId="ADAL" clId="{70182FC9-88B0-4E77-B970-5EC1E0CCDBE8}" dt="2024-06-05T10:22:31.549" v="0" actId="123"/>
      <pc:docMkLst>
        <pc:docMk/>
      </pc:docMkLst>
      <pc:sldChg chg="modSp mod">
        <pc:chgData name="Šedivec Tomáš" userId="5859117d-4fed-45af-939e-a078bb4ea44f" providerId="ADAL" clId="{70182FC9-88B0-4E77-B970-5EC1E0CCDBE8}" dt="2024-06-05T10:22:31.549" v="0" actId="123"/>
        <pc:sldMkLst>
          <pc:docMk/>
          <pc:sldMk cId="797625966" sldId="261"/>
        </pc:sldMkLst>
        <pc:spChg chg="mod">
          <ac:chgData name="Šedivec Tomáš" userId="5859117d-4fed-45af-939e-a078bb4ea44f" providerId="ADAL" clId="{70182FC9-88B0-4E77-B970-5EC1E0CCDBE8}" dt="2024-06-05T10:22:31.549" v="0" actId="123"/>
          <ac:spMkLst>
            <pc:docMk/>
            <pc:sldMk cId="797625966" sldId="261"/>
            <ac:spMk id="3" creationId="{5A40DFA2-5F57-0BE0-80E9-58FD35CA1DE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39598" y="387072"/>
            <a:ext cx="6453433" cy="2686065"/>
          </a:xfrm>
        </p:spPr>
        <p:txBody>
          <a:bodyPr anchor="b">
            <a:normAutofit/>
          </a:bodyPr>
          <a:lstStyle>
            <a:lvl1pPr algn="ctr">
              <a:defRPr sz="7500" b="1">
                <a:solidFill>
                  <a:srgbClr val="DDDDDD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39598" y="3158978"/>
            <a:ext cx="6453433" cy="1655762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rgbClr val="DDDDDD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39598" y="5220419"/>
            <a:ext cx="2743200" cy="365125"/>
          </a:xfrm>
        </p:spPr>
        <p:txBody>
          <a:bodyPr/>
          <a:lstStyle>
            <a:lvl1pPr>
              <a:defRPr sz="25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6F0760B1-02F3-482F-A0E5-25450889047D}" type="datetimeFigureOut">
              <a:rPr lang="cs-CZ" smtClean="0"/>
              <a:pPr/>
              <a:t>05.06.2024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39598" y="5808661"/>
            <a:ext cx="3474563" cy="761822"/>
          </a:xfrm>
        </p:spPr>
        <p:txBody>
          <a:bodyPr/>
          <a:lstStyle>
            <a:lvl1pPr>
              <a:defRPr sz="25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262A2"/>
                </a:solidFill>
              </a:defRPr>
            </a:lvl1pPr>
          </a:lstStyle>
          <a:p>
            <a:fld id="{728C683B-9D29-4A63-8295-ACAA5795EC5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57235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760B1-02F3-482F-A0E5-25450889047D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C683B-9D29-4A63-8295-ACAA5795EC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481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760B1-02F3-482F-A0E5-25450889047D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C683B-9D29-4A63-8295-ACAA5795EC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069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641" y="320675"/>
            <a:ext cx="10515600" cy="1325563"/>
          </a:xfrm>
          <a:solidFill>
            <a:srgbClr val="2262A2"/>
          </a:solidFill>
        </p:spPr>
        <p:txBody>
          <a:bodyPr>
            <a:normAutofit/>
          </a:bodyPr>
          <a:lstStyle>
            <a:lvl1pPr>
              <a:defRPr sz="6000" b="1">
                <a:solidFill>
                  <a:srgbClr val="DDDDDD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760B1-02F3-482F-A0E5-25450889047D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262A2"/>
                </a:solidFill>
              </a:defRPr>
            </a:lvl1pPr>
          </a:lstStyle>
          <a:p>
            <a:fld id="{728C683B-9D29-4A63-8295-ACAA5795EC5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5137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786" y="365125"/>
            <a:ext cx="10515600" cy="1325563"/>
          </a:xfrm>
          <a:solidFill>
            <a:srgbClr val="DDDDDD"/>
          </a:solidFill>
        </p:spPr>
        <p:txBody>
          <a:bodyPr>
            <a:normAutofit/>
          </a:bodyPr>
          <a:lstStyle>
            <a:lvl1pPr>
              <a:defRPr sz="6000" b="1">
                <a:solidFill>
                  <a:srgbClr val="2262A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2645758"/>
            <a:ext cx="5181600" cy="2755801"/>
          </a:xfrm>
        </p:spPr>
        <p:txBody>
          <a:bodyPr>
            <a:noAutofit/>
          </a:bodyPr>
          <a:lstStyle>
            <a:lvl1pPr marL="0" indent="0">
              <a:buNone/>
              <a:defRPr sz="4000" b="1">
                <a:solidFill>
                  <a:schemeClr val="bg1"/>
                </a:solidFill>
              </a:defRPr>
            </a:lvl1pPr>
            <a:lvl2pPr marL="457200" indent="0">
              <a:buNone/>
              <a:defRPr sz="4000">
                <a:solidFill>
                  <a:schemeClr val="bg1"/>
                </a:solidFill>
              </a:defRPr>
            </a:lvl2pPr>
            <a:lvl3pPr marL="914400" indent="0">
              <a:buNone/>
              <a:defRPr sz="4000">
                <a:solidFill>
                  <a:schemeClr val="bg1"/>
                </a:solidFill>
              </a:defRPr>
            </a:lvl3pPr>
            <a:lvl4pPr marL="1371600" indent="0">
              <a:buNone/>
              <a:defRPr sz="4000">
                <a:solidFill>
                  <a:schemeClr val="bg1"/>
                </a:solidFill>
              </a:defRPr>
            </a:lvl4pPr>
            <a:lvl5pPr marL="1828800" indent="0">
              <a:buNone/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760B1-02F3-482F-A0E5-25450889047D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28C683B-9D29-4A63-8295-ACAA5795EC5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5811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788" y="365125"/>
            <a:ext cx="10515600" cy="1325563"/>
          </a:xfrm>
          <a:solidFill>
            <a:srgbClr val="2262A2"/>
          </a:solidFill>
        </p:spPr>
        <p:txBody>
          <a:bodyPr>
            <a:normAutofit/>
          </a:bodyPr>
          <a:lstStyle>
            <a:lvl1pPr>
              <a:defRPr sz="6000" b="1">
                <a:solidFill>
                  <a:srgbClr val="DDDDDD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760B1-02F3-482F-A0E5-25450889047D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262A2"/>
                </a:solidFill>
              </a:defRPr>
            </a:lvl1pPr>
          </a:lstStyle>
          <a:p>
            <a:fld id="{728C683B-9D29-4A63-8295-ACAA5795EC5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802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760B1-02F3-482F-A0E5-25450889047D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C683B-9D29-4A63-8295-ACAA5795EC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5766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760B1-02F3-482F-A0E5-25450889047D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C683B-9D29-4A63-8295-ACAA5795EC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7058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760B1-02F3-482F-A0E5-25450889047D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C683B-9D29-4A63-8295-ACAA5795EC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0355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760B1-02F3-482F-A0E5-25450889047D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C683B-9D29-4A63-8295-ACAA5795EC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3648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760B1-02F3-482F-A0E5-25450889047D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C683B-9D29-4A63-8295-ACAA5795EC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5801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760B1-02F3-482F-A0E5-25450889047D}" type="datetimeFigureOut">
              <a:rPr lang="cs-CZ" smtClean="0"/>
              <a:t>05.06.2024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728C683B-9D29-4A63-8295-ACAA5795EC5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165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1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sdg_oots" TargetMode="External"/><Relationship Id="rId7" Type="http://schemas.openxmlformats.org/officeDocument/2006/relationships/hyperlink" Target="https://archi.gov.cz/znalostni_baze:doklad_podpis?do=diff&amp;rev2%5B0%5D=1691142569&amp;rev2%5B1%5D=1710835920&amp;difftype=sidebyside" TargetMode="External"/><Relationship Id="rId2" Type="http://schemas.openxmlformats.org/officeDocument/2006/relationships/hyperlink" Target="https://archi.gov.cz/nap:egovernment_cloud?do=diff&amp;rev2%5B0%5D=1673020153&amp;rev2%5B1%5D=1708519463&amp;difftype=sidebysid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chi.gov.cz/znalostni_baze:evidence_udaju?do=diff&amp;rev2%5B0%5D=1706607628&amp;rev2%5B1%5D=1710742654&amp;difftype=sidebyside" TargetMode="External"/><Relationship Id="rId5" Type="http://schemas.openxmlformats.org/officeDocument/2006/relationships/hyperlink" Target="https://archi.gov.cz/znalostni_baze:domena_gov" TargetMode="External"/><Relationship Id="rId4" Type="http://schemas.openxmlformats.org/officeDocument/2006/relationships/hyperlink" Target="https://archi.gov.cz/znalostni_baze:faq_ni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nap:system_spravy_dokumentu?do=diff&amp;rev2%5B0%5D=1700831221&amp;rev2%5B1%5D=1710940703&amp;difftype=sidebyside" TargetMode="External"/><Relationship Id="rId7" Type="http://schemas.openxmlformats.org/officeDocument/2006/relationships/hyperlink" Target="https://archi.gov.cz/nap:kontext?do=diff&amp;rev2%5B0%5D=1685948605&amp;rev2%5B1%5D=1712127537&amp;difftype=sidebyside" TargetMode="External"/><Relationship Id="rId2" Type="http://schemas.openxmlformats.org/officeDocument/2006/relationships/hyperlink" Target="https://archi.gov.cz/znalostni_baze:ie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chi.gov.cz/nap:evidence_udaju_o_subjektech?do=diff&amp;rev2%5B0%5D=1671100266&amp;rev2%5B1%5D=1712240657&amp;difftype=sidebyside" TargetMode="External"/><Relationship Id="rId5" Type="http://schemas.openxmlformats.org/officeDocument/2006/relationships/hyperlink" Target="https://archi.gov.cz/nap_dokument:uvod?do=diff&amp;rev2%5B0%5D=1622467977&amp;rev2%5B1%5D=1712232828&amp;difftype=sidebyside" TargetMode="External"/><Relationship Id="rId4" Type="http://schemas.openxmlformats.org/officeDocument/2006/relationships/hyperlink" Target="https://archi.gov.cz/nap:ruian?do=diff&amp;rev2%5B0%5D=1619772896&amp;rev2%5B1%5D=1711026763&amp;difftype=sidebyside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archi.gov.cz/znalostni_baze:dekompozice_isvs" TargetMode="External"/><Relationship Id="rId3" Type="http://schemas.openxmlformats.org/officeDocument/2006/relationships/hyperlink" Target="https://archi.gov.cz/znalostni_baze:faq_zopds" TargetMode="External"/><Relationship Id="rId7" Type="http://schemas.openxmlformats.org/officeDocument/2006/relationships/hyperlink" Target="https://archi.gov.cz/nap:egovernment_cloud?do=diff&amp;rev2%5B0%5D=1708519463&amp;rev2%5B1%5D=1716898103&amp;difftype=sidebyside" TargetMode="External"/><Relationship Id="rId2" Type="http://schemas.openxmlformats.org/officeDocument/2006/relationships/hyperlink" Target="https://archi.gov.cz/nap:katalog_sluzeb?do=diff&amp;rev2%5B0%5D=1703068886&amp;rev2%5B1%5D=1713884858&amp;difftype=sidebysid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chi.gov.cz/nap:nia?do=diff&amp;rev2%5B0%5D=1708609153&amp;rev2%5B1%5D=1715949029&amp;difftype=sidebyside" TargetMode="External"/><Relationship Id="rId5" Type="http://schemas.openxmlformats.org/officeDocument/2006/relationships/hyperlink" Target="https://archi.gov.cz/playgroud:rc" TargetMode="External"/><Relationship Id="rId4" Type="http://schemas.openxmlformats.org/officeDocument/2006/relationships/hyperlink" Target="https://archi.gov.cz/znalostni_baze:faq_isv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znalostni_baze:pokyn_zverejneni_provozni_dokumentac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sz="8000" dirty="0"/>
              <a:t>Pracovní skupina pro architekturu a řízení ICT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Schválení změn v Národní architektuře eGovernmentu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817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5E6448B-67ED-3A42-7945-1576EB894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Změny v Národní architektuře eGovernmentu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E9F2300-6A87-9CF4-40CC-1CF6594023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</a:rPr>
              <a:t>Na základě projednání pracovní skupinou pro architekturu a řízení ICT dne 8. 4. 2024 byly projednány změny v Národní architektuře eGovernmentu, které odsouhlasil i námi nadřazený výbor pro informační koncepci ČR </a:t>
            </a:r>
            <a:endParaRPr lang="cs-CZ" sz="2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eGovernment Cloud 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https://archi.gov.cz/nap:egovernment_cloud?do=diff&amp;rev2%5B0%5D=1673020153&amp;rev2%5B1%5D=1708519463&amp;difftype=sidebyside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Jednotná digitální brány 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https://archi.gov.cz/znalostni_baze:sdg_oots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 povinnost využívání NIA 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https://archi.gov.cz/znalostni_baze:faq_nia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Pravidla domény gov.cz 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https://archi.gov.cz/znalostni_baze:domena_gov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Evidence údajů v agendě 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https://archi.gov.cz/znalostni_baze:evidence_udaju?do=diff&amp;rev2%5B0%5D=1706607628&amp;rev2%5B1%5D=1710742654&amp;difftype=sidebyside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Zápis certifikátu do </a:t>
            </a:r>
            <a:r>
              <a:rPr lang="cs-CZ" sz="2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eOP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https://archi.gov.cz/znalostni_baze:doklad_podpis?do=diff&amp;rev2%5B0%5D=1691142569&amp;rev2%5B1%5D=1710835920&amp;difftype=sidebyside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3801922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5E6448B-67ED-3A42-7945-1576EB894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Změny v Národní architektuře eGovernmentu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E9F2300-6A87-9CF4-40CC-1CF6594023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</a:rPr>
              <a:t>Na základě projednání pracovní skupinou pro architekturu a řízení ICT dne 8. 4. 2024 byly projednány změny v Národní architektuře eGovernmentu, které odsouhlasil i námi nadřazený výbor pro informační koncepci ČR </a:t>
            </a:r>
            <a:endParaRPr lang="cs-CZ" sz="2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Nařízení o interoperabilní Evropě 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https://archi.gov.cz/znalostni_baze:iea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Systémy pro správu dokumentů 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https://archi.gov.cz/nap:system_spravy_dokumentu?do=diff&amp;rev2%5B0%5D=1700831221&amp;rev2%5B1%5D=1710940703&amp;difftype=sidebyside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Registr územní </a:t>
            </a:r>
            <a:r>
              <a:rPr lang="cs-CZ" sz="2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identifikac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adres a nemovitostí 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https://archi.gov.cz/nap:ruian?do=diff&amp;rev2%5B0%5D=1619772896&amp;rev2%5B1%5D=1711026763&amp;difftype=sidebyside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NAP Úvod 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https://archi.gov.cz/nap_dokument:uvod?do=diff&amp;rev2%5B0%5D=1622467977&amp;rev2%5B1%5D=1712232828&amp;difftype=sidebyside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Evidence subjektů 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https://archi.gov.cz/nap:evidence_udaju_o_subjektech?do=diff&amp;rev2%5B0%5D=1671100266&amp;rev2%5B1%5D=1712240657&amp;difftype=sidebyside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eGSB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kontexty 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https://archi.gov.cz/nap:kontext?do=diff&amp;rev2%5B0%5D=1685948605&amp;rev2%5B1%5D=1712127537&amp;difftype=sidebyside</a:t>
            </a:r>
            <a:r>
              <a:rPr lang="cs-CZ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862137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CB707F-A2B0-7C59-C7F2-2D97082F0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Změny v Národní architektuře eGovernmentu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6D56E13-B433-70A9-2ECE-32954701E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</a:rPr>
              <a:t>Na základě projednání pracovní skupinou pro architekturu a řízení ICT dne 10.6.2024 byly projednány změny v Národní architektuře eGovernmentu, které odsouhlasil i námi nadřazený výbor pro informační koncepci ČR</a:t>
            </a:r>
            <a:endParaRPr lang="cs-CZ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Katalog služeb VS 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https://archi.gov.cz/nap:katalog_sluzeb?do=diff&amp;rev2%5B0%5D=1703068886&amp;rev2%5B1%5D=1713884858&amp;difftype=sidebyside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 ZoPDS 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https://archi.gov.cz/znalostni_baze:faq_zopds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 dlouhodobého řízení ISVS 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https://archi.gov.cz/znalostni_baze:faq_isvs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Identifikátory, RČ a vazby 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https://archi.gov.cz/playgroud:rc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NIA  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https://archi.gov.cz/nap:nia?do=diff&amp;rev2%5B0%5D=1708609153&amp;rev2%5B1%5D=1715949029&amp;difftype=sidebyside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8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eGC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https://archi.gov.cz/nap:egovernment_cloud?do=diff&amp;rev2%5B0%5D=1708519463&amp;rev2%5B1%5D=1716898103&amp;difftype=sidebyside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Dekompozice ISVS 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https://archi.gov.cz/znalostni_baze:dekompozice_isvs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78378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CB707F-A2B0-7C59-C7F2-2D97082F0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Změny v Národní architektuře eGovernmentu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6D56E13-B433-70A9-2ECE-32954701E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</a:rPr>
              <a:t>Na základě projednání pracovní skupinou pro architekturu a řízení ICT dne 10.6.2024 byly projednány změny v Národní architektuře eGovernmentu, které odsouhlasil i námi nadřazený výbor pro informační koncepci ČR</a:t>
            </a:r>
            <a:endParaRPr lang="cs-CZ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Metodický pokyn ke zveřejňování provozní dokumentace 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https://archi.gov.cz/znalostni_baze:pokyn_zverejneni_provozni_dokumentace</a:t>
            </a: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800100" lvl="1" indent="-342900">
              <a:tabLst>
                <a:tab pos="457200" algn="l"/>
              </a:tabLst>
            </a:pP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 schválení RVIS bude vystaven ve věstníku DIA</a:t>
            </a:r>
          </a:p>
          <a:p>
            <a:pPr marL="800100" lvl="1" indent="-342900">
              <a:tabLst>
                <a:tab pos="457200" algn="l"/>
              </a:tabLst>
            </a:pPr>
            <a:r>
              <a:rPr lang="cs-CZ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Společný pokyn DIA a NÚKIB</a:t>
            </a:r>
          </a:p>
        </p:txBody>
      </p:sp>
    </p:spTree>
    <p:extLst>
      <p:ext uri="{BB962C8B-B14F-4D97-AF65-F5344CB8AC3E}">
        <p14:creationId xmlns:p14="http://schemas.microsoft.com/office/powerpoint/2010/main" val="2120057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389CCF-36C2-7D6D-E9EC-87F9291A7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Změny v Národní architektuře eGovernmentu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A40DFA2-5F57-0BE0-80E9-58FD35CA1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Návrh usnesení č. 2024XXYYXX</a:t>
            </a:r>
          </a:p>
          <a:p>
            <a:pPr marL="0" indent="0">
              <a:buNone/>
            </a:pPr>
            <a:endParaRPr lang="cs-CZ" dirty="0"/>
          </a:p>
          <a:p>
            <a:pPr marL="0" indent="0" algn="just">
              <a:buNone/>
            </a:pPr>
            <a:r>
              <a:rPr lang="cs-CZ" dirty="0"/>
              <a:t>Rada vlády pro informační společnost </a:t>
            </a:r>
            <a:r>
              <a:rPr lang="cs-CZ" b="1" dirty="0"/>
              <a:t>schvaluje</a:t>
            </a:r>
            <a:r>
              <a:rPr lang="cs-CZ" dirty="0"/>
              <a:t> změny v Národní architektuře eGovernmentu včetně Metodického pokynu ke zveřejňování informací v sadách dokumentací provozní dokumentace informačního systému veřejné správy způsobem umožňujícím dálkový přístup spojených s kybernetickou bezpečností.</a:t>
            </a:r>
          </a:p>
        </p:txBody>
      </p:sp>
    </p:spTree>
    <p:extLst>
      <p:ext uri="{BB962C8B-B14F-4D97-AF65-F5344CB8AC3E}">
        <p14:creationId xmlns:p14="http://schemas.microsoft.com/office/powerpoint/2010/main" val="79762596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e1" id="{70DEAF58-6050-4D71-BECE-5ED87C02C564}" vid="{2A131653-965F-4857-A683-56A58B818A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RVIS</Template>
  <TotalTime>7</TotalTime>
  <Words>742</Words>
  <Application>Microsoft Office PowerPoint</Application>
  <PresentationFormat>Širokoúhlá obrazovka</PresentationFormat>
  <Paragraphs>36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Roboto</vt:lpstr>
      <vt:lpstr>Motiv Office</vt:lpstr>
      <vt:lpstr>Pracovní skupina pro architekturu a řízení ICT</vt:lpstr>
      <vt:lpstr>Změny v Národní architektuře eGovernmentu</vt:lpstr>
      <vt:lpstr>Změny v Národní architektuře eGovernmentu</vt:lpstr>
      <vt:lpstr>Změny v Národní architektuře eGovernmentu</vt:lpstr>
      <vt:lpstr>Změny v Národní architektuře eGovernmentu</vt:lpstr>
      <vt:lpstr>Změny v Národní architektuře eGovernmentu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Pracovní skupina pro architekturu a řízení ICT</dc:title>
  <dc:creator>Šedivec Tomáš</dc:creator>
  <cp:lastModifiedBy>Šedivec Tomáš</cp:lastModifiedBy>
  <cp:revision>1</cp:revision>
  <dcterms:created xsi:type="dcterms:W3CDTF">2024-06-05T09:09:39Z</dcterms:created>
  <dcterms:modified xsi:type="dcterms:W3CDTF">2024-06-05T10:22:39Z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2024-06-05T10:09:18Z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5b6b85cd-44ef-4d66-86d4-603dd2160780</vt:lpwstr>
  </property>
  <property fmtid="{D5CDD505-2E9C-101B-9397-08002B2CF9AE}" pid="7" name="MSIP_Label_defa4170-0d19-0005-0004-bc88714345d2_ActionId">
    <vt:lpwstr>3cfddb47-4aed-46ed-b530-f49de52bc06d</vt:lpwstr>
  </property>
  <property fmtid="{D5CDD505-2E9C-101B-9397-08002B2CF9AE}" pid="8" name="MSIP_Label_defa4170-0d19-0005-0004-bc88714345d2_ContentBits">
    <vt:lpwstr>0</vt:lpwstr>
  </property>
</Properties>
</file>