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7" r:id="rId3"/>
    <p:sldId id="433" r:id="rId4"/>
    <p:sldId id="430" r:id="rId5"/>
    <p:sldId id="432" r:id="rId6"/>
    <p:sldId id="259" r:id="rId7"/>
    <p:sldId id="434" r:id="rId8"/>
    <p:sldId id="358" r:id="rId9"/>
    <p:sldId id="437" r:id="rId10"/>
    <p:sldId id="438" r:id="rId11"/>
    <p:sldId id="439" r:id="rId12"/>
    <p:sldId id="440" r:id="rId13"/>
    <p:sldId id="435" r:id="rId14"/>
    <p:sldId id="431" r:id="rId15"/>
    <p:sldId id="260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1FC7-35BE-435E-8B35-5707C72B0B40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B0698-6E62-4C4D-8ADA-93B891D2E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67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238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4153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549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45802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3461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3F2471-EAB0-4053-B788-610BFF47A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96A70C6-D896-4B4A-A0B2-EFB39B617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4A69E46-7658-4FB4-B749-6D233DA1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0CE772-FCC9-4046-87B3-88BB9B05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29C6122-D3DC-428D-BCE0-5127FC533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1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6B066B-ACC7-494A-8B16-4E16C61E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492B8AB-5B7B-4689-B460-1055BCCC8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F6507D-5A57-4DEE-8E5A-5D977976B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B8B5EA4-1295-4961-A38A-CB21D9770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D3AA25D-C732-473C-AA2B-F1898349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9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AE6990A-E96B-49A6-B213-9532774A6D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3EBEB54-FAEF-4679-A114-8412F1E3B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24C5E9C-4831-43B0-8196-F55514FD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DBC418-0790-451A-87E1-6A7510FE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A13C8B-8C19-4596-98A6-F73E65E29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52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C0191D-E1CE-468D-913C-0B9001168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2800F2-8756-4B88-92B6-C1505A9FE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ADD1FA9-8083-43B9-8F74-B80A5E4D8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535A977-77F9-4EB2-92C0-119A6DDBF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2347B5-CB9B-4B67-AB6F-2161B2E1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78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A349EC-72AE-46E3-A23A-9B1DFEFE7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D9A4B59-E97C-47DB-B50B-6612EED6F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425C40A-5E9B-4685-BBA4-E765CDEC8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600CD8B-2749-4913-B424-BE2EEAEAD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0251893-A53D-4921-8C00-13243DAD1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29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6BBB63-08EA-4F32-B0E1-46371FFD4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E31656B-F113-49D0-BE92-EAF32801E9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C1A6832-1926-424E-B09C-830E26FD9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9AE06FE-F17D-4E1E-930A-99D7D9122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52DD23E-9EFF-455A-8440-9A48382CC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C6873F9-A63B-41A0-9C66-E52FCED0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88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B86571-D94E-46D2-AE31-C155452F5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2DD5B96-CB89-417C-9477-7418C030D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54D212A-A3F2-4356-8A8E-99F689432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7C456D3-40FA-4E03-9D53-62D8C39D50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1D914CC-B58E-4E8F-97A8-DC591B4CE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CBA8E36-9DEE-43CB-9A30-B1FA394E6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2ED0174-9BCA-497D-B69F-6E6480C65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64786A9-454E-40FF-9625-95F6A523B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2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8FBE93-36A9-4311-A2B4-9A464CC1F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FAFB4B5-BA59-497C-A08A-D9F1F62C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06F20F1-8BD1-46AE-B9FD-2C499D6B9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DE4969D-A76C-4817-AC62-1889C570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6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75884D2-33A1-43E1-8400-E749C6E9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658C0B5-F8B4-48BC-9945-3FB9A6BD5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613D329-C292-4433-B5C9-A372F61E4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97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A71064-34B7-40EA-864A-7542ACAF3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4B9499-1097-4AD0-A59F-D542471A0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6D771E0-4E7E-43E6-B561-519223CBF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06F9921-2DB2-4387-B725-601C18E92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6DA2204-3DF8-4019-932E-C69A0C7AB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EB46DC2-B550-4EFB-8BA7-C2307BAF0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75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0F75F4-1931-4D3F-A289-A48A110A5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7E1F30D-BCAF-4841-B37C-A967F2047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C1DD55A-37BA-4136-BF15-2F19DE527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A5281AC-6EDE-45BA-BF4F-5BC54A4AC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CC11820-F35B-4F5A-93D3-0144E955F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F32D94E-C314-49B1-901A-4793D58A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35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9F3D5C0-6CF8-4494-88D1-C4983A7C5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338BF2D-6A71-4F75-9793-682082AD3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2FAB5F3-3A5F-42A6-AC13-E9E42F8E3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BE745-26C5-4957-88B3-CAAF5D2459E5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547614-E28D-4CB8-92C7-AA2713275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7E12F1-97EE-4802-B385-356783DC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DB61-13CD-48B3-AD8C-6F4D9DFC4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6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0" y="1051767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409733" y="2929189"/>
            <a:ext cx="11360800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-CZ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Zákon o správě dat veřejného sektoru</a:t>
            </a:r>
            <a:endParaRPr lang="cs-CZ"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1264334" y="4108233"/>
            <a:ext cx="5826749" cy="595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JUDr. MgA. Jakub Míšek, Ph.D.</a:t>
            </a:r>
            <a:endParaRPr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l">
              <a:spcBef>
                <a:spcPts val="0"/>
              </a:spcBef>
            </a:pPr>
            <a:endParaRPr sz="16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l">
              <a:spcBef>
                <a:spcPts val="0"/>
              </a:spcBef>
            </a:pPr>
            <a:r>
              <a:rPr lang="cs" sz="16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Ústav práva a technologií PrF MUNI / MVČR</a:t>
            </a:r>
            <a:endParaRPr sz="16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804400" y="4282267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CAE0E1-28EB-4A66-4825-D60025C78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Požadavky DGA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E2924F-BED4-5B71-9DA9-338D0A4B0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916"/>
            <a:ext cx="10515600" cy="4685047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DGA nezakládá povinnost data poskytovat, pouze vytváří rámec pro jejich poskytování</a:t>
            </a:r>
          </a:p>
          <a:p>
            <a:pPr lvl="1"/>
            <a:r>
              <a:rPr lang="cs-CZ" dirty="0"/>
              <a:t>Zákaz výhradních dohod</a:t>
            </a:r>
          </a:p>
          <a:p>
            <a:pPr lvl="1"/>
            <a:r>
              <a:rPr lang="cs-CZ" dirty="0"/>
              <a:t>Transparentní podmínky pro opakované užití dat</a:t>
            </a:r>
          </a:p>
          <a:p>
            <a:pPr lvl="1"/>
            <a:r>
              <a:rPr lang="cs-CZ" dirty="0"/>
              <a:t>Pravidla pro poplatky – ideálně minimální</a:t>
            </a:r>
          </a:p>
          <a:p>
            <a:pPr lvl="1"/>
            <a:r>
              <a:rPr lang="cs-CZ" dirty="0"/>
              <a:t>Určení příslušných orgánů a jednotného místa</a:t>
            </a:r>
          </a:p>
          <a:p>
            <a:r>
              <a:rPr lang="cs-CZ" dirty="0"/>
              <a:t>DGA předvídá 3 způsoby přístupu:</a:t>
            </a:r>
          </a:p>
          <a:p>
            <a:pPr lvl="1"/>
            <a:r>
              <a:rPr lang="cs-CZ" dirty="0"/>
              <a:t>Anonymizovaná data</a:t>
            </a:r>
          </a:p>
          <a:p>
            <a:pPr lvl="1"/>
            <a:r>
              <a:rPr lang="cs-CZ" dirty="0"/>
              <a:t>Bezpečný online přístup</a:t>
            </a:r>
          </a:p>
          <a:p>
            <a:pPr lvl="1"/>
            <a:r>
              <a:rPr lang="cs-CZ" dirty="0"/>
              <a:t>Na místě v zabezpečeném systému</a:t>
            </a:r>
          </a:p>
          <a:p>
            <a:r>
              <a:rPr lang="cs-CZ" dirty="0"/>
              <a:t>Jaká konkrétní data a jakým procedurálním způsobem se budou poskytovat je na členských státech</a:t>
            </a:r>
          </a:p>
        </p:txBody>
      </p:sp>
    </p:spTree>
    <p:extLst>
      <p:ext uri="{BB962C8B-B14F-4D97-AF65-F5344CB8AC3E}">
        <p14:creationId xmlns:p14="http://schemas.microsoft.com/office/powerpoint/2010/main" val="2013500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4C222B-C698-3D07-13AC-93016BC4F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východiska nového zákona z hlediska řízeného přístupu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3B65B3-CD63-75DE-6C1E-E83A2EFA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/>
          <a:lstStyle/>
          <a:p>
            <a:r>
              <a:rPr lang="cs-CZ" dirty="0"/>
              <a:t>Jde nad povinný rámec DGA</a:t>
            </a:r>
          </a:p>
          <a:p>
            <a:r>
              <a:rPr lang="cs-CZ" dirty="0"/>
              <a:t>Vyplňuje mezeru – začíná tam, kde končí zákon č. 106/1999 Sb.</a:t>
            </a:r>
          </a:p>
          <a:p>
            <a:r>
              <a:rPr lang="cs-CZ" dirty="0"/>
              <a:t>Žadatel musí prokázat právní zájem na přístupu</a:t>
            </a:r>
          </a:p>
          <a:p>
            <a:pPr lvl="1"/>
            <a:r>
              <a:rPr lang="cs-CZ" dirty="0"/>
              <a:t>Efektivní výkon veřejné správy</a:t>
            </a:r>
          </a:p>
          <a:p>
            <a:pPr lvl="1"/>
            <a:r>
              <a:rPr lang="cs-CZ" dirty="0"/>
              <a:t>Výzkum, vývoj a inovace</a:t>
            </a:r>
          </a:p>
          <a:p>
            <a:pPr lvl="1"/>
            <a:r>
              <a:rPr lang="cs-CZ" dirty="0"/>
              <a:t>Získání statistických dat a jejich další užití</a:t>
            </a:r>
          </a:p>
          <a:p>
            <a:pPr lvl="1"/>
            <a:r>
              <a:rPr lang="cs-CZ" dirty="0"/>
              <a:t>Výukové účely</a:t>
            </a:r>
          </a:p>
          <a:p>
            <a:r>
              <a:rPr lang="cs-CZ" dirty="0"/>
              <a:t>Přístup je podmíněn zárukami zákonnosti</a:t>
            </a:r>
          </a:p>
          <a:p>
            <a:pPr lvl="1"/>
            <a:r>
              <a:rPr lang="cs-CZ" dirty="0"/>
              <a:t>Existující ochranné režimy vyplývající z pozitivní právní úpravy</a:t>
            </a:r>
          </a:p>
          <a:p>
            <a:pPr lvl="1"/>
            <a:r>
              <a:rPr lang="cs-CZ" dirty="0"/>
              <a:t>Možnost zasmluvnění podmínek dalšího užití</a:t>
            </a:r>
          </a:p>
          <a:p>
            <a:pPr lvl="1"/>
            <a:r>
              <a:rPr lang="cs-CZ" dirty="0"/>
              <a:t>Technická a organizační opatření</a:t>
            </a:r>
          </a:p>
        </p:txBody>
      </p:sp>
    </p:spTree>
    <p:extLst>
      <p:ext uri="{BB962C8B-B14F-4D97-AF65-F5344CB8AC3E}">
        <p14:creationId xmlns:p14="http://schemas.microsoft.com/office/powerpoint/2010/main" val="3994031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6774FC-F6B9-F412-B457-0181EF266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Limitace řízeného přístupu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FA9ABBC-7153-A942-6283-61805F0A7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Absolutní výjimky</a:t>
            </a:r>
          </a:p>
          <a:p>
            <a:pPr lvl="1"/>
            <a:r>
              <a:rPr lang="cs-CZ" dirty="0"/>
              <a:t>Bezpečnost státu</a:t>
            </a:r>
          </a:p>
          <a:p>
            <a:pPr lvl="1"/>
            <a:r>
              <a:rPr lang="cs-CZ" dirty="0"/>
              <a:t>Utajované informace </a:t>
            </a:r>
          </a:p>
          <a:p>
            <a:pPr lvl="1"/>
            <a:r>
              <a:rPr lang="cs-CZ" dirty="0"/>
              <a:t>Trestní stíhání</a:t>
            </a:r>
          </a:p>
          <a:p>
            <a:pPr lvl="1"/>
            <a:r>
              <a:rPr lang="cs-CZ" dirty="0"/>
              <a:t>Rozhodovací činnost soudů s výjimkou rozsudků</a:t>
            </a:r>
          </a:p>
          <a:p>
            <a:pPr lvl="1"/>
            <a:r>
              <a:rPr lang="cs-CZ" dirty="0"/>
              <a:t>…</a:t>
            </a:r>
          </a:p>
          <a:p>
            <a:r>
              <a:rPr lang="cs-CZ" dirty="0"/>
              <a:t>Relativní výjimky posuzované případ od případu</a:t>
            </a:r>
          </a:p>
          <a:p>
            <a:pPr lvl="1"/>
            <a:r>
              <a:rPr lang="cs-CZ" dirty="0"/>
              <a:t>Test proporcionality</a:t>
            </a:r>
          </a:p>
          <a:p>
            <a:pPr lvl="1"/>
            <a:r>
              <a:rPr lang="cs-CZ"/>
              <a:t>Technická </a:t>
            </a:r>
            <a:r>
              <a:rPr lang="cs-CZ" dirty="0"/>
              <a:t>a organizační opatření zajišťující bezpečí hrají roli</a:t>
            </a:r>
          </a:p>
          <a:p>
            <a:pPr lvl="1"/>
            <a:r>
              <a:rPr lang="cs-CZ" dirty="0"/>
              <a:t>Prokázání na straně povinného subjektu</a:t>
            </a:r>
          </a:p>
        </p:txBody>
      </p:sp>
    </p:spTree>
    <p:extLst>
      <p:ext uri="{BB962C8B-B14F-4D97-AF65-F5344CB8AC3E}">
        <p14:creationId xmlns:p14="http://schemas.microsoft.com/office/powerpoint/2010/main" val="2277821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5867" y="958664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907996" y="2342437"/>
            <a:ext cx="11278128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-CZ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Průběh legislativního procesu</a:t>
            </a:r>
            <a:endParaRPr lang="cs-CZ"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854912" y="2744404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8486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A9A686-6483-86C0-F1DB-8EEA2FF7A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BFC080-7E34-6B62-7428-CF8D913D1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Předložení věcného záměru Vládě	31. 03. 2023</a:t>
            </a:r>
          </a:p>
          <a:p>
            <a:pPr marL="0" indent="0">
              <a:buNone/>
            </a:pPr>
            <a:r>
              <a:rPr lang="cs-CZ" dirty="0"/>
              <a:t>Předložení zákona do VPŘ 		29. 4. 2023</a:t>
            </a:r>
          </a:p>
          <a:p>
            <a:pPr marL="0" indent="0">
              <a:buNone/>
            </a:pPr>
            <a:r>
              <a:rPr lang="cs-CZ" dirty="0"/>
              <a:t>Předložení zákona do MPŘ 		31. 7. 2023</a:t>
            </a:r>
          </a:p>
          <a:p>
            <a:pPr marL="0" indent="0">
              <a:buNone/>
            </a:pPr>
            <a:r>
              <a:rPr lang="cs-CZ" dirty="0"/>
              <a:t>Předložení návrhu zákona Vládě 	31. 10. 2023</a:t>
            </a:r>
          </a:p>
          <a:p>
            <a:pPr marL="0" indent="0">
              <a:buNone/>
            </a:pPr>
            <a:r>
              <a:rPr lang="cs-CZ" dirty="0"/>
              <a:t>Nabytí účinnosti				01. 07. 2024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8968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5867" y="958664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409733" y="4081534"/>
            <a:ext cx="11360800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Děkuji za pozornost!</a:t>
            </a:r>
            <a:br>
              <a:rPr lang="cs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cs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cs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Otázky?</a:t>
            </a:r>
            <a:endParaRPr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1968182" y="2803666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59;p13">
            <a:extLst>
              <a:ext uri="{FF2B5EF4-FFF2-40B4-BE49-F238E27FC236}">
                <a16:creationId xmlns:a16="http://schemas.microsoft.com/office/drawing/2014/main" id="{6C2CB6E5-584A-4F12-81C8-2DD6DF6AE04C}"/>
              </a:ext>
            </a:extLst>
          </p:cNvPr>
          <p:cNvSpPr/>
          <p:nvPr/>
        </p:nvSpPr>
        <p:spPr>
          <a:xfrm rot="-5400000">
            <a:off x="4006223" y="4483500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95310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929F63-0568-42FC-8641-68AF1CC11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Zákon o správě </a:t>
            </a:r>
            <a:r>
              <a:rPr lang="cs-CZ"/>
              <a:t>dat veřejného sektoru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7971D4-4058-4F2E-8079-5FFD8886F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cs-CZ" dirty="0"/>
              <a:t>Základní cíle: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3600" dirty="0"/>
              <a:t>Harmonizace Nařízení o správě dat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3600" dirty="0"/>
              <a:t>Zajištění lepší správy dat veřejným sektorem</a:t>
            </a:r>
            <a:endParaRPr lang="cs-CZ" sz="3200" dirty="0"/>
          </a:p>
          <a:p>
            <a:pPr marL="914400" lvl="1" indent="-457200">
              <a:buFont typeface="+mj-lt"/>
              <a:buAutoNum type="arabicPeriod"/>
            </a:pPr>
            <a:r>
              <a:rPr lang="cs-CZ" sz="3600" dirty="0"/>
              <a:t>Zajištění řízeného přístupu k datům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4562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5867" y="958664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31760" y="2342437"/>
            <a:ext cx="11278128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-CZ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Harmonizace s DGA</a:t>
            </a:r>
            <a:endParaRPr lang="cs-CZ"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854912" y="2744404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8525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5BCFA8-ED0A-46AE-B315-FCB9C2111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Nařízení Evropského parlamentu a Rady (EU) 2022/868 ze dne 30. května 2022 o evropské správě dat</a:t>
            </a:r>
            <a:endParaRPr lang="en-GB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1BF9DE3-4A64-41A9-9383-7DF1FF056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264"/>
            <a:ext cx="10515600" cy="4701089"/>
          </a:xfrm>
        </p:spPr>
        <p:txBody>
          <a:bodyPr/>
          <a:lstStyle/>
          <a:p>
            <a:r>
              <a:rPr lang="cs-CZ" dirty="0"/>
              <a:t>„DGA“ (Data </a:t>
            </a:r>
            <a:r>
              <a:rPr lang="cs-CZ" dirty="0" err="1"/>
              <a:t>Governance</a:t>
            </a:r>
            <a:r>
              <a:rPr lang="cs-CZ" dirty="0"/>
              <a:t> </a:t>
            </a:r>
            <a:r>
              <a:rPr lang="cs-CZ" dirty="0" err="1"/>
              <a:t>Act</a:t>
            </a:r>
            <a:r>
              <a:rPr lang="cs-CZ" dirty="0"/>
              <a:t>)</a:t>
            </a:r>
          </a:p>
          <a:p>
            <a:r>
              <a:rPr lang="cs-CZ" dirty="0"/>
              <a:t>Část II – Opětovné užití</a:t>
            </a:r>
          </a:p>
          <a:p>
            <a:pPr lvl="1"/>
            <a:r>
              <a:rPr lang="cs-CZ" dirty="0"/>
              <a:t>Osobní údaje</a:t>
            </a:r>
          </a:p>
          <a:p>
            <a:pPr lvl="1"/>
            <a:r>
              <a:rPr lang="cs-CZ" dirty="0"/>
              <a:t>Statistické údaje</a:t>
            </a:r>
          </a:p>
          <a:p>
            <a:pPr lvl="1"/>
            <a:r>
              <a:rPr lang="cs-CZ" dirty="0"/>
              <a:t>Duševní vlastnictví</a:t>
            </a:r>
          </a:p>
          <a:p>
            <a:pPr lvl="1"/>
            <a:r>
              <a:rPr lang="cs-CZ" dirty="0"/>
              <a:t>Obchodní tajemství</a:t>
            </a:r>
          </a:p>
          <a:p>
            <a:r>
              <a:rPr lang="cs-CZ" dirty="0"/>
              <a:t>Nezakládá povinnost poskytovat – pouze stanoví základní kvalitativní, formální a institucionální rámec</a:t>
            </a:r>
          </a:p>
          <a:p>
            <a:r>
              <a:rPr lang="cs-CZ" u="sng" dirty="0"/>
              <a:t>Řízený přístup k datům</a:t>
            </a:r>
          </a:p>
          <a:p>
            <a:r>
              <a:rPr lang="cs-CZ" dirty="0"/>
              <a:t>Nutné harmonizovat do září 2023</a:t>
            </a:r>
          </a:p>
        </p:txBody>
      </p:sp>
    </p:spTree>
    <p:extLst>
      <p:ext uri="{BB962C8B-B14F-4D97-AF65-F5344CB8AC3E}">
        <p14:creationId xmlns:p14="http://schemas.microsoft.com/office/powerpoint/2010/main" val="589322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6D71C5-8E43-443E-0A17-C0732A948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Nové povinnosti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15BB85E-6CAF-C0DD-7EEA-6A4CDB020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1007"/>
          </a:xfrm>
        </p:spPr>
        <p:txBody>
          <a:bodyPr>
            <a:normAutofit lnSpcReduction="10000"/>
          </a:bodyPr>
          <a:lstStyle/>
          <a:p>
            <a:r>
              <a:rPr lang="cs-CZ" dirty="0"/>
              <a:t>Zřídit jednotné informační místo</a:t>
            </a:r>
          </a:p>
          <a:p>
            <a:pPr lvl="1"/>
            <a:r>
              <a:rPr lang="cs-CZ" dirty="0"/>
              <a:t>Komunikace se žadateli, administrace žádostí, komunikace s úřady, vedení inventárního seznamu dostupných zdrojů dat</a:t>
            </a:r>
          </a:p>
          <a:p>
            <a:pPr lvl="1"/>
            <a:r>
              <a:rPr lang="cs-CZ" dirty="0"/>
              <a:t>DIA – na základě z. č. 12/2020 Sb. „plní koordinační úlohu v oblasti evidence a sdílení dat“</a:t>
            </a:r>
          </a:p>
          <a:p>
            <a:r>
              <a:rPr lang="cs-CZ" dirty="0"/>
              <a:t>Ohlásit Komisi příslušné orgány pro technickou podporu úřadům (čl. 7 DGA)</a:t>
            </a:r>
          </a:p>
          <a:p>
            <a:pPr lvl="1"/>
            <a:r>
              <a:rPr lang="cs-CZ" dirty="0"/>
              <a:t>Prozatím opět DIA</a:t>
            </a:r>
          </a:p>
          <a:p>
            <a:r>
              <a:rPr lang="cs-CZ" dirty="0"/>
              <a:t>Vytvořit inventární seznam obsahující všechny dostupné zdroje dat veřejné správy, který bude veřejný a spravovaný jednotným informačním místem</a:t>
            </a:r>
          </a:p>
          <a:p>
            <a:pPr lvl="1"/>
            <a:r>
              <a:rPr lang="cs-CZ" dirty="0"/>
              <a:t>V současnosti NKOD pouze pro oblast otevřených dat</a:t>
            </a:r>
          </a:p>
        </p:txBody>
      </p:sp>
    </p:spTree>
    <p:extLst>
      <p:ext uri="{BB962C8B-B14F-4D97-AF65-F5344CB8AC3E}">
        <p14:creationId xmlns:p14="http://schemas.microsoft.com/office/powerpoint/2010/main" val="1073018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5867" y="958664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31760" y="2342437"/>
            <a:ext cx="11278128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-CZ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Zajištění lepší správy dat</a:t>
            </a:r>
            <a:endParaRPr lang="cs-CZ"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854912" y="2744404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481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00AAD5-47F6-F2EB-7D3F-74661D8F3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</a:t>
            </a:r>
            <a:r>
              <a:rPr lang="it-IT" dirty="0"/>
              <a:t>avedení povinností pro evidenci dat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1426A7-57D0-B937-8515-CD53D4C08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Dopadne na správce ISVS</a:t>
            </a:r>
          </a:p>
          <a:p>
            <a:r>
              <a:rPr lang="cs-CZ" dirty="0"/>
              <a:t>Cíl – Mít v datech „pořádek“</a:t>
            </a:r>
          </a:p>
          <a:p>
            <a:r>
              <a:rPr lang="cs-CZ" dirty="0"/>
              <a:t>Obdobně jako existují povinnosti pro evidenci hmotného majetku</a:t>
            </a:r>
          </a:p>
          <a:p>
            <a:r>
              <a:rPr lang="cs-CZ" dirty="0"/>
              <a:t>Povinnost provádět datový přezkum, během kterého budou identifikována data, kterými daný povinný subjekt disponuje</a:t>
            </a:r>
          </a:p>
          <a:p>
            <a:r>
              <a:rPr lang="cs-CZ" dirty="0"/>
              <a:t>Popisy dat a datových rozhraní a jejich evidence ve veřejném registru – zajištění dohledatelnosti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077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5867" y="958664"/>
            <a:ext cx="12192000" cy="4940672"/>
            <a:chOff x="6" y="900120"/>
            <a:chExt cx="9144000" cy="3584700"/>
          </a:xfrm>
        </p:grpSpPr>
        <p:sp>
          <p:nvSpPr>
            <p:cNvPr id="55" name="Google Shape;55;p13"/>
            <p:cNvSpPr/>
            <p:nvPr/>
          </p:nvSpPr>
          <p:spPr>
            <a:xfrm>
              <a:off x="6" y="900120"/>
              <a:ext cx="9144000" cy="3584700"/>
            </a:xfrm>
            <a:prstGeom prst="rect">
              <a:avLst/>
            </a:prstGeom>
            <a:solidFill>
              <a:srgbClr val="31809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  <p:pic>
          <p:nvPicPr>
            <p:cNvPr id="56" name="Google Shape;56;p13"/>
            <p:cNvPicPr preferRelativeResize="0"/>
            <p:nvPr/>
          </p:nvPicPr>
          <p:blipFill rotWithShape="1">
            <a:blip r:embed="rId3">
              <a:alphaModFix amt="71000"/>
            </a:blip>
            <a:srcRect t="24998"/>
            <a:stretch/>
          </p:blipFill>
          <p:spPr>
            <a:xfrm>
              <a:off x="1223100" y="900125"/>
              <a:ext cx="7920899" cy="3505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649735" y="3162330"/>
            <a:ext cx="11278128" cy="115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cs-CZ" sz="6133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Zajištění řízeného přístupu k datům</a:t>
            </a:r>
            <a:endParaRPr lang="cs-CZ" sz="36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 rot="-5400000">
            <a:off x="854912" y="2744404"/>
            <a:ext cx="402467" cy="348067"/>
          </a:xfrm>
          <a:prstGeom prst="flowChartMerg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76933" y="6154567"/>
            <a:ext cx="11826400" cy="49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cs" sz="1333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Projekt: Rozvoj datových politik v oblasti zlepšování kvality a interoperability dat veřejné správy   Registrační číslo: CZ.03.4.74/0.0/0.0/15_025/0013983</a:t>
            </a:r>
            <a:endParaRPr sz="1333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4">
            <a:alphaModFix/>
          </a:blip>
          <a:srcRect t="377" b="377"/>
          <a:stretch/>
        </p:blipFill>
        <p:spPr>
          <a:xfrm>
            <a:off x="487365" y="374040"/>
            <a:ext cx="2195593" cy="451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55601" y="374035"/>
            <a:ext cx="2503713" cy="451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577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CD1A93-3628-5688-C06E-8AD892118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Řízený přístup – 4. druh datových toků ve VS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215D00A-6A20-6A3F-9FFD-699C99A0F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Možnost zajištění přístupnosti dat veřejnosti, která jsou v tuto chvíli z poskytování vyloučena</a:t>
            </a:r>
          </a:p>
          <a:p>
            <a:r>
              <a:rPr lang="cs-CZ" dirty="0"/>
              <a:t>DGA, kapitola II, aplikace na data, na která dopadá:</a:t>
            </a:r>
          </a:p>
          <a:p>
            <a:pPr lvl="1"/>
            <a:r>
              <a:rPr lang="cs-CZ" dirty="0"/>
              <a:t>Ochrana obchodní důvěrnosti, včetně obchodního, profesního nebo firemního tajemství</a:t>
            </a:r>
          </a:p>
          <a:p>
            <a:pPr lvl="1"/>
            <a:r>
              <a:rPr lang="cs-CZ" dirty="0"/>
              <a:t>Ochrana statistické důvěrnosti</a:t>
            </a:r>
          </a:p>
          <a:p>
            <a:pPr lvl="1"/>
            <a:r>
              <a:rPr lang="cs-CZ" dirty="0"/>
              <a:t>Ochrana práv duševního vlastnictví třetích osob</a:t>
            </a:r>
          </a:p>
          <a:p>
            <a:pPr lvl="1"/>
            <a:r>
              <a:rPr lang="cs-CZ" dirty="0"/>
              <a:t>Ochrana osobních údajů v rozsahu, v jakém tato data nespadají do oblasti působnosti směrnice (EU) 2019/1024</a:t>
            </a:r>
          </a:p>
        </p:txBody>
      </p:sp>
    </p:spTree>
    <p:extLst>
      <p:ext uri="{BB962C8B-B14F-4D97-AF65-F5344CB8AC3E}">
        <p14:creationId xmlns:p14="http://schemas.microsoft.com/office/powerpoint/2010/main" val="148946369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708</Words>
  <Application>Microsoft Office PowerPoint</Application>
  <PresentationFormat>Širokoúhlá obrazovka</PresentationFormat>
  <Paragraphs>92</Paragraphs>
  <Slides>15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Roboto</vt:lpstr>
      <vt:lpstr>Motiv Office</vt:lpstr>
      <vt:lpstr>Zákon o správě dat veřejného sektoru</vt:lpstr>
      <vt:lpstr>Zákon o správě dat veřejného sektoru</vt:lpstr>
      <vt:lpstr>Harmonizace s DGA</vt:lpstr>
      <vt:lpstr>Nařízení Evropského parlamentu a Rady (EU) 2022/868 ze dne 30. května 2022 o evropské správě dat</vt:lpstr>
      <vt:lpstr>Nové povinnosti</vt:lpstr>
      <vt:lpstr>Zajištění lepší správy dat</vt:lpstr>
      <vt:lpstr>Zavedení povinností pro evidenci dat</vt:lpstr>
      <vt:lpstr>Zajištění řízeného přístupu k datům</vt:lpstr>
      <vt:lpstr>Řízený přístup – 4. druh datových toků ve VS</vt:lpstr>
      <vt:lpstr>Požadavky DGA</vt:lpstr>
      <vt:lpstr>Základní východiska nového zákona z hlediska řízeného přístupu</vt:lpstr>
      <vt:lpstr>Limitace řízeného přístupu</vt:lpstr>
      <vt:lpstr>Průběh legislativního procesu</vt:lpstr>
      <vt:lpstr>Harmonogram</vt:lpstr>
      <vt:lpstr>Děkuji za pozornost!  Otázky?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Právní úprava otevřených dat</dc:title>
  <dc:creator>Jakub Míšek</dc:creator>
  <cp:lastModifiedBy>Jakub Míšek</cp:lastModifiedBy>
  <cp:revision>104</cp:revision>
  <dcterms:created xsi:type="dcterms:W3CDTF">2021-05-13T20:43:50Z</dcterms:created>
  <dcterms:modified xsi:type="dcterms:W3CDTF">2023-02-06T10:49:01Z</dcterms:modified>
</cp:coreProperties>
</file>