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73" r:id="rId6"/>
    <p:sldId id="364" r:id="rId7"/>
    <p:sldId id="365" r:id="rId8"/>
    <p:sldId id="366" r:id="rId9"/>
    <p:sldId id="367" r:id="rId10"/>
    <p:sldId id="368" r:id="rId11"/>
    <p:sldId id="272" r:id="rId12"/>
    <p:sldId id="369" r:id="rId13"/>
  </p:sldIdLst>
  <p:sldSz cx="9144000" cy="6858000" type="screen4x3"/>
  <p:notesSz cx="6648450" cy="98504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03">
          <p15:clr>
            <a:srgbClr val="A4A3A4"/>
          </p15:clr>
        </p15:guide>
        <p15:guide id="4" pos="209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huslav Zůbek" initials="BZ" lastIdx="3" clrIdx="0"/>
  <p:cmAuthor id="1" name="Jan Hraňo" initials="JH" lastIdx="1" clrIdx="1"/>
  <p:cmAuthor id="2" name="Šuhaj Pavol" initials="ŠP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8DE8"/>
    <a:srgbClr val="00A6D7"/>
    <a:srgbClr val="595959"/>
    <a:srgbClr val="FF0F31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7486" autoAdjust="0"/>
  </p:normalViewPr>
  <p:slideViewPr>
    <p:cSldViewPr showGuides="1">
      <p:cViewPr varScale="1">
        <p:scale>
          <a:sx n="110" d="100"/>
          <a:sy n="110" d="100"/>
        </p:scale>
        <p:origin x="16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7FF83-59BB-4FA3-BA1E-6174A3173A46}" type="datetimeFigureOut">
              <a:rPr lang="cs-CZ" smtClean="0"/>
              <a:t>03.02.2023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152B4-1FE1-41B6-A737-12FAE9ED7FA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91451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BF813-0760-4D90-936F-A096172880CE}" type="datetimeFigureOut">
              <a:rPr lang="cs-CZ" smtClean="0"/>
              <a:t>03.02.2023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5DDE7-86C5-4030-ACED-047A6899E12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26078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3116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1898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9515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3907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5089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2415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3116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895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a závěreč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33617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40000"/>
            <a:ext cx="8352928" cy="451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</p:spTree>
    <p:extLst>
      <p:ext uri="{BB962C8B-B14F-4D97-AF65-F5344CB8AC3E}">
        <p14:creationId xmlns:p14="http://schemas.microsoft.com/office/powerpoint/2010/main" val="427707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01 Bez bodu program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50872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. bod program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32252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. bod program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 u="sng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712320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bod program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18638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880000" y="440728"/>
            <a:ext cx="5760000" cy="54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440000"/>
            <a:ext cx="8352928" cy="451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</p:txBody>
      </p:sp>
    </p:spTree>
    <p:extLst>
      <p:ext uri="{BB962C8B-B14F-4D97-AF65-F5344CB8AC3E}">
        <p14:creationId xmlns:p14="http://schemas.microsoft.com/office/powerpoint/2010/main" val="371758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9" r:id="rId4"/>
    <p:sldLayoutId id="2147483660" r:id="rId5"/>
    <p:sldLayoutId id="2147483661" r:id="rId6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i="1" u="sng" kern="1200">
          <a:solidFill>
            <a:srgbClr val="088DE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1950" indent="-361950" algn="l" defTabSz="914400" rtl="0" eaLnBrk="1" latinLnBrk="0" hangingPunct="1">
        <a:spcBef>
          <a:spcPts val="18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0000" indent="-360000" algn="l" defTabSz="914400" rtl="0" eaLnBrk="1" latinLnBrk="0" hangingPunct="1">
        <a:spcBef>
          <a:spcPts val="600"/>
        </a:spcBef>
        <a:buFont typeface="Wingdings" panose="05000000000000000000" pitchFamily="2" charset="2"/>
        <a:buChar char="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0000" indent="-360000" algn="l" defTabSz="914400" rtl="0" eaLnBrk="1" latinLnBrk="0" hangingPunct="1">
        <a:spcBef>
          <a:spcPts val="3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40000" indent="-360000" algn="l" defTabSz="914400" rtl="0" eaLnBrk="1" latinLnBrk="0" hangingPunct="1">
        <a:spcBef>
          <a:spcPts val="3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00000" indent="-360000" algn="l" defTabSz="914400" rtl="0" eaLnBrk="1" latinLnBrk="0" hangingPunct="1">
        <a:spcBef>
          <a:spcPts val="3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240359"/>
          </a:xfrm>
        </p:spPr>
        <p:txBody>
          <a:bodyPr>
            <a:normAutofit/>
          </a:bodyPr>
          <a:lstStyle/>
          <a:p>
            <a:pPr algn="ctr"/>
            <a:r>
              <a:rPr lang="cs-CZ" sz="2200" i="0" u="none" dirty="0"/>
              <a:t>Zasedání pracovní skupiny pro architekturu a řízení ICT</a:t>
            </a:r>
            <a:br>
              <a:rPr lang="cs-CZ" sz="2200" i="0" u="none" dirty="0"/>
            </a:br>
            <a:r>
              <a:rPr lang="cs-CZ" sz="2200" i="0" u="none" dirty="0"/>
              <a:t>6. 2. 2023</a:t>
            </a:r>
            <a:br>
              <a:rPr lang="cs-CZ" sz="2200" i="0" u="none" dirty="0"/>
            </a:br>
            <a:br>
              <a:rPr lang="cs-CZ" sz="3200" i="0" u="none" dirty="0"/>
            </a:br>
            <a:r>
              <a:rPr lang="cs-CZ" sz="2800" i="0" u="none" dirty="0"/>
              <a:t>Projekt Vybudování eGovernment cloudu – Informační systém cloud </a:t>
            </a:r>
            <a:r>
              <a:rPr lang="cs-CZ" sz="2800" i="0" u="none" dirty="0" err="1"/>
              <a:t>computingu</a:t>
            </a:r>
            <a:br>
              <a:rPr lang="cs-CZ" sz="2800" i="0" u="none" dirty="0"/>
            </a:br>
            <a:endParaRPr lang="cs-CZ" sz="2800" i="0" u="none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55776" y="4365102"/>
            <a:ext cx="3960440" cy="936106"/>
          </a:xfrm>
        </p:spPr>
        <p:txBody>
          <a:bodyPr>
            <a:normAutofit fontScale="47500" lnSpcReduction="20000"/>
          </a:bodyPr>
          <a:lstStyle/>
          <a:p>
            <a:pPr>
              <a:spcBef>
                <a:spcPts val="600"/>
              </a:spcBef>
            </a:pPr>
            <a:endParaRPr lang="cs-CZ" sz="1600" dirty="0"/>
          </a:p>
          <a:p>
            <a:pPr>
              <a:spcBef>
                <a:spcPts val="600"/>
              </a:spcBef>
            </a:pPr>
            <a:r>
              <a:rPr lang="cs-CZ" sz="3000" dirty="0">
                <a:solidFill>
                  <a:schemeClr val="tx1"/>
                </a:solidFill>
              </a:rPr>
              <a:t>prof. Ing. Jiří Voříšek, CSc., věcný gestor</a:t>
            </a:r>
          </a:p>
          <a:p>
            <a:pPr>
              <a:spcBef>
                <a:spcPts val="600"/>
              </a:spcBef>
            </a:pPr>
            <a:endParaRPr lang="cs-CZ" sz="30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cs-CZ" sz="3000" dirty="0">
                <a:solidFill>
                  <a:schemeClr val="tx1"/>
                </a:solidFill>
              </a:rPr>
              <a:t>Eliška Janečková, Senior Project Manager</a:t>
            </a:r>
          </a:p>
          <a:p>
            <a:pPr>
              <a:spcBef>
                <a:spcPts val="600"/>
              </a:spcBef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324218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8768" y="1268760"/>
            <a:ext cx="7929016" cy="540000"/>
          </a:xfrm>
        </p:spPr>
        <p:txBody>
          <a:bodyPr>
            <a:noAutofit/>
          </a:bodyPr>
          <a:lstStyle/>
          <a:p>
            <a:r>
              <a:rPr lang="cs-CZ" sz="2000" i="0" u="none" dirty="0"/>
              <a:t>Aktuálně k projektu Vybudování eGovernment </a:t>
            </a:r>
            <a:r>
              <a:rPr lang="cs-CZ" sz="2000" i="0" u="none" dirty="0" err="1"/>
              <a:t>cloudou</a:t>
            </a:r>
            <a:r>
              <a:rPr lang="cs-CZ" sz="2000" i="0" u="none" dirty="0"/>
              <a:t> – Informační systém cloud </a:t>
            </a:r>
            <a:r>
              <a:rPr lang="cs-CZ" sz="2000" i="0" u="none" dirty="0" err="1"/>
              <a:t>computingu</a:t>
            </a:r>
            <a:endParaRPr lang="cs-CZ" sz="2000" i="0" u="none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8768" y="1916832"/>
            <a:ext cx="8226464" cy="4077232"/>
          </a:xfrm>
        </p:spPr>
        <p:txBody>
          <a:bodyPr anchor="ctr">
            <a:norm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 má všechna potřebná schválení (projektový záměr, investiční záměr, schválení OHA, schválení žádosti o podporu NPO)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Aktuálně probíhá kolečko pro schválení Referátníku VZ. Následně přistoupíme k dalším krokům pro vyhlášení VZ.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Termín dokončení projektu je Q2 2026.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externím konzultantem probíhá aktualizace zadávací dokumentace vzhledem ke změnám v příslušném zákoně (dokončení předpokládáme do 10. 2. 2023)</a:t>
            </a:r>
          </a:p>
        </p:txBody>
      </p:sp>
    </p:spTree>
    <p:extLst>
      <p:ext uri="{BB962C8B-B14F-4D97-AF65-F5344CB8AC3E}">
        <p14:creationId xmlns:p14="http://schemas.microsoft.com/office/powerpoint/2010/main" val="186741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85214" y="1196753"/>
            <a:ext cx="7831202" cy="576064"/>
          </a:xfrm>
        </p:spPr>
        <p:txBody>
          <a:bodyPr>
            <a:noAutofit/>
          </a:bodyPr>
          <a:lstStyle/>
          <a:p>
            <a:pPr algn="ctr"/>
            <a:br>
              <a:rPr lang="cs-CZ" sz="2800" i="0" u="non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sz="2800" b="1" i="0" u="none" dirty="0"/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539552" y="5301208"/>
            <a:ext cx="5472608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DDEC9191-F312-450E-A2E7-20B613FC1991}"/>
              </a:ext>
            </a:extLst>
          </p:cNvPr>
          <p:cNvSpPr txBox="1">
            <a:spLocks/>
          </p:cNvSpPr>
          <p:nvPr/>
        </p:nvSpPr>
        <p:spPr>
          <a:xfrm>
            <a:off x="458768" y="1268760"/>
            <a:ext cx="7929016" cy="54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1" u="sng" kern="1200">
                <a:solidFill>
                  <a:srgbClr val="088DE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i="0" u="none" dirty="0"/>
              <a:t>Funkcionality projektu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C5AB319-5020-4356-98C9-C7E700B9181C}"/>
              </a:ext>
            </a:extLst>
          </p:cNvPr>
          <p:cNvSpPr txBox="1"/>
          <p:nvPr/>
        </p:nvSpPr>
        <p:spPr>
          <a:xfrm>
            <a:off x="485214" y="2008433"/>
            <a:ext cx="77591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Hlavním cílem funkcionality ISCC je snížení administrativní náročnosti procesů eGovernment cloudu, a to pro všechny subjekty, které se procesu účastní (MV, NÚKIB, orgánů, které se vyjadřují k důvěryhodnosti poskytovatele, OVS a poskytovatelů cloud </a:t>
            </a:r>
            <a:r>
              <a:rPr lang="cs-CZ" dirty="0" err="1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computingu</a:t>
            </a: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endParaRPr lang="cs-CZ" dirty="0">
              <a:solidFill>
                <a:srgbClr val="088DE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Cílem ISCC je usnadňovat práci s poptávkami CC, se žádostmi poskytovatelů o zápis poskytovatele a o zápis jeho služeb do katalogu CC, s výběrem vhodných služeb CC pro realizaci ISVS a se zápisem využívaných služeb CC do katalogu CC.</a:t>
            </a:r>
          </a:p>
          <a:p>
            <a:endParaRPr lang="cs-CZ" dirty="0">
              <a:solidFill>
                <a:srgbClr val="088DE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Operace s těmito dokumenty v současné době probíhá pomocí formulářů v Excelu (Předávání těchto formulářových dokumentů mezi zúčastněnými subjekty probíhá přes datové schránky.) Sledování termínů správního řízení se dosud realizuje ručně, což představuje významnou administrativní zátěž pro pracovníky MV.</a:t>
            </a:r>
          </a:p>
        </p:txBody>
      </p:sp>
    </p:spTree>
    <p:extLst>
      <p:ext uri="{BB962C8B-B14F-4D97-AF65-F5344CB8AC3E}">
        <p14:creationId xmlns:p14="http://schemas.microsoft.com/office/powerpoint/2010/main" val="2374564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85214" y="1196753"/>
            <a:ext cx="7831202" cy="576064"/>
          </a:xfrm>
        </p:spPr>
        <p:txBody>
          <a:bodyPr>
            <a:noAutofit/>
          </a:bodyPr>
          <a:lstStyle/>
          <a:p>
            <a:pPr algn="ctr"/>
            <a:br>
              <a:rPr lang="cs-CZ" sz="2800" i="0" u="non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sz="2800" b="1" i="0" u="none" dirty="0"/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539552" y="5301208"/>
            <a:ext cx="5472608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DDEC9191-F312-450E-A2E7-20B613FC1991}"/>
              </a:ext>
            </a:extLst>
          </p:cNvPr>
          <p:cNvSpPr txBox="1">
            <a:spLocks/>
          </p:cNvSpPr>
          <p:nvPr/>
        </p:nvSpPr>
        <p:spPr>
          <a:xfrm>
            <a:off x="458768" y="1268760"/>
            <a:ext cx="7929016" cy="54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1" u="sng" kern="1200">
                <a:solidFill>
                  <a:srgbClr val="088DE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i="0" u="none" dirty="0"/>
              <a:t>Etapy tvorby funkcionality ISCC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C5AB319-5020-4356-98C9-C7E700B9181C}"/>
              </a:ext>
            </a:extLst>
          </p:cNvPr>
          <p:cNvSpPr txBox="1"/>
          <p:nvPr/>
        </p:nvSpPr>
        <p:spPr>
          <a:xfrm>
            <a:off x="485214" y="2008433"/>
            <a:ext cx="77591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Funkcionalita  ISCC se bude vytvářet </a:t>
            </a:r>
            <a:r>
              <a:rPr lang="cs-CZ" b="1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ve 2 etapách</a:t>
            </a: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endParaRPr lang="cs-CZ" dirty="0">
              <a:solidFill>
                <a:srgbClr val="088DE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 první etapě budou jednotlivé subjekty pracovat pouze s dokumenty v excelovském formátu. Vyplněný/upravený formulář pak bude importován do ISCC. V ISCC je třeba ukládat jak dokument v Excelu, tak jeho importovaný formát, aby bylo možné doložit, zda import proběhl správně (problémy mohou nastat, když formulář v Excelu nebyl vyplněn požadovaným způsobem).</a:t>
            </a:r>
          </a:p>
          <a:p>
            <a:pPr marL="342900" indent="-342900">
              <a:buFont typeface="+mj-lt"/>
              <a:buAutoNum type="arabicPeriod"/>
            </a:pPr>
            <a:endParaRPr lang="cs-CZ" dirty="0">
              <a:solidFill>
                <a:srgbClr val="088DE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Ve druhé etapě bude umožněno i on-line vyplňování formulářů. v druhé etapě bude umožněno i on-line vyplňování formulářů. V této etapě se budou komentáře zpracovatelů jednotlivých dokladů zapisovat do informačních polí ISCC, budou formálně uzavírány a archivovány, a sledován jejich průběh pro závěrečné rozhodnutí.</a:t>
            </a:r>
          </a:p>
        </p:txBody>
      </p:sp>
    </p:spTree>
    <p:extLst>
      <p:ext uri="{BB962C8B-B14F-4D97-AF65-F5344CB8AC3E}">
        <p14:creationId xmlns:p14="http://schemas.microsoft.com/office/powerpoint/2010/main" val="1125835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85214" y="1196753"/>
            <a:ext cx="7831202" cy="576064"/>
          </a:xfrm>
        </p:spPr>
        <p:txBody>
          <a:bodyPr>
            <a:noAutofit/>
          </a:bodyPr>
          <a:lstStyle/>
          <a:p>
            <a:pPr algn="ctr"/>
            <a:br>
              <a:rPr lang="cs-CZ" sz="2800" i="0" u="non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sz="2800" b="1" i="0" u="none" dirty="0"/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539552" y="5301208"/>
            <a:ext cx="5472608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DDEC9191-F312-450E-A2E7-20B613FC1991}"/>
              </a:ext>
            </a:extLst>
          </p:cNvPr>
          <p:cNvSpPr txBox="1">
            <a:spLocks/>
          </p:cNvSpPr>
          <p:nvPr/>
        </p:nvSpPr>
        <p:spPr>
          <a:xfrm>
            <a:off x="436307" y="1196753"/>
            <a:ext cx="7929016" cy="54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1" u="sng" kern="1200">
                <a:solidFill>
                  <a:srgbClr val="088DE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i="0" u="none" dirty="0"/>
              <a:t>Procesy eGC, ve kterých se funkcionalita ISCC využívá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ADF3ED7C-2E2D-4E13-A125-1F57FB91C9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46" y="1772817"/>
            <a:ext cx="7451725" cy="465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079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85214" y="1196753"/>
            <a:ext cx="7831202" cy="576064"/>
          </a:xfrm>
        </p:spPr>
        <p:txBody>
          <a:bodyPr>
            <a:noAutofit/>
          </a:bodyPr>
          <a:lstStyle/>
          <a:p>
            <a:pPr algn="ctr"/>
            <a:br>
              <a:rPr lang="cs-CZ" sz="2800" i="0" u="non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sz="2800" b="1" i="0" u="none" dirty="0"/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539552" y="5301208"/>
            <a:ext cx="5472608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DDEC9191-F312-450E-A2E7-20B613FC1991}"/>
              </a:ext>
            </a:extLst>
          </p:cNvPr>
          <p:cNvSpPr txBox="1">
            <a:spLocks/>
          </p:cNvSpPr>
          <p:nvPr/>
        </p:nvSpPr>
        <p:spPr>
          <a:xfrm>
            <a:off x="436307" y="1196753"/>
            <a:ext cx="7929016" cy="54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1" u="sng" kern="1200">
                <a:solidFill>
                  <a:srgbClr val="088DE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i="0" u="none" dirty="0"/>
              <a:t>Procesy eGC, ve kterých se funkcionalita ISCC využívá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F9C9711-6127-44E5-80E9-AB245C2E4E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6" y="1736753"/>
            <a:ext cx="8043545" cy="502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73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85214" y="1196753"/>
            <a:ext cx="7831202" cy="576064"/>
          </a:xfrm>
        </p:spPr>
        <p:txBody>
          <a:bodyPr>
            <a:noAutofit/>
          </a:bodyPr>
          <a:lstStyle/>
          <a:p>
            <a:pPr algn="ctr"/>
            <a:br>
              <a:rPr lang="cs-CZ" sz="2800" i="0" u="non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sz="2800" b="1" i="0" u="none" dirty="0"/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539552" y="5301208"/>
            <a:ext cx="5472608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DDEC9191-F312-450E-A2E7-20B613FC1991}"/>
              </a:ext>
            </a:extLst>
          </p:cNvPr>
          <p:cNvSpPr txBox="1">
            <a:spLocks/>
          </p:cNvSpPr>
          <p:nvPr/>
        </p:nvSpPr>
        <p:spPr>
          <a:xfrm>
            <a:off x="458768" y="1268760"/>
            <a:ext cx="7929016" cy="54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1" u="sng" kern="1200">
                <a:solidFill>
                  <a:srgbClr val="088DE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s-CZ" sz="2000" i="0" u="none" dirty="0"/>
              <a:t>Funkcionalita ISCC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F4328C4-8928-4DAB-A1CD-4FA445839A04}"/>
              </a:ext>
            </a:extLst>
          </p:cNvPr>
          <p:cNvSpPr txBox="1"/>
          <p:nvPr/>
        </p:nvSpPr>
        <p:spPr>
          <a:xfrm>
            <a:off x="395536" y="2023388"/>
            <a:ext cx="768718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Zápis poptávky na služby CC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Zápis poskytovatele CC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Zápis nabídky CC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Aktualizace nabídky CC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Výmaz nabídky CC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Zápis a výmaz využívaného CC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88DE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Výpisy z katalogu CC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9864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7544" y="249289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cs-CZ" sz="3200" i="0" u="none" dirty="0"/>
              <a:t>Otázky</a:t>
            </a:r>
          </a:p>
        </p:txBody>
      </p:sp>
    </p:spTree>
    <p:extLst>
      <p:ext uri="{BB962C8B-B14F-4D97-AF65-F5344CB8AC3E}">
        <p14:creationId xmlns:p14="http://schemas.microsoft.com/office/powerpoint/2010/main" val="2240071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7544" y="249289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cs-CZ" sz="3200" i="0" u="none" dirty="0"/>
              <a:t>Děkujeme za pozornost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27C780B-EF8A-454F-A041-AF282E394238}"/>
              </a:ext>
            </a:extLst>
          </p:cNvPr>
          <p:cNvSpPr txBox="1"/>
          <p:nvPr/>
        </p:nvSpPr>
        <p:spPr>
          <a:xfrm>
            <a:off x="611560" y="5229200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prof. Ing. Jiří Voříšek, CSc.</a:t>
            </a:r>
          </a:p>
          <a:p>
            <a:r>
              <a:rPr lang="cs-CZ" sz="1400" dirty="0"/>
              <a:t>jiri.vorisek@mvcr.cz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9F297D0-0FF2-44C4-A388-8B43CE2E4BA1}"/>
              </a:ext>
            </a:extLst>
          </p:cNvPr>
          <p:cNvSpPr txBox="1"/>
          <p:nvPr/>
        </p:nvSpPr>
        <p:spPr>
          <a:xfrm>
            <a:off x="6588224" y="52292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Eliška Janečková</a:t>
            </a:r>
          </a:p>
          <a:p>
            <a:r>
              <a:rPr lang="cs-CZ" sz="1400" dirty="0"/>
              <a:t>eliska.janeckova@mvcr.cz</a:t>
            </a:r>
          </a:p>
        </p:txBody>
      </p:sp>
    </p:spTree>
    <p:extLst>
      <p:ext uri="{BB962C8B-B14F-4D97-AF65-F5344CB8AC3E}">
        <p14:creationId xmlns:p14="http://schemas.microsoft.com/office/powerpoint/2010/main" val="76976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ISMS XX.YY.ZZ. Šablona Prezentace - DD.MM. YYYY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5AE329D5E6F4C4B9BC8F52CAB4B7115" ma:contentTypeVersion="1" ma:contentTypeDescription="Vytvoří nový dokument" ma:contentTypeScope="" ma:versionID="8bd46d86a138ed51bcfb18183fbde3b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ecb93c72f33e94aa0d8973920a8bbe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CC5D83-AEA8-40C7-B453-2967CFCD20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B8D731-5463-44D7-842F-51BCADC6B07B}">
  <ds:schemaRefs>
    <ds:schemaRef ds:uri="http://www.w3.org/XML/1998/namespace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F3054E0-7092-480B-AD7A-FC4FBBCF96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ISMS XX.YY.ZZ. Šablona Prezentace - DD.MM. YYYY</Template>
  <TotalTime>7984</TotalTime>
  <Words>455</Words>
  <Application>Microsoft Office PowerPoint</Application>
  <PresentationFormat>Předvádění na obrazovce (4:3)</PresentationFormat>
  <Paragraphs>43</Paragraphs>
  <Slides>9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ISMS XX.YY.ZZ. Šablona Prezentace - DD.MM. YYYY</vt:lpstr>
      <vt:lpstr>Zasedání pracovní skupiny pro architekturu a řízení ICT 6. 2. 2023  Projekt Vybudování eGovernment cloudu – Informační systém cloud computingu </vt:lpstr>
      <vt:lpstr>Aktuálně k projektu Vybudování eGovernment cloudou – Informační systém cloud computingu</vt:lpstr>
      <vt:lpstr> </vt:lpstr>
      <vt:lpstr> </vt:lpstr>
      <vt:lpstr> </vt:lpstr>
      <vt:lpstr> </vt:lpstr>
      <vt:lpstr> </vt:lpstr>
      <vt:lpstr>Otázky</vt:lpstr>
      <vt:lpstr>Děkujeme za pozornost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Výbor kybernetické bezpečnosti resortu MV</dc:title>
  <dc:creator>MVCR</dc:creator>
  <cp:lastModifiedBy>Janečková Eliška</cp:lastModifiedBy>
  <cp:revision>522</cp:revision>
  <cp:lastPrinted>2018-04-09T09:23:58Z</cp:lastPrinted>
  <dcterms:created xsi:type="dcterms:W3CDTF">2017-03-14T09:25:44Z</dcterms:created>
  <dcterms:modified xsi:type="dcterms:W3CDTF">2023-02-03T13:47:51Z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0x01010085AE329D5E6F4C4B9BC8F52CAB4B7115</vt:lpwstr>
  </property>
</Properties>
</file>