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  <p:sldId id="261" r:id="rId7"/>
    <p:sldId id="259" r:id="rId8"/>
    <p:sldId id="285" r:id="rId9"/>
    <p:sldId id="274" r:id="rId10"/>
    <p:sldId id="275" r:id="rId11"/>
    <p:sldId id="276" r:id="rId12"/>
    <p:sldId id="269" r:id="rId13"/>
    <p:sldId id="311" r:id="rId14"/>
    <p:sldId id="312" r:id="rId15"/>
    <p:sldId id="315" r:id="rId16"/>
    <p:sldId id="313" r:id="rId17"/>
    <p:sldId id="310" r:id="rId18"/>
    <p:sldId id="288" r:id="rId19"/>
    <p:sldId id="294" r:id="rId20"/>
    <p:sldId id="314" r:id="rId21"/>
    <p:sldId id="316" r:id="rId22"/>
    <p:sldId id="309" r:id="rId23"/>
    <p:sldId id="272" r:id="rId24"/>
    <p:sldId id="270" r:id="rId2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06.02.2023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06.02.2023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06.02.2023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06.02.2023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06.02.2023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06.02.2023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06.02.2023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06.02.2023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06.02.2023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06.02.2023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06.02.2023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06.02.2023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cms_pristup_po" TargetMode="External"/><Relationship Id="rId2" Type="http://schemas.openxmlformats.org/officeDocument/2006/relationships/hyperlink" Target="https://archi.gov.cz/znalostni_baze:utlum_r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chi.gov.cz/nap:katalog_cloud" TargetMode="External"/><Relationship Id="rId4" Type="http://schemas.openxmlformats.org/officeDocument/2006/relationships/hyperlink" Target="https://archi.gov.cz/uvod_schvalovani:seznam_projektu_86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Ministerstvo vnitra 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cs-CZ" sz="54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Zasedání</a:t>
            </a:r>
            <a:r>
              <a:rPr kumimoji="0" lang="cs-CZ" sz="5400" b="1" i="0" u="none" strike="noStrike" kern="1200" cap="none" spc="0" normalizeH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3200" b="1" i="0" u="none" strike="noStrike" kern="1200" cap="none" spc="0" normalizeH="0" baseline="0" noProof="0" dirty="0" err="1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asedání</a:t>
            </a:r>
            <a:r>
              <a:rPr kumimoji="0" lang="cs-CZ" sz="32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6. 2. 2023</a:t>
            </a:r>
            <a:endParaRPr kumimoji="0" lang="cs-CZ" sz="3200" b="1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Zákon o správě dat veřejného sektoru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7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Digitální a informační agentura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9557" y="1495690"/>
            <a:ext cx="11392929" cy="5086341"/>
          </a:xfrm>
        </p:spPr>
        <p:txBody>
          <a:bodyPr>
            <a:normAutofit/>
          </a:bodyPr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Ředitel DIA – Martin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Mesršmíd</a:t>
            </a: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Zástupce ředitele – Petr Kuchař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Přechod odborů MV (OHA,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oeG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) a SZR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Důraz na centrální sdílené služby a sdílení údajů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Posuzování projektů zatím beze změny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Vyhláška o dlouhodobém řízení ISVS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Kompetenční centra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Jihlava – 28.2.2023 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33960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IROP a NPO projekty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4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 funkcionality - indikátor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9557" y="1495690"/>
            <a:ext cx="11392929" cy="5086341"/>
          </a:xfrm>
        </p:spPr>
        <p:txBody>
          <a:bodyPr>
            <a:normAutofit fontScale="70000" lnSpcReduction="20000"/>
          </a:bodyPr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nová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samoobslužná služba veřejné správy z katalogu služeb veřejné správy;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přispívání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 propojeného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datového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fondu veřejné správy;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interoperabilita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na území státu pomocí referenčního rozhraní veřejné správy s přesahem i např. v rámci EU;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logická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centralizace a celoplošná dostupnost v rámci orgánů veřejné moci (OVM) a soukromoprávních uživatelů údajů (SPUU) sdílejících informační systém veřejné správy nebo soukromoprávní systém pro využívání údajů;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zvýšená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spolehlivost, bezpečnost a průchodnost provozních informačních systémů, spravovaných jednotlivými OVM s využitím sdílení ICT platforem;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lepší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dostupnost služeb veřejné správy nebo interoperabilita na území státu s přesahem v rámci EU;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využívání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služeb národního bodu pro identifikaci a autentizaci;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zavedení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metod automatizace a robotizace ve veřejné správě;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využívání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služeb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cloud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computingu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z katalogu služeb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cloud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computingu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budování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informačního systému veřejné správy s podporou samostatných a oddělených modulů (kontejnerů) komunikujících pomocí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mikroslužeb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se zabráněním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vendor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lock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-in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.</a:t>
            </a:r>
            <a:endParaRPr lang="cs-CZ" b="1" dirty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2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IROP a NPO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8773" y="1741040"/>
            <a:ext cx="10515600" cy="4814596"/>
          </a:xfrm>
        </p:spPr>
        <p:txBody>
          <a:bodyPr/>
          <a:lstStyle/>
          <a:p>
            <a:pPr marL="0" indent="0">
              <a:buNone/>
            </a:pP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173" y="1492979"/>
            <a:ext cx="9054308" cy="512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9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IROP a NPO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371039"/>
              </p:ext>
            </p:extLst>
          </p:nvPr>
        </p:nvGraphicFramePr>
        <p:xfrm>
          <a:off x="410547" y="1690691"/>
          <a:ext cx="11371877" cy="34015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18778">
                  <a:extLst>
                    <a:ext uri="{9D8B030D-6E8A-4147-A177-3AD203B41FA5}">
                      <a16:colId xmlns:a16="http://schemas.microsoft.com/office/drawing/2014/main" val="1836496951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454639776"/>
                    </a:ext>
                  </a:extLst>
                </a:gridCol>
                <a:gridCol w="1495425">
                  <a:extLst>
                    <a:ext uri="{9D8B030D-6E8A-4147-A177-3AD203B41FA5}">
                      <a16:colId xmlns:a16="http://schemas.microsoft.com/office/drawing/2014/main" val="1791480124"/>
                    </a:ext>
                  </a:extLst>
                </a:gridCol>
                <a:gridCol w="1532833">
                  <a:extLst>
                    <a:ext uri="{9D8B030D-6E8A-4147-A177-3AD203B41FA5}">
                      <a16:colId xmlns:a16="http://schemas.microsoft.com/office/drawing/2014/main" val="3035748059"/>
                    </a:ext>
                  </a:extLst>
                </a:gridCol>
                <a:gridCol w="1543741">
                  <a:extLst>
                    <a:ext uri="{9D8B030D-6E8A-4147-A177-3AD203B41FA5}">
                      <a16:colId xmlns:a16="http://schemas.microsoft.com/office/drawing/2014/main" val="3020096810"/>
                    </a:ext>
                  </a:extLst>
                </a:gridCol>
              </a:tblGrid>
              <a:tr h="47850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u="none" strike="noStrike" dirty="0">
                          <a:effectLst/>
                        </a:rPr>
                        <a:t>Výzva IROP21+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u="none" strike="noStrike" dirty="0">
                          <a:effectLst/>
                        </a:rPr>
                        <a:t>Počet žádostí (nezamítnutých)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u="none" strike="noStrike" dirty="0">
                          <a:effectLst/>
                        </a:rPr>
                        <a:t>Hodnota žádostí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u="none" strike="noStrike" dirty="0">
                          <a:effectLst/>
                        </a:rPr>
                        <a:t>Alokace výzvy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u="none" strike="noStrike" dirty="0">
                          <a:effectLst/>
                        </a:rPr>
                        <a:t>Čerpáno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8469820"/>
                  </a:ext>
                </a:extLst>
              </a:tr>
              <a:tr h="231104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 dirty="0">
                          <a:effectLst/>
                        </a:rPr>
                        <a:t>3. výzva IROP - Kybernetická bezpečnost  - SC 1.1 (MRR)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1 891 365 236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707 782 100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267,2%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2793689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>
                          <a:effectLst/>
                        </a:rPr>
                        <a:t>4. výzva IROP - Kybernetická bezpečnost  - SC 1.1 (PR)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132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3 216 750 103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2 452 776 540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131,1%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1168337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>
                          <a:effectLst/>
                        </a:rPr>
                        <a:t>5. výzva IROP - Kybernetická bezpečnost  - SC 1.1 (ČR)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762 529 499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1 598 986 263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47,7%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843015"/>
                  </a:ext>
                </a:extLst>
              </a:tr>
              <a:tr h="234514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8. </a:t>
                      </a:r>
                      <a:r>
                        <a:rPr lang="en-US" sz="1050" u="none" strike="noStrike" dirty="0" err="1">
                          <a:effectLst/>
                        </a:rPr>
                        <a:t>výzva</a:t>
                      </a:r>
                      <a:r>
                        <a:rPr lang="en-US" sz="1050" u="none" strike="noStrike" dirty="0">
                          <a:effectLst/>
                        </a:rPr>
                        <a:t> IROP - eGovernment  - SC 1.1 (MRR)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333 168 537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437 028 320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76,2%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7939275"/>
                  </a:ext>
                </a:extLst>
              </a:tr>
              <a:tr h="234514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9. výzva IROP - eGovernment  - SC 1.1 (PR)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29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179 361 307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1 289 343 800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13,9%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79806193"/>
                  </a:ext>
                </a:extLst>
              </a:tr>
              <a:tr h="234514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10. výzva IROP - eGovernment  - SC 1.1 (VRR)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101 045 631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612 500 000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16,5%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1514932"/>
                  </a:ext>
                </a:extLst>
              </a:tr>
              <a:tr h="234514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11. výzva IROP - eGovernment  - SC 1.1 (ČR)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1 672 959 654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0,0%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5156843"/>
                  </a:ext>
                </a:extLst>
              </a:tr>
              <a:tr h="243044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>
                          <a:effectLst/>
                        </a:rPr>
                        <a:t>29. výzva IROP - eGovernment a Kybernetická bezpečnost  - SC 1.1 (ITI)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150 987 947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0,0%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9235553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>
                          <a:effectLst/>
                        </a:rPr>
                        <a:t>45. výzva IROP - Rozvoj neveřejné síťové infrastruktury veřejné správy  - SC 1.1 (MRR)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554 675 380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0,0%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3029512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>
                          <a:effectLst/>
                        </a:rPr>
                        <a:t>46. výzva IROP - Rozvoj neveřejné síťové infrastruktury veřejné správy  - SC 1.1 (PR)</a:t>
                      </a:r>
                      <a:endParaRPr lang="cs-CZ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2 003 629 520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0,0%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1185958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u="none" strike="noStrike" dirty="0">
                          <a:effectLst/>
                        </a:rPr>
                        <a:t>47. výzva IROP - Rozvoj neveřejné síťové infrastruktury veřejné správy  - SC 1.1 (ČR)</a:t>
                      </a:r>
                      <a:endParaRPr lang="cs-CZ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1 672 959 654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u="none" strike="noStrike">
                          <a:effectLst/>
                        </a:rPr>
                        <a:t>0,0%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3113616"/>
                  </a:ext>
                </a:extLst>
              </a:tr>
              <a:tr h="234514">
                <a:tc>
                  <a:txBody>
                    <a:bodyPr/>
                    <a:lstStyle/>
                    <a:p>
                      <a:pPr algn="l" fontAlgn="t"/>
                      <a:r>
                        <a:rPr lang="cs-CZ" sz="1100" b="1" u="none" strike="noStrike" dirty="0">
                          <a:effectLst/>
                        </a:rPr>
                        <a:t>Celkový počet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309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6 484 220 313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13 153 629 178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49,3%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7967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37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839115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eGovernment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cloud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14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839115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Plánované výzkumné aktivity TAČR v oblasti projektů eGovernmentu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1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Výhled 2023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838200" y="1484601"/>
            <a:ext cx="10515600" cy="4821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Pokračování pracovní skupiny dokud bude plnit svůj účel a smysl</a:t>
            </a:r>
          </a:p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Vznik Digitální a informační agentury</a:t>
            </a: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Zprovoznění Jednotné digitální brány EU</a:t>
            </a: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Přípravy na ostrovní režim CMS</a:t>
            </a: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Přípravy na povinnosti dle </a:t>
            </a:r>
            <a:r>
              <a:rPr lang="cs-CZ" sz="4000" b="1" dirty="0" err="1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ZoPDS</a:t>
            </a:r>
            <a:endParaRPr lang="cs-CZ" sz="4000" b="1" dirty="0" smtClean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Sdílení dobré praxe</a:t>
            </a:r>
            <a:endParaRPr lang="cs-CZ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86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</a:t>
            </a: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Evidence údajů v agendě 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Radka Domanská, Martin Vimmr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Zákon o správě dat veřejného sektoru – </a:t>
            </a:r>
            <a:r>
              <a:rPr lang="cs-CZ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Jakub Míšek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 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MVČR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Projekty IROP – 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MVČR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eGovernment </a:t>
            </a:r>
            <a:r>
              <a:rPr lang="cs-CZ" sz="2800" b="1" dirty="0" err="1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cloud</a:t>
            </a: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MVČR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Plánované </a:t>
            </a: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výzkumné aktivity TAČR v oblasti projektů eGovernmentu </a:t>
            </a: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TAČR + MVČR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edivec</a:t>
            </a:r>
            <a:endParaRPr lang="cs-CZ" sz="28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Závěr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6161" y="1087143"/>
            <a:ext cx="11296691" cy="5770857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</a:t>
            </a:r>
            <a:r>
              <a:rPr lang="cs-CZ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Návod na vytvoření nové kategorie </a:t>
            </a: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OVM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</a:t>
            </a:r>
            <a:r>
              <a:rPr lang="cs-CZ" sz="29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archi.gov.cz/znalostni_baze:aisp_vytvoreni_kategorie_ovm</a:t>
            </a:r>
          </a:p>
          <a:p>
            <a:pPr>
              <a:lnSpc>
                <a:spcPct val="120000"/>
              </a:lnSpc>
            </a:pPr>
            <a:r>
              <a:rPr lang="pl-PL" sz="29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Utlumování rodných čísel </a:t>
            </a:r>
            <a:r>
              <a:rPr lang="cs-CZ" sz="2900" b="1" u="sng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sz="2900" b="1" u="sng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archi.gov.cz/znalostni_baze:utlum_rc</a:t>
            </a:r>
            <a:r>
              <a:rPr lang="cs-CZ" sz="2900" b="1" u="sng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  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Přístup do CMS pro podřízené/zřizované organizace 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3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3"/>
              </a:rPr>
              <a:t>archi.gov.cz/znalostni_baze:cms_pristup_po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   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Přehled záměrů schvalovaných dle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86/2020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4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4"/>
              </a:rPr>
              <a:t>archi.gov.cz/uvod_schvalovani:seznam_projektu_86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Katalog </a:t>
            </a:r>
            <a:r>
              <a:rPr lang="cs-CZ" sz="2900" b="1" dirty="0" err="1" smtClean="0">
                <a:ln>
                  <a:solidFill>
                    <a:schemeClr val="bg1"/>
                  </a:solidFill>
                </a:ln>
              </a:rPr>
              <a:t>cloud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sz="2900" b="1" dirty="0" err="1" smtClean="0">
                <a:ln>
                  <a:solidFill>
                    <a:schemeClr val="bg1"/>
                  </a:solidFill>
                </a:ln>
              </a:rPr>
              <a:t>computingu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5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5"/>
              </a:rPr>
              <a:t>archi.gov.cz/nap:katalog_cloud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 jednomyslně schválen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usnesením RVIS 2022/4/29/U5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Plenární zasedání RVIS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Pravidla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diskuze ve speciální části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webu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archi.gov.cz/diskuze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 lvl="1"/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Diskutujte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Evidence údajů v agendě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79E98EC-8279-4842-B4EF-743633698D36}">
  <ds:schemaRefs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1708</TotalTime>
  <Words>858</Words>
  <Application>Microsoft Office PowerPoint</Application>
  <PresentationFormat>Širokoúhlá obrazovka</PresentationFormat>
  <Paragraphs>142</Paragraphs>
  <Slides>21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4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Evidence údajů v agendě</vt:lpstr>
      <vt:lpstr>Zákon o správě dat veřejného sektoru </vt:lpstr>
      <vt:lpstr>Digitální a informační agentura </vt:lpstr>
      <vt:lpstr>Digitální a informační agentura</vt:lpstr>
      <vt:lpstr>IROP a NPO projekty</vt:lpstr>
      <vt:lpstr>Nové funkcionality - indikátor</vt:lpstr>
      <vt:lpstr>IROP a NPO</vt:lpstr>
      <vt:lpstr>IROP a NPO</vt:lpstr>
      <vt:lpstr>eGovernment cloud</vt:lpstr>
      <vt:lpstr>Plánované výzkumné aktivity TAČR v oblasti projektů eGovernmentu </vt:lpstr>
      <vt:lpstr>Výhled 2023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105</cp:revision>
  <dcterms:created xsi:type="dcterms:W3CDTF">2021-01-27T09:19:54Z</dcterms:created>
  <dcterms:modified xsi:type="dcterms:W3CDTF">2023-02-06T11:08:10Z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