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8"/>
  </p:notesMasterIdLst>
  <p:sldIdLst>
    <p:sldId id="256" r:id="rId5"/>
    <p:sldId id="425" r:id="rId6"/>
    <p:sldId id="426" r:id="rId7"/>
    <p:sldId id="428" r:id="rId8"/>
    <p:sldId id="427" r:id="rId9"/>
    <p:sldId id="429" r:id="rId10"/>
    <p:sldId id="430" r:id="rId11"/>
    <p:sldId id="435" r:id="rId12"/>
    <p:sldId id="431" r:id="rId13"/>
    <p:sldId id="432" r:id="rId14"/>
    <p:sldId id="433" r:id="rId15"/>
    <p:sldId id="434" r:id="rId16"/>
    <p:sldId id="271" r:id="rId17"/>
  </p:sldIdLst>
  <p:sldSz cx="9144000" cy="5143500" type="screen16x9"/>
  <p:notesSz cx="6858000" cy="9144000"/>
  <p:custDataLst>
    <p:tags r:id="rId19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4" roundtripDataSignature="AMtx7mgvwgPk6ZUxJ7TUC7rF/xK7SjEIR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ka Kovacova" initials="" lastIdx="1" clrIdx="0"/>
  <p:cmAuthor id="1" name=" " initials="DRIM" lastIdx="0" clrIdx="1">
    <p:extLst>
      <p:ext uri="{19B8F6BF-5375-455C-9EA6-DF929625EA0E}">
        <p15:presenceInfo xmlns:p15="http://schemas.microsoft.com/office/powerpoint/2012/main" userId="S-1-5-21-1691777873-514487935-1699909082-156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726" autoAdjust="0"/>
  </p:normalViewPr>
  <p:slideViewPr>
    <p:cSldViewPr snapToGrid="0">
      <p:cViewPr varScale="1">
        <p:scale>
          <a:sx n="74" d="100"/>
          <a:sy n="74" d="100"/>
        </p:scale>
        <p:origin x="1060" y="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34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" name="Google Shape;5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9"/>
          <p:cNvSpPr txBox="1">
            <a:spLocks noGrp="1"/>
          </p:cNvSpPr>
          <p:nvPr>
            <p:ph type="title"/>
          </p:nvPr>
        </p:nvSpPr>
        <p:spPr>
          <a:xfrm>
            <a:off x="1853025" y="144775"/>
            <a:ext cx="6979200" cy="8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3" name="Google Shape;23;p2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2"/>
          <p:cNvSpPr txBox="1">
            <a:spLocks noGrp="1"/>
          </p:cNvSpPr>
          <p:nvPr>
            <p:ph type="title"/>
          </p:nvPr>
        </p:nvSpPr>
        <p:spPr>
          <a:xfrm>
            <a:off x="1853025" y="144775"/>
            <a:ext cx="6979200" cy="8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2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4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2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" name="Google Shape;35;p24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6" name="Google Shape;36;p2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0" name="Google Shape;40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060" y="0"/>
            <a:ext cx="913588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7"/>
          <p:cNvSpPr txBox="1">
            <a:spLocks noGrp="1"/>
          </p:cNvSpPr>
          <p:nvPr>
            <p:ph type="title"/>
          </p:nvPr>
        </p:nvSpPr>
        <p:spPr>
          <a:xfrm>
            <a:off x="1853025" y="144775"/>
            <a:ext cx="6979200" cy="8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A9E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A9E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A9E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A9E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A9E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A9E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A9E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A9E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A9E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l.kuban@mvcr.c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gov.cz/kodi/v%C3%BDstupy/C2V5/p%C5%99%C3%ADloha.xlsx" TargetMode="External"/><Relationship Id="rId2" Type="http://schemas.openxmlformats.org/officeDocument/2006/relationships/hyperlink" Target="https://data.gov.cz/kodi/v%C3%BDstupy/C2V5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lovn&#237;k.gov.cz/" TargetMode="External"/><Relationship Id="rId7" Type="http://schemas.openxmlformats.org/officeDocument/2006/relationships/hyperlink" Target="https://archi.gov.cz/znalostni_baze:evidence_udaju" TargetMode="External"/><Relationship Id="rId2" Type="http://schemas.openxmlformats.org/officeDocument/2006/relationships/hyperlink" Target="https://data.gov.cz/kodi/v%C3%BDstupy/C2V1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.gov.cz/znalostni_baze:evidence_udaju#materialy_ze_seminare_k_definici_udaju" TargetMode="External"/><Relationship Id="rId5" Type="http://schemas.openxmlformats.org/officeDocument/2006/relationships/hyperlink" Target="https://data.gov.cz/vzd%C4%9Bl%C3%A1v%C3%A1n%C3%AD/prezen%C4%8Dn%C3%AD/#modelov%C3%A1n%C3%AD-v%C3%BDznamu-dat-ve-ve%C5%99ejn%C3%A9-spr%C3%A1v%C4%9B" TargetMode="External"/><Relationship Id="rId4" Type="http://schemas.openxmlformats.org/officeDocument/2006/relationships/hyperlink" Target="https://data.gov.cz/vzd%C4%9Bl%C3%A1v%C3%A1n%C3%AD/e-learning/ve%C5%99ejn%C3%BD-datov%C3%BD-fond-VDF-v-architektu%C5%99e-ve%C5%99ejn%C3%A9-spr%C3%A1vy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ukonynazadost@mvcr.cz" TargetMode="External"/><Relationship Id="rId2" Type="http://schemas.openxmlformats.org/officeDocument/2006/relationships/hyperlink" Target="https://data.gov.cz/vzd%C4%9Bl%C3%A1v%C3%A1n%C3%AD/prezen%C4%8Dn%C3%AD/#modelov%C3%A1n%C3%AD-v%C3%BDznamu-dat-ve-ve%C5%99ejn%C3%A9-spr%C3%A1v%C4%9B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"/>
          <p:cNvSpPr txBox="1">
            <a:spLocks noGrp="1"/>
          </p:cNvSpPr>
          <p:nvPr>
            <p:ph type="ctrTitle"/>
          </p:nvPr>
        </p:nvSpPr>
        <p:spPr>
          <a:xfrm>
            <a:off x="311700" y="1331804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cs-CZ" sz="3800" dirty="0"/>
              <a:t>Evidence údajů v agendě</a:t>
            </a:r>
            <a:endParaRPr sz="3800" b="1" dirty="0"/>
          </a:p>
        </p:txBody>
      </p:sp>
      <p:sp>
        <p:nvSpPr>
          <p:cNvPr id="54" name="Google Shape;54;p1"/>
          <p:cNvSpPr txBox="1">
            <a:spLocks noGrp="1"/>
          </p:cNvSpPr>
          <p:nvPr>
            <p:ph type="subTitle" idx="1"/>
          </p:nvPr>
        </p:nvSpPr>
        <p:spPr>
          <a:xfrm>
            <a:off x="311708" y="3579957"/>
            <a:ext cx="8520592" cy="1069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None/>
            </a:pPr>
            <a:r>
              <a:rPr lang="cs-CZ" sz="2200" dirty="0">
                <a:solidFill>
                  <a:srgbClr val="00A9E2"/>
                </a:solidFill>
              </a:rPr>
              <a:t>Radka Domanská, Martin Kryšpín Vimmr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100"/>
              <a:buNone/>
            </a:pPr>
            <a:r>
              <a:rPr lang="cs-CZ" sz="1700" dirty="0">
                <a:solidFill>
                  <a:srgbClr val="00A9E2"/>
                </a:solidFill>
              </a:rPr>
              <a:t>Ministerstvo vnitra, odbor Hlavního architekta eGovernmentu, odbor eGovernmentu</a:t>
            </a:r>
            <a:endParaRPr sz="1700" dirty="0">
              <a:solidFill>
                <a:srgbClr val="00A9E2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 sz="1700" dirty="0">
                <a:solidFill>
                  <a:srgbClr val="00A9E2"/>
                </a:solidFill>
              </a:rPr>
              <a:t>Pracovní skupina pro architekturu RVIS, 6. 2. 2023</a:t>
            </a:r>
            <a:endParaRPr sz="1700" dirty="0">
              <a:solidFill>
                <a:srgbClr val="00A9E2"/>
              </a:solidFill>
            </a:endParaRPr>
          </a:p>
        </p:txBody>
      </p:sp>
      <p:sp>
        <p:nvSpPr>
          <p:cNvPr id="55" name="Google Shape;55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t>1</a:t>
            </a:fld>
            <a:endParaRPr sz="1500" dirty="0">
              <a:solidFill>
                <a:srgbClr val="00A9E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C4ACDEB0-9CA4-48A4-AF1B-49F2D72A4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04" y="1443617"/>
            <a:ext cx="4508427" cy="34164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5CC9D619-6C04-4671-B06B-3520398C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 podkladů k evidenci údajů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B86B82B-E91D-4DB0-81B7-CEB105780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951307"/>
            <a:ext cx="4113996" cy="3416400"/>
          </a:xfrm>
        </p:spPr>
        <p:txBody>
          <a:bodyPr/>
          <a:lstStyle/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diagram (datový model)</a:t>
            </a:r>
          </a:p>
        </p:txBody>
      </p:sp>
      <p:sp>
        <p:nvSpPr>
          <p:cNvPr id="6" name="Zástupný text 2">
            <a:extLst>
              <a:ext uri="{FF2B5EF4-FFF2-40B4-BE49-F238E27FC236}">
                <a16:creationId xmlns:a16="http://schemas.microsoft.com/office/drawing/2014/main" id="{F4C13288-46A2-4B18-A14D-08AEEE8568AE}"/>
              </a:ext>
            </a:extLst>
          </p:cNvPr>
          <p:cNvSpPr txBox="1">
            <a:spLocks/>
          </p:cNvSpPr>
          <p:nvPr/>
        </p:nvSpPr>
        <p:spPr>
          <a:xfrm>
            <a:off x="4572000" y="951307"/>
            <a:ext cx="4113996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struktura objektů/subjektů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AD64A6E-98AA-4587-B968-E13ADB1A7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buSzPts val="1500"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pPr lvl="0">
                <a:buSzPts val="1500"/>
              </a:pPr>
              <a:t>10</a:t>
            </a:fld>
            <a:endParaRPr lang="cs-CZ" sz="1500" dirty="0">
              <a:solidFill>
                <a:srgbClr val="00A9E2"/>
              </a:solidFill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5973BCC-68E9-4BA1-AB33-607EAE24AD1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22" y="1459224"/>
            <a:ext cx="4250062" cy="22250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7103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9D619-6C04-4671-B06B-3520398C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Zaevidování údajů do RPP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B86B82B-E91D-4DB0-81B7-CEB105780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3666414"/>
          </a:xfrm>
        </p:spPr>
        <p:txBody>
          <a:bodyPr/>
          <a:lstStyle/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ohlašovatel zanese do AIS RPP Působnostní strukturu subjektů/objektů a údajů, doplní atributy jako např.: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název a popis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právní předpis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typ údaje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veřejnost údaje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sdílení údaje</a:t>
            </a:r>
          </a:p>
          <a:p>
            <a:pPr>
              <a:lnSpc>
                <a:spcPct val="108000"/>
              </a:lnSpc>
            </a:pPr>
            <a:r>
              <a:rPr lang="cs-CZ" sz="2200" dirty="0"/>
              <a:t>MV následně dává v RPP souhlasné/nesouhlasné stanovisko jako u jiných typů ohlášení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endParaRPr lang="cs-CZ" sz="2200" b="1" dirty="0">
              <a:solidFill>
                <a:srgbClr val="00A9E2"/>
              </a:solidFill>
            </a:endParaRP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AD64A6E-98AA-4587-B968-E13ADB1A7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buSzPts val="1500"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pPr lvl="0">
                <a:buSzPts val="1500"/>
              </a:pPr>
              <a:t>11</a:t>
            </a:fld>
            <a:endParaRPr lang="cs-CZ" sz="1500" dirty="0">
              <a:solidFill>
                <a:srgbClr val="00A9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308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9D619-6C04-4671-B06B-3520398C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Existující výstupy po dokončení a schválení evidence údajů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B86B82B-E91D-4DB0-81B7-CEB105780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3666414"/>
          </a:xfrm>
        </p:spPr>
        <p:txBody>
          <a:bodyPr/>
          <a:lstStyle/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b="1" dirty="0">
                <a:solidFill>
                  <a:srgbClr val="00A9E2"/>
                </a:solidFill>
              </a:rPr>
              <a:t>Diagram</a:t>
            </a:r>
            <a:r>
              <a:rPr lang="cs-CZ" sz="2200" dirty="0"/>
              <a:t> – konceptuální datový model agendy, veřejně dostupný na </a:t>
            </a:r>
            <a:r>
              <a:rPr lang="cs-CZ" sz="2200" dirty="0">
                <a:hlinkClick r:id="rId2"/>
              </a:rPr>
              <a:t>https://archi.gov.cz/</a:t>
            </a:r>
            <a:r>
              <a:rPr lang="cs-CZ" sz="2200" dirty="0"/>
              <a:t> 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b="1" dirty="0">
                <a:solidFill>
                  <a:srgbClr val="00A9E2"/>
                </a:solidFill>
              </a:rPr>
              <a:t>Registr práv a povinností </a:t>
            </a:r>
            <a:r>
              <a:rPr lang="cs-CZ" sz="2200" dirty="0"/>
              <a:t>– ohlašovatel může dávat oprávnění k jednotlivým údajům a ví, jaké jsou jejich charakteristiky (např. jestli jsou sdílené, veřejné), ostatní agendy mohou údaje poptávat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b="1" dirty="0">
                <a:solidFill>
                  <a:srgbClr val="00A9E2"/>
                </a:solidFill>
              </a:rPr>
              <a:t>Technická úroveň </a:t>
            </a:r>
            <a:r>
              <a:rPr lang="cs-CZ" sz="2200" dirty="0"/>
              <a:t>– podklady pro vygenerování kontextu (ISSS/</a:t>
            </a:r>
            <a:r>
              <a:rPr lang="cs-CZ" sz="2200" dirty="0" err="1"/>
              <a:t>eGSB</a:t>
            </a:r>
            <a:r>
              <a:rPr lang="cs-CZ" sz="2200" dirty="0"/>
              <a:t>)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b="1" dirty="0">
                <a:solidFill>
                  <a:srgbClr val="00A9E2"/>
                </a:solidFill>
              </a:rPr>
              <a:t>Vzniká přehled číselníků</a:t>
            </a:r>
            <a:r>
              <a:rPr lang="cs-CZ" sz="2200" dirty="0">
                <a:solidFill>
                  <a:srgbClr val="00A9E2"/>
                </a:solidFill>
              </a:rPr>
              <a:t> </a:t>
            </a:r>
            <a:r>
              <a:rPr lang="cs-CZ" sz="2200" dirty="0"/>
              <a:t>– podpora standardizace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endParaRPr lang="cs-CZ" sz="2200" b="1" dirty="0">
              <a:solidFill>
                <a:srgbClr val="00A9E2"/>
              </a:solidFill>
            </a:endParaRP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AD64A6E-98AA-4587-B968-E13ADB1A7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buSzPts val="1500"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pPr lvl="0">
                <a:buSzPts val="1500"/>
              </a:pPr>
              <a:t>12</a:t>
            </a:fld>
            <a:endParaRPr lang="cs-CZ" sz="1500" dirty="0">
              <a:solidFill>
                <a:srgbClr val="00A9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78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6"/>
          <p:cNvSpPr txBox="1">
            <a:spLocks noGrp="1"/>
          </p:cNvSpPr>
          <p:nvPr>
            <p:ph type="title"/>
          </p:nvPr>
        </p:nvSpPr>
        <p:spPr>
          <a:xfrm>
            <a:off x="311699" y="1613820"/>
            <a:ext cx="8520600" cy="1125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cs-CZ" sz="4800" dirty="0"/>
              <a:t>Děkujeme za pozornost</a:t>
            </a:r>
            <a:endParaRPr dirty="0"/>
          </a:p>
        </p:txBody>
      </p:sp>
      <p:sp>
        <p:nvSpPr>
          <p:cNvPr id="162" name="Google Shape;162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t>13</a:t>
            </a:fld>
            <a:endParaRPr sz="1500">
              <a:solidFill>
                <a:srgbClr val="00A9E2"/>
              </a:solidFill>
            </a:endParaRPr>
          </a:p>
        </p:txBody>
      </p:sp>
      <p:sp>
        <p:nvSpPr>
          <p:cNvPr id="163" name="Google Shape;163;p16"/>
          <p:cNvSpPr txBox="1"/>
          <p:nvPr/>
        </p:nvSpPr>
        <p:spPr>
          <a:xfrm>
            <a:off x="738093" y="3013161"/>
            <a:ext cx="7667813" cy="817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2" anchor="b" anchorCtr="0">
            <a:noAutofit/>
          </a:bodyPr>
          <a:lstStyle/>
          <a:p>
            <a:pPr algn="ctr">
              <a:buClr>
                <a:srgbClr val="00A9E2"/>
              </a:buClr>
              <a:buSzPts val="2800"/>
            </a:pPr>
            <a:r>
              <a:rPr lang="cs-CZ" sz="2000" b="1" i="0" u="sng" strike="noStrike" cap="none" dirty="0">
                <a:solidFill>
                  <a:srgbClr val="0076B7"/>
                </a:solidFill>
                <a:latin typeface="Arial"/>
                <a:ea typeface="Arial"/>
                <a:cs typeface="Arial"/>
                <a:sym typeface="Arial"/>
              </a:rPr>
              <a:t>radka.domanska@mvcr.cz</a:t>
            </a:r>
            <a:endParaRPr lang="cs-CZ" sz="2000" b="1" i="0" u="sng" strike="noStrike" cap="none" dirty="0">
              <a:solidFill>
                <a:srgbClr val="0076B7"/>
              </a:solidFill>
              <a:latin typeface="Arial"/>
              <a:ea typeface="Arial"/>
              <a:cs typeface="Arial"/>
              <a:sym typeface="Arial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</a:pPr>
            <a:r>
              <a:rPr lang="cs-CZ" sz="2000" b="1" i="0" u="sng" strike="noStrike" cap="none" dirty="0">
                <a:solidFill>
                  <a:srgbClr val="0076B7"/>
                </a:solidFill>
                <a:latin typeface="Arial"/>
                <a:ea typeface="Arial"/>
                <a:cs typeface="Arial"/>
                <a:sym typeface="Arial"/>
              </a:rPr>
              <a:t>otevrenadata@mvcr.cz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</a:pPr>
            <a:r>
              <a:rPr lang="cs-CZ" sz="2000" b="1" i="0" u="sng" strike="noStrike" cap="none" dirty="0">
                <a:solidFill>
                  <a:srgbClr val="0076B7"/>
                </a:solidFill>
                <a:latin typeface="Arial"/>
                <a:ea typeface="Arial"/>
                <a:cs typeface="Arial"/>
                <a:sym typeface="Arial"/>
              </a:rPr>
              <a:t>martin.vimmr@mvcr.cz</a:t>
            </a:r>
            <a:endParaRPr lang="cs-CZ" sz="2000" b="1" u="sng" dirty="0">
              <a:solidFill>
                <a:srgbClr val="0076B7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9E2"/>
              </a:buClr>
              <a:buSzPts val="2800"/>
              <a:buFont typeface="Arial"/>
              <a:buNone/>
            </a:pPr>
            <a:r>
              <a:rPr lang="cs-CZ" sz="2000" b="1" i="0" u="sng" strike="noStrike" cap="none" dirty="0">
                <a:solidFill>
                  <a:srgbClr val="0076B7"/>
                </a:solidFill>
                <a:latin typeface="Arial"/>
                <a:ea typeface="Arial"/>
                <a:cs typeface="Arial"/>
                <a:sym typeface="Arial"/>
              </a:rPr>
              <a:t>ukonynazadost@mvcr.cz </a:t>
            </a:r>
            <a:endParaRPr sz="2000" b="1" i="0" u="sng" strike="noStrike" cap="none" dirty="0">
              <a:solidFill>
                <a:srgbClr val="0076B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9D619-6C04-4671-B06B-3520398C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evidovat data?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B86B82B-E91D-4DB0-81B7-CEB1057802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8000"/>
              </a:lnSpc>
              <a:spcAft>
                <a:spcPts val="1800"/>
              </a:spcAft>
            </a:pPr>
            <a:r>
              <a:rPr lang="cs-CZ" sz="2200" b="1" dirty="0">
                <a:solidFill>
                  <a:srgbClr val="00A9E2"/>
                </a:solidFill>
              </a:rPr>
              <a:t>pořádek v datech, transparentnost </a:t>
            </a:r>
            <a:r>
              <a:rPr lang="cs-CZ" sz="2200" dirty="0"/>
              <a:t>- znalost, jaká data ve veřejné správě existují a jaký je jejich význam (inventární seznam)</a:t>
            </a:r>
          </a:p>
          <a:p>
            <a:pPr>
              <a:lnSpc>
                <a:spcPct val="108000"/>
              </a:lnSpc>
              <a:spcAft>
                <a:spcPts val="1800"/>
              </a:spcAft>
            </a:pPr>
            <a:r>
              <a:rPr lang="cs-CZ" sz="2200" b="1" dirty="0">
                <a:solidFill>
                  <a:srgbClr val="00A9E2"/>
                </a:solidFill>
              </a:rPr>
              <a:t>zákonná povinnost </a:t>
            </a:r>
            <a:r>
              <a:rPr lang="cs-CZ" sz="2200" dirty="0"/>
              <a:t>evidence v Registru práv a povinností (zákon č. 111/2009 Sb.)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b="1" dirty="0">
                <a:solidFill>
                  <a:srgbClr val="00A9E2"/>
                </a:solidFill>
              </a:rPr>
              <a:t>předpoklad pro sdílení dat 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propojený a veřejný datový fond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otevřená data, </a:t>
            </a:r>
            <a:r>
              <a:rPr lang="cs-CZ" sz="2000" dirty="0">
                <a:sym typeface="Symbol" panose="05050102010706020507" pitchFamily="18" charset="2"/>
              </a:rPr>
              <a:t></a:t>
            </a:r>
            <a:r>
              <a:rPr lang="cs-CZ" sz="2000" dirty="0"/>
              <a:t>řízený přístup</a:t>
            </a:r>
            <a:r>
              <a:rPr lang="cs-CZ" sz="2000" dirty="0">
                <a:sym typeface="Symbol" panose="05050102010706020507" pitchFamily="18" charset="2"/>
              </a:rPr>
              <a:t></a:t>
            </a:r>
            <a:endParaRPr lang="cs-CZ" sz="2000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AD64A6E-98AA-4587-B968-E13ADB1A7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buSzPts val="1500"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pPr>
                <a:buSzPts val="1500"/>
              </a:pPr>
              <a:t>2</a:t>
            </a:fld>
            <a:endParaRPr lang="cs-CZ" sz="1500" dirty="0">
              <a:solidFill>
                <a:srgbClr val="00A9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997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9D619-6C04-4671-B06B-3520398C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se má evidovat?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B86B82B-E91D-4DB0-81B7-CEB1057802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8000"/>
              </a:lnSpc>
              <a:spcAft>
                <a:spcPts val="1800"/>
              </a:spcAft>
            </a:pPr>
            <a:r>
              <a:rPr lang="cs-CZ" sz="2200" b="1" dirty="0">
                <a:solidFill>
                  <a:srgbClr val="00A9E2"/>
                </a:solidFill>
              </a:rPr>
              <a:t>nejedná se o evidenci konkrétních dat, ale typů dat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výčet a struktura údajů v rámci agendy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ve vazbě na objekty a subjekty práva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v členění na veřejné a neveřejné údaje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uvedení, zda je údaj kódován číselníkem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v členění na referenční, přebírané a vlastní údaje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AD64A6E-98AA-4587-B968-E13ADB1A7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buSzPts val="1500"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pPr lvl="0">
                <a:buSzPts val="1500"/>
              </a:pPr>
              <a:t>3</a:t>
            </a:fld>
            <a:endParaRPr lang="cs-CZ" sz="1500" dirty="0">
              <a:solidFill>
                <a:srgbClr val="00A9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798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9D619-6C04-4671-B06B-3520398C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Stav evidence v RPP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B86B82B-E91D-4DB0-81B7-CEB105780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709458" cy="633193"/>
          </a:xfrm>
        </p:spPr>
        <p:txBody>
          <a:bodyPr/>
          <a:lstStyle/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cs-CZ" sz="2200" dirty="0"/>
              <a:t>provedena </a:t>
            </a:r>
            <a:r>
              <a:rPr lang="cs-CZ" sz="2200" dirty="0">
                <a:hlinkClick r:id="rId2"/>
              </a:rPr>
              <a:t>analýza stavu evidence agend </a:t>
            </a:r>
            <a:r>
              <a:rPr lang="cs-CZ" sz="2200" dirty="0"/>
              <a:t>(+</a:t>
            </a:r>
            <a:r>
              <a:rPr lang="cs-CZ" sz="2200" dirty="0">
                <a:hlinkClick r:id="rId3"/>
              </a:rPr>
              <a:t>příloha</a:t>
            </a:r>
            <a:r>
              <a:rPr lang="cs-CZ" sz="2200" dirty="0"/>
              <a:t>) – září 2022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AD64A6E-98AA-4587-B968-E13ADB1A7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buSzPts val="1500"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pPr lvl="0">
                <a:buSzPts val="1500"/>
              </a:pPr>
              <a:t>4</a:t>
            </a:fld>
            <a:endParaRPr lang="cs-CZ" sz="1500" dirty="0">
              <a:solidFill>
                <a:srgbClr val="00A9E2"/>
              </a:solidFill>
            </a:endParaRP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4960CDB-74BF-42E3-87DC-61CDAEC5D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984" y="1716657"/>
            <a:ext cx="2744080" cy="25901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9BDC0D3A-45BF-48EC-9D98-331E3F7A40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0704" y="4340048"/>
            <a:ext cx="2414640" cy="632297"/>
          </a:xfrm>
          <a:prstGeom prst="rect">
            <a:avLst/>
          </a:prstGeom>
        </p:spPr>
      </p:pic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2FE9CC17-F9D9-42F8-BBEC-15A5DE596364}"/>
              </a:ext>
            </a:extLst>
          </p:cNvPr>
          <p:cNvSpPr txBox="1">
            <a:spLocks/>
          </p:cNvSpPr>
          <p:nvPr/>
        </p:nvSpPr>
        <p:spPr>
          <a:xfrm>
            <a:off x="3610064" y="1756913"/>
            <a:ext cx="5119868" cy="3114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cs-CZ" sz="2000" dirty="0"/>
              <a:t>celkem je evidováno 215 subjektů a objektů práva, předmětem sdílení je jen 65</a:t>
            </a:r>
          </a:p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cs-CZ" sz="2000" dirty="0"/>
              <a:t>celkem je evidováno 1643 údajů a z toho 748 údajů je předmětem výměny</a:t>
            </a:r>
          </a:p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cs-CZ" sz="2000" dirty="0"/>
              <a:t>24 agend poskytuje sdílené údaje jiným agendám a ty přebírá 292 agend</a:t>
            </a:r>
          </a:p>
          <a:p>
            <a:pPr marL="114300" indent="0">
              <a:lnSpc>
                <a:spcPct val="108000"/>
              </a:lnSpc>
              <a:spcAft>
                <a:spcPts val="600"/>
              </a:spcAft>
              <a:buNone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494947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9D619-6C04-4671-B06B-3520398C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Problémy vyplývající ze špatné evidence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B86B82B-E91D-4DB0-81B7-CEB1057802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cs-CZ" sz="2200" dirty="0"/>
              <a:t>dochází k </a:t>
            </a:r>
            <a:r>
              <a:rPr lang="cs-CZ" sz="2200" b="1" dirty="0">
                <a:solidFill>
                  <a:srgbClr val="00A9E2"/>
                </a:solidFill>
              </a:rPr>
              <a:t>nesouladu údajů evidovaných </a:t>
            </a:r>
            <a:r>
              <a:rPr lang="cs-CZ" sz="2200" dirty="0"/>
              <a:t>v RPP </a:t>
            </a:r>
            <a:r>
              <a:rPr lang="cs-CZ" sz="2200" b="1" dirty="0">
                <a:solidFill>
                  <a:srgbClr val="00A9E2"/>
                </a:solidFill>
              </a:rPr>
              <a:t>a údajů vedených a spravovaných agendovými informačními systémy</a:t>
            </a:r>
          </a:p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cs-CZ" sz="2200" b="1" dirty="0">
                <a:solidFill>
                  <a:srgbClr val="00A9E2"/>
                </a:solidFill>
              </a:rPr>
              <a:t>není dodržována zákonná povinnost </a:t>
            </a:r>
            <a:r>
              <a:rPr lang="cs-CZ" sz="2200" dirty="0"/>
              <a:t>evidence údajů v RPP</a:t>
            </a:r>
          </a:p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cs-CZ" sz="2200" b="1" dirty="0">
                <a:solidFill>
                  <a:srgbClr val="00A9E2"/>
                </a:solidFill>
              </a:rPr>
              <a:t>schází informace </a:t>
            </a:r>
            <a:r>
              <a:rPr lang="cs-CZ" sz="2200" dirty="0"/>
              <a:t>o veřejnosti údaje, kódování číselníkem a uvádění odkazů na příslušné číselníky (</a:t>
            </a:r>
            <a:r>
              <a:rPr lang="cs-CZ" sz="2200" b="1" dirty="0">
                <a:solidFill>
                  <a:srgbClr val="00A9E2"/>
                </a:solidFill>
              </a:rPr>
              <a:t>nové povinnosti</a:t>
            </a:r>
            <a:r>
              <a:rPr lang="cs-CZ" sz="2200" dirty="0"/>
              <a:t>)</a:t>
            </a:r>
          </a:p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cs-CZ" sz="2200" b="1" dirty="0">
                <a:solidFill>
                  <a:srgbClr val="00A9E2"/>
                </a:solidFill>
              </a:rPr>
              <a:t>nelze identifikovat údaje, které by mohly být sdíleny </a:t>
            </a:r>
            <a:r>
              <a:rPr lang="cs-CZ" sz="2200" dirty="0"/>
              <a:t>napříč úřady nebo s veřejností</a:t>
            </a: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AD64A6E-98AA-4587-B968-E13ADB1A7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buSzPts val="1500"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pPr lvl="0">
                <a:buSzPts val="1500"/>
              </a:pPr>
              <a:t>5</a:t>
            </a:fld>
            <a:endParaRPr lang="cs-CZ" sz="1500" dirty="0">
              <a:solidFill>
                <a:srgbClr val="00A9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414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9D619-6C04-4671-B06B-3520398C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Nutná změna přístupu (1)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B86B82B-E91D-4DB0-81B7-CEB1057802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spolupráce týmů a využití výstupů stávajících projektů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aktualizace </a:t>
            </a:r>
            <a:r>
              <a:rPr lang="cs-CZ" sz="2200" dirty="0">
                <a:hlinkClick r:id="rId2"/>
              </a:rPr>
              <a:t>metodiky definice údajů vedených v agendě</a:t>
            </a:r>
            <a:endParaRPr lang="cs-CZ" sz="2200" dirty="0"/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dobře analyzovaná a popsaná terminologie – glosář agendy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konceptuální datový model agendy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zahrnutí nových položek do registru práv a povinností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>
                <a:hlinkClick r:id="rId3"/>
              </a:rPr>
              <a:t>prototypy nástrojů </a:t>
            </a:r>
            <a:r>
              <a:rPr lang="cs-CZ" sz="2200" dirty="0"/>
              <a:t>na vytváření modelů a prohlížení pojmů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školení – </a:t>
            </a:r>
            <a:r>
              <a:rPr lang="cs-CZ" sz="2200" dirty="0">
                <a:hlinkClick r:id="rId4"/>
              </a:rPr>
              <a:t>veřejný datový fond</a:t>
            </a:r>
            <a:r>
              <a:rPr lang="cs-CZ" sz="2200" dirty="0"/>
              <a:t>, </a:t>
            </a:r>
            <a:r>
              <a:rPr lang="cs-CZ" sz="2200" dirty="0">
                <a:hlinkClick r:id="rId5"/>
              </a:rPr>
              <a:t>modelování</a:t>
            </a:r>
            <a:r>
              <a:rPr lang="cs-CZ" sz="2200" dirty="0"/>
              <a:t>, </a:t>
            </a:r>
            <a:r>
              <a:rPr lang="cs-CZ" sz="2200" dirty="0">
                <a:hlinkClick r:id="rId6"/>
              </a:rPr>
              <a:t>seminář k údajům</a:t>
            </a:r>
            <a:endParaRPr lang="cs-CZ" sz="2200" dirty="0"/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>
                <a:hlinkClick r:id="rId7"/>
              </a:rPr>
              <a:t>metodická podpora </a:t>
            </a:r>
            <a:r>
              <a:rPr lang="cs-CZ" sz="2200" dirty="0"/>
              <a:t>a kontrola správnosti evidence údajů v RPP</a:t>
            </a: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AD64A6E-98AA-4587-B968-E13ADB1A7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buSzPts val="1500"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pPr lvl="0">
                <a:buSzPts val="1500"/>
              </a:pPr>
              <a:t>6</a:t>
            </a:fld>
            <a:endParaRPr lang="cs-CZ" sz="1500" dirty="0">
              <a:solidFill>
                <a:srgbClr val="00A9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130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9D619-6C04-4671-B06B-3520398C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Nutná změna přístupu (2)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B86B82B-E91D-4DB0-81B7-CEB105780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4"/>
            <a:ext cx="8520600" cy="3675557"/>
          </a:xfrm>
        </p:spPr>
        <p:txBody>
          <a:bodyPr/>
          <a:lstStyle/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koordinace evidence a sdílení ve veřejné správě (DIA?)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vytvoření strategie v oblasti dat (DIA?)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audit stavu data managementu na jednotlivých úřadech (NPO)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nástroje pro vytváření konceptuálních datových modelů (NPO)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konzultační služby pro úřady při vytváření modelů (NPO)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zákon o správě dat veřejného sektoru (NPO)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postupné narovnání evidence údajů v RPP </a:t>
            </a:r>
            <a:r>
              <a:rPr lang="cs-CZ" sz="2200" dirty="0">
                <a:sym typeface="Symbol" panose="05050102010706020507" pitchFamily="18" charset="2"/>
              </a:rPr>
              <a:t></a:t>
            </a:r>
            <a:r>
              <a:rPr lang="cs-CZ" sz="2200" dirty="0"/>
              <a:t> </a:t>
            </a:r>
            <a:r>
              <a:rPr lang="cs-CZ" sz="2200" b="1" dirty="0">
                <a:solidFill>
                  <a:srgbClr val="00A9E2"/>
                </a:solidFill>
              </a:rPr>
              <a:t>řádná a úplná</a:t>
            </a:r>
          </a:p>
          <a:p>
            <a:pPr>
              <a:lnSpc>
                <a:spcPct val="108000"/>
              </a:lnSpc>
              <a:spcAft>
                <a:spcPts val="1200"/>
              </a:spcAft>
            </a:pPr>
            <a:endParaRPr lang="cs-CZ" sz="2200" b="1" dirty="0">
              <a:solidFill>
                <a:srgbClr val="00A9E2"/>
              </a:solidFill>
            </a:endParaRPr>
          </a:p>
          <a:p>
            <a:pPr>
              <a:lnSpc>
                <a:spcPct val="108000"/>
              </a:lnSpc>
              <a:spcAft>
                <a:spcPts val="1200"/>
              </a:spcAft>
            </a:pPr>
            <a:endParaRPr lang="cs-CZ" sz="2200" b="1" dirty="0">
              <a:solidFill>
                <a:srgbClr val="00A9E2"/>
              </a:solidFill>
            </a:endParaRP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AD64A6E-98AA-4587-B968-E13ADB1A7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buSzPts val="1500"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pPr lvl="0">
                <a:buSzPts val="1500"/>
              </a:pPr>
              <a:t>7</a:t>
            </a:fld>
            <a:endParaRPr lang="cs-CZ" sz="1500" dirty="0">
              <a:solidFill>
                <a:srgbClr val="00A9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446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9D619-6C04-4671-B06B-3520398C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postupovat?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B86B82B-E91D-4DB0-81B7-CEB105780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4"/>
            <a:ext cx="8520600" cy="3675557"/>
          </a:xfrm>
        </p:spPr>
        <p:txBody>
          <a:bodyPr/>
          <a:lstStyle/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cs-CZ" sz="2200" dirty="0"/>
              <a:t>absolvovat doporučená </a:t>
            </a:r>
            <a:r>
              <a:rPr lang="cs-CZ" sz="2200" b="1" dirty="0">
                <a:solidFill>
                  <a:srgbClr val="00A9E2"/>
                </a:solidFill>
              </a:rPr>
              <a:t>školení a semináře </a:t>
            </a:r>
            <a:r>
              <a:rPr lang="cs-CZ" sz="2200" dirty="0"/>
              <a:t>– </a:t>
            </a:r>
            <a:r>
              <a:rPr lang="cs-CZ" sz="2200" dirty="0">
                <a:hlinkClick r:id="rId2"/>
              </a:rPr>
              <a:t>29.3.2023</a:t>
            </a:r>
            <a:endParaRPr lang="cs-CZ" sz="2200" dirty="0"/>
          </a:p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cs-CZ" sz="2200" b="1" dirty="0">
                <a:solidFill>
                  <a:srgbClr val="00A9E2"/>
                </a:solidFill>
              </a:rPr>
              <a:t>vybrat 1 agendu nebo její část </a:t>
            </a:r>
            <a:r>
              <a:rPr lang="cs-CZ" sz="2200" dirty="0"/>
              <a:t>(ideálně jednoduchou, na které se správnou evidenci ohlašovatel naučí)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r>
              <a:rPr lang="cs-CZ" sz="2200" dirty="0"/>
              <a:t>s vytvořeným modelem/částí modelu </a:t>
            </a:r>
            <a:r>
              <a:rPr lang="cs-CZ" sz="2200" b="1" dirty="0">
                <a:solidFill>
                  <a:srgbClr val="00A9E2"/>
                </a:solidFill>
              </a:rPr>
              <a:t>kontaktovat tým</a:t>
            </a:r>
            <a:r>
              <a:rPr lang="cs-CZ" sz="2200" dirty="0"/>
              <a:t>, který poskytuje metodickou podporu – skrze </a:t>
            </a:r>
            <a:r>
              <a:rPr lang="cs-CZ" sz="2200" dirty="0">
                <a:hlinkClick r:id="rId3"/>
              </a:rPr>
              <a:t>ukonynazadost@mvcr.cz</a:t>
            </a:r>
            <a:r>
              <a:rPr lang="cs-CZ" sz="2200" dirty="0"/>
              <a:t>   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mnoho iterací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dirty="0"/>
              <a:t>do května možnost využít pomoc expertů na modelování</a:t>
            </a:r>
          </a:p>
          <a:p>
            <a:pPr>
              <a:lnSpc>
                <a:spcPct val="108000"/>
              </a:lnSpc>
              <a:spcAft>
                <a:spcPts val="1200"/>
              </a:spcAft>
            </a:pPr>
            <a:endParaRPr lang="cs-CZ" sz="2200" b="1" dirty="0">
              <a:solidFill>
                <a:srgbClr val="00A9E2"/>
              </a:solidFill>
            </a:endParaRP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AD64A6E-98AA-4587-B968-E13ADB1A7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buSzPts val="1500"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pPr lvl="0">
                <a:buSzPts val="1500"/>
              </a:pPr>
              <a:t>8</a:t>
            </a:fld>
            <a:endParaRPr lang="cs-CZ" sz="1500" dirty="0">
              <a:solidFill>
                <a:srgbClr val="00A9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570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9D619-6C04-4671-B06B-3520398CC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Vytvoření podkladů pro evidenci údajů v RPP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B86B82B-E91D-4DB0-81B7-CEB1057802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8000"/>
              </a:lnSpc>
              <a:spcAft>
                <a:spcPts val="1200"/>
              </a:spcAft>
            </a:pPr>
            <a:r>
              <a:rPr lang="cs-CZ" sz="2200" dirty="0"/>
              <a:t>ohlašovatel 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</a:pPr>
            <a:r>
              <a:rPr lang="cs-CZ" sz="2000" dirty="0"/>
              <a:t>nejprve identifikuje na základě právních předpisů, informačních systémů a znalosti fungování agendy, </a:t>
            </a:r>
            <a:r>
              <a:rPr lang="cs-CZ" sz="2000" b="1" dirty="0">
                <a:solidFill>
                  <a:srgbClr val="00A9E2"/>
                </a:solidFill>
              </a:rPr>
              <a:t>jestli agenda vede nějaké údaje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</a:pPr>
            <a:r>
              <a:rPr lang="cs-CZ" sz="2000" dirty="0"/>
              <a:t>dále vytvoří </a:t>
            </a:r>
            <a:r>
              <a:rPr lang="cs-CZ" sz="2000" b="1" dirty="0">
                <a:solidFill>
                  <a:srgbClr val="00A9E2"/>
                </a:solidFill>
              </a:rPr>
              <a:t>datový model </a:t>
            </a:r>
            <a:r>
              <a:rPr lang="cs-CZ" sz="2000" dirty="0"/>
              <a:t>dle metodiky pro evidenci údajů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</a:pPr>
            <a:r>
              <a:rPr lang="cs-CZ" sz="2000" dirty="0"/>
              <a:t>odvodí strukturu </a:t>
            </a:r>
            <a:r>
              <a:rPr lang="cs-CZ" sz="2000" b="1" dirty="0">
                <a:solidFill>
                  <a:srgbClr val="00A9E2"/>
                </a:solidFill>
              </a:rPr>
              <a:t>objektů/subjektů a údajů </a:t>
            </a:r>
            <a:r>
              <a:rPr lang="cs-CZ" sz="2000" dirty="0"/>
              <a:t>v podobě dvouúrovňového seznamu</a:t>
            </a:r>
          </a:p>
          <a:p>
            <a:pPr lvl="1">
              <a:lnSpc>
                <a:spcPct val="108000"/>
              </a:lnSpc>
              <a:spcBef>
                <a:spcPts val="0"/>
              </a:spcBef>
              <a:spcAft>
                <a:spcPts val="1200"/>
              </a:spcAft>
            </a:pPr>
            <a:r>
              <a:rPr lang="cs-CZ" sz="2000" dirty="0"/>
              <a:t>zašle tyto </a:t>
            </a:r>
            <a:r>
              <a:rPr lang="cs-CZ" sz="2000" b="1" dirty="0">
                <a:solidFill>
                  <a:srgbClr val="00A9E2"/>
                </a:solidFill>
              </a:rPr>
              <a:t>podklady na MV</a:t>
            </a:r>
            <a:r>
              <a:rPr lang="cs-CZ" sz="2000" dirty="0"/>
              <a:t>, které je následně reviduje</a:t>
            </a:r>
          </a:p>
          <a:p>
            <a:pPr>
              <a:lnSpc>
                <a:spcPct val="108000"/>
              </a:lnSpc>
              <a:spcAft>
                <a:spcPts val="600"/>
              </a:spcAft>
            </a:pPr>
            <a:endParaRPr lang="cs-CZ" sz="2200" b="1" dirty="0">
              <a:solidFill>
                <a:srgbClr val="00A9E2"/>
              </a:solidFill>
            </a:endParaRP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AD64A6E-98AA-4587-B968-E13ADB1A7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buSzPts val="1500"/>
            </a:pPr>
            <a:fld id="{00000000-1234-1234-1234-123412341234}" type="slidenum">
              <a:rPr lang="cs-CZ" sz="1500">
                <a:solidFill>
                  <a:srgbClr val="00A9E2"/>
                </a:solidFill>
              </a:rPr>
              <a:pPr lvl="0">
                <a:buSzPts val="1500"/>
              </a:pPr>
              <a:t>9</a:t>
            </a:fld>
            <a:endParaRPr lang="cs-CZ" sz="1500" dirty="0">
              <a:solidFill>
                <a:srgbClr val="00A9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9607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5.0.3313"/>
  <p:tag name="SLIDO_PRESENTATION_ID" val="00000000-0000-0000-0000-000000000000"/>
  <p:tag name="SLIDO_EVENT_UUID" val="4c506f67-29cc-45c6-9b2b-e8bc5e49b90a"/>
  <p:tag name="SLIDO_EVENT_SECTION_UUID" val="e7a5d066-cf34-45ca-95b8-2fe0acdcc06c"/>
</p:tagLst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5F43A9A234346478FD3BA183CCDAA5B" ma:contentTypeVersion="1" ma:contentTypeDescription="Vytvoří nový dokument" ma:contentTypeScope="" ma:versionID="698445911434498a99aa5825216aa112">
  <xsd:schema xmlns:xsd="http://www.w3.org/2001/XMLSchema" xmlns:xs="http://www.w3.org/2001/XMLSchema" xmlns:p="http://schemas.microsoft.com/office/2006/metadata/properties" xmlns:ns2="0a878acb-39c6-4ea7-8bdf-3bb46580a8be" targetNamespace="http://schemas.microsoft.com/office/2006/metadata/properties" ma:root="true" ma:fieldsID="1e96a82dd3ab363292e67d0c60152a1d" ns2:_="">
    <xsd:import namespace="0a878acb-39c6-4ea7-8bdf-3bb46580a8be"/>
    <xsd:element name="properties">
      <xsd:complexType>
        <xsd:sequence>
          <xsd:element name="documentManagement">
            <xsd:complexType>
              <xsd:all>
                <xsd:element ref="ns2:Pozn_x00e1_mk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878acb-39c6-4ea7-8bdf-3bb46580a8be" elementFormDefault="qualified">
    <xsd:import namespace="http://schemas.microsoft.com/office/2006/documentManagement/types"/>
    <xsd:import namespace="http://schemas.microsoft.com/office/infopath/2007/PartnerControls"/>
    <xsd:element name="Pozn_x00e1_mka" ma:index="8" nillable="true" ma:displayName="Poznámka" ma:internalName="Pozn_x00e1_mka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ozn_x00e1_mka xmlns="0a878acb-39c6-4ea7-8bdf-3bb46580a8be" xsi:nil="true"/>
  </documentManagement>
</p:properties>
</file>

<file path=customXml/itemProps1.xml><?xml version="1.0" encoding="utf-8"?>
<ds:datastoreItem xmlns:ds="http://schemas.openxmlformats.org/officeDocument/2006/customXml" ds:itemID="{FA544BDA-7E27-4E7B-B948-A5F04BEB4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878acb-39c6-4ea7-8bdf-3bb46580a8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8A875F-6B77-42DE-A784-E4AD9352CF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CFF832-1062-481E-A80F-4C09AB270906}">
  <ds:schemaRefs>
    <ds:schemaRef ds:uri="http://schemas.openxmlformats.org/package/2006/metadata/core-properties"/>
    <ds:schemaRef ds:uri="0a878acb-39c6-4ea7-8bdf-3bb46580a8be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5061</TotalTime>
  <Words>688</Words>
  <Application>Microsoft Office PowerPoint</Application>
  <PresentationFormat>Předvádění na obrazovce (16:9)</PresentationFormat>
  <Paragraphs>91</Paragraphs>
  <Slides>13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5" baseType="lpstr">
      <vt:lpstr>Arial</vt:lpstr>
      <vt:lpstr>Simple Light</vt:lpstr>
      <vt:lpstr>Evidence údajů v agendě</vt:lpstr>
      <vt:lpstr>Proč evidovat data?</vt:lpstr>
      <vt:lpstr>Co se má evidovat?</vt:lpstr>
      <vt:lpstr>Stav evidence v RPP</vt:lpstr>
      <vt:lpstr>Problémy vyplývající ze špatné evidence</vt:lpstr>
      <vt:lpstr>Nutná změna přístupu (1)</vt:lpstr>
      <vt:lpstr>Nutná změna přístupu (2)</vt:lpstr>
      <vt:lpstr>Jak postupovat?</vt:lpstr>
      <vt:lpstr>Vytvoření podkladů pro evidenci údajů v RPP</vt:lpstr>
      <vt:lpstr>Příklad podkladů k evidenci údajů</vt:lpstr>
      <vt:lpstr>Zaevidování údajů do RPP</vt:lpstr>
      <vt:lpstr>Existující výstupy po dokončení a schválení evidence údajů</vt:lpstr>
      <vt:lpstr>Děkujeme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9. jednání pracovní skupiny pro otevřená data (RVIS)</dc:title>
  <dc:creator>Domanská Radka, Ing. Mgr.</dc:creator>
  <cp:lastModifiedBy>DOMANSKÁ Radka, Ing. Mgr.</cp:lastModifiedBy>
  <cp:revision>73</cp:revision>
  <dcterms:modified xsi:type="dcterms:W3CDTF">2023-02-02T09:39:39Z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lidoAppVersion">
    <vt:lpwstr>1.5.0.3313</vt:lpwstr>
  </property>
  <property fmtid="{D5CDD505-2E9C-101B-9397-08002B2CF9AE}" pid="3" name="ContentTypeId">
    <vt:lpwstr>0x01010035F43A9A234346478FD3BA183CCDAA5B</vt:lpwstr>
  </property>
</Properties>
</file>