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8" r:id="rId3"/>
    <p:sldId id="259" r:id="rId4"/>
    <p:sldId id="261" r:id="rId5"/>
    <p:sldId id="260" r:id="rId6"/>
    <p:sldId id="265" r:id="rId7"/>
    <p:sldId id="266" r:id="rId8"/>
    <p:sldId id="267" r:id="rId9"/>
    <p:sldId id="269" r:id="rId10"/>
    <p:sldId id="268" r:id="rId11"/>
    <p:sldId id="270" r:id="rId12"/>
    <p:sldId id="271" r:id="rId13"/>
    <p:sldId id="273" r:id="rId14"/>
    <p:sldId id="274" r:id="rId15"/>
    <p:sldId id="276" r:id="rId16"/>
  </p:sldIdLst>
  <p:sldSz cx="12192000" cy="6858000"/>
  <p:notesSz cx="6888163" cy="10020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447B"/>
    <a:srgbClr val="0D4D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598" autoAdjust="0"/>
  </p:normalViewPr>
  <p:slideViewPr>
    <p:cSldViewPr snapToGrid="0" showGuides="1">
      <p:cViewPr varScale="1">
        <p:scale>
          <a:sx n="45" d="100"/>
          <a:sy n="45" d="100"/>
        </p:scale>
        <p:origin x="48" y="2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C5C3F186-18E7-4174-BC07-C6DA0C62FBD0}" type="datetimeFigureOut">
              <a:rPr lang="cs-CZ" smtClean="0"/>
              <a:t>05.12.2022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C4712267-92BC-4DF5-A6AB-F993F75DF4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7691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0237910E-3B40-4710-98F1-3694E5E1D5F5}" type="datetimeFigureOut">
              <a:rPr lang="cs-CZ" smtClean="0"/>
              <a:t>05.12.2022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53789AD9-C887-4409-A647-FB2BDC105E6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6065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04775" y="750888"/>
            <a:ext cx="6678613" cy="3757612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2308" indent="-362308">
              <a:buFont typeface="Arial" panose="020B0604020202020204" pitchFamily="34" charset="0"/>
              <a:buChar char="•"/>
            </a:pPr>
            <a:r>
              <a:rPr lang="cs-CZ" sz="2500">
                <a:sym typeface="Calibri Light"/>
              </a:rPr>
              <a:t>Vašek</a:t>
            </a:r>
            <a:endParaRPr lang="en-GB" sz="2500">
              <a:sym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544840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6073" y="1428737"/>
            <a:ext cx="10431919" cy="1470025"/>
          </a:xfrm>
        </p:spPr>
        <p:txBody>
          <a:bodyPr/>
          <a:lstStyle>
            <a:lvl1pPr algn="l">
              <a:defRPr>
                <a:solidFill>
                  <a:srgbClr val="00A9E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38200" y="3857628"/>
            <a:ext cx="8590992" cy="1752600"/>
          </a:xfrm>
        </p:spPr>
        <p:txBody>
          <a:bodyPr>
            <a:normAutofit/>
          </a:bodyPr>
          <a:lstStyle>
            <a:lvl1pPr marL="0" indent="0" algn="l"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můžete upravit styl předlohy.</a:t>
            </a:r>
            <a:endParaRPr lang="cs-C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F7F49-40C9-4B8E-87FD-6C2A6F28CEE7}" type="datetimeFigureOut">
              <a:rPr lang="cs-CZ" smtClean="0"/>
              <a:t>05.12.2022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FC80E-FAD3-4AD8-9177-D82B22C233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9629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F7F49-40C9-4B8E-87FD-6C2A6F28CEE7}" type="datetimeFigureOut">
              <a:rPr lang="cs-CZ" smtClean="0"/>
              <a:t>05.12.2022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C80E-FAD3-4AD8-9177-D82B22C233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6509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F7F49-40C9-4B8E-87FD-6C2A6F28CEE7}" type="datetimeFigureOut">
              <a:rPr lang="cs-CZ" smtClean="0"/>
              <a:t>05.12.2022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C80E-FAD3-4AD8-9177-D82B22C233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9395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F7F49-40C9-4B8E-87FD-6C2A6F28CEE7}" type="datetimeFigureOut">
              <a:rPr lang="cs-CZ" smtClean="0"/>
              <a:t>05.12.2022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C80E-FAD3-4AD8-9177-D82B22C233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45662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23" name="Text úrovně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4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50712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F7F49-40C9-4B8E-87FD-6C2A6F28CEE7}" type="datetimeFigureOut">
              <a:rPr lang="cs-CZ" smtClean="0"/>
              <a:t>05.12.2022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C80E-FAD3-4AD8-9177-D82B22C233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9905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F7F49-40C9-4B8E-87FD-6C2A6F28CEE7}" type="datetimeFigureOut">
              <a:rPr lang="cs-CZ" smtClean="0"/>
              <a:t>05.12.2022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C80E-FAD3-4AD8-9177-D82B22C233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7523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F7F49-40C9-4B8E-87FD-6C2A6F28CEE7}" type="datetimeFigureOut">
              <a:rPr lang="cs-CZ" smtClean="0"/>
              <a:t>05.12.2022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C80E-FAD3-4AD8-9177-D82B22C233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596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F7F49-40C9-4B8E-87FD-6C2A6F28CEE7}" type="datetimeFigureOut">
              <a:rPr lang="cs-CZ" smtClean="0"/>
              <a:t>05.12.2022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C80E-FAD3-4AD8-9177-D82B22C233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2707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F7F49-40C9-4B8E-87FD-6C2A6F28CEE7}" type="datetimeFigureOut">
              <a:rPr lang="cs-CZ" smtClean="0"/>
              <a:t>05.12.2022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C80E-FAD3-4AD8-9177-D82B22C233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1134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F7F49-40C9-4B8E-87FD-6C2A6F28CEE7}" type="datetimeFigureOut">
              <a:rPr lang="cs-CZ" smtClean="0"/>
              <a:t>05.12.2022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C80E-FAD3-4AD8-9177-D82B22C233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385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F7F49-40C9-4B8E-87FD-6C2A6F28CEE7}" type="datetimeFigureOut">
              <a:rPr lang="cs-CZ" smtClean="0"/>
              <a:t>05.12.2022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C80E-FAD3-4AD8-9177-D82B22C233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8549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F7F49-40C9-4B8E-87FD-6C2A6F28CEE7}" type="datetimeFigureOut">
              <a:rPr lang="cs-CZ" smtClean="0"/>
              <a:t>05.12.2022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C80E-FAD3-4AD8-9177-D82B22C233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4019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3135414" y="1142679"/>
            <a:ext cx="9056586" cy="571532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5750" y="259493"/>
            <a:ext cx="7968049" cy="14311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cs-CZ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Klepnutím lze upravit styly předlohy textu.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cs-CZ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Druhá úroveň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Třetí úroveň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cs-CZ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Čtvrtá úroveň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cs-CZ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Pátá úroveň</a:t>
            </a: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F7F49-40C9-4B8E-87FD-6C2A6F28CEE7}" type="datetimeFigureOut">
              <a:rPr lang="cs-CZ" smtClean="0"/>
              <a:t>05.12.2022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FC80E-FAD3-4AD8-9177-D82B22C233C9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" y="4"/>
            <a:ext cx="2829320" cy="1050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944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5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cs-CZ" sz="3600" kern="1200" smtClean="0">
          <a:solidFill>
            <a:srgbClr val="00A9E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marR="0" indent="-28575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–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itchFamily="34" charset="0"/>
        <a:buChar char="»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nap_dokument:uvod#zakladni_architektonicke_principy_a_jejich_naplneni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igital-strategy.ec.europa.eu/en/policies/desi" TargetMode="External"/><Relationship Id="rId2" Type="http://schemas.openxmlformats.org/officeDocument/2006/relationships/hyperlink" Target="https://ec.europa.eu/info/strategy/priorities-2019-2024/europe-fit-digital-age/europes-digital-decade-digital-targets-2030_en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mmr.cz/cs/microsites/sc/metodiky/koncepce-smart-cities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mailto:pavel.hrabe@mvcr.cz" TargetMode="External"/><Relationship Id="rId3" Type="http://schemas.openxmlformats.org/officeDocument/2006/relationships/hyperlink" Target="mailto:oha@mvcr.cz" TargetMode="External"/><Relationship Id="rId7" Type="http://schemas.openxmlformats.org/officeDocument/2006/relationships/hyperlink" Target="mailto:vaclav.trejdl@nakit.cz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hyperlink" Target="mailto:libor.drlik@nakit.cz" TargetMode="External"/><Relationship Id="rId5" Type="http://schemas.openxmlformats.org/officeDocument/2006/relationships/hyperlink" Target="mailto:radan.breza@nakit.cz" TargetMode="External"/><Relationship Id="rId4" Type="http://schemas.openxmlformats.org/officeDocument/2006/relationships/hyperlink" Target="mailto:tomas.kroupa@mvcr.cz" TargetMode="Externa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Aktualizace Informační koncepce ČR pro rok 2022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Pavel Hrabě</a:t>
            </a:r>
          </a:p>
          <a:p>
            <a:r>
              <a:rPr lang="cs-CZ" dirty="0" smtClean="0"/>
              <a:t>OHA, Digitální Česko a NAKIT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8654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Nové architektonické principy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1394485"/>
              </p:ext>
            </p:extLst>
          </p:nvPr>
        </p:nvGraphicFramePr>
        <p:xfrm>
          <a:off x="838200" y="1582729"/>
          <a:ext cx="10515600" cy="4697222"/>
        </p:xfrm>
        <a:graphic>
          <a:graphicData uri="http://schemas.openxmlformats.org/drawingml/2006/table">
            <a:tbl>
              <a:tblPr firstRow="1" firstCol="1" bandRow="1"/>
              <a:tblGrid>
                <a:gridCol w="803856">
                  <a:extLst>
                    <a:ext uri="{9D8B030D-6E8A-4147-A177-3AD203B41FA5}">
                      <a16:colId xmlns:a16="http://schemas.microsoft.com/office/drawing/2014/main" val="69385602"/>
                    </a:ext>
                  </a:extLst>
                </a:gridCol>
                <a:gridCol w="1474631">
                  <a:extLst>
                    <a:ext uri="{9D8B030D-6E8A-4147-A177-3AD203B41FA5}">
                      <a16:colId xmlns:a16="http://schemas.microsoft.com/office/drawing/2014/main" val="4070656455"/>
                    </a:ext>
                  </a:extLst>
                </a:gridCol>
                <a:gridCol w="8237113">
                  <a:extLst>
                    <a:ext uri="{9D8B030D-6E8A-4147-A177-3AD203B41FA5}">
                      <a16:colId xmlns:a16="http://schemas.microsoft.com/office/drawing/2014/main" val="3374630415"/>
                    </a:ext>
                  </a:extLst>
                </a:gridCol>
              </a:tblGrid>
              <a:tr h="292735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2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P18</a:t>
                      </a:r>
                    </a:p>
                  </a:txBody>
                  <a:tcPr marL="210312" marR="210312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l">
                        <a:lnSpc>
                          <a:spcPct val="107000"/>
                        </a:lnSpc>
                        <a:spcAft>
                          <a:spcPts val="265"/>
                        </a:spcAft>
                      </a:pPr>
                      <a:r>
                        <a:rPr lang="cs-CZ" sz="12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Datová suverenita a nezávislost</a:t>
                      </a:r>
                    </a:p>
                    <a:p>
                      <a:pPr marL="1270" algn="l">
                        <a:lnSpc>
                          <a:spcPct val="107000"/>
                        </a:lnSpc>
                        <a:spcAft>
                          <a:spcPts val="265"/>
                        </a:spcAft>
                      </a:pPr>
                      <a:r>
                        <a:rPr lang="en-GB" sz="1200" b="0" u="none" kern="1200" noProof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(Data sovereignty and independence)</a:t>
                      </a:r>
                      <a:endParaRPr lang="en-GB" sz="1200" b="0" u="none" kern="1200" noProof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0312" marR="210312" marT="53975" marB="3619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Každý úřad má neustálý a plný přístup a kontrolu vůči všem datům informačních systémů ve své správě. To zaručují zejména:</a:t>
                      </a:r>
                    </a:p>
                    <a:p>
                      <a:pPr marL="342900" lvl="0" indent="-342900" algn="l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smluvní zajištění – data jsou ve vlastnictví objednatele (úřadu), a to úplně všechna, včetně </a:t>
                      </a:r>
                      <a:r>
                        <a:rPr lang="cs-CZ" sz="1300" b="0" u="none" kern="1200" dirty="0" err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customizačních</a:t>
                      </a: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parametrů a zdrojových kódů,</a:t>
                      </a:r>
                    </a:p>
                    <a:p>
                      <a:pPr marL="342900" lvl="0" indent="-342900" algn="l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architektura řešení -  je plně transparentní a také data (tabulky) jsou také transparentní. Řešení IS jsou navržena a realizována tak, že úřad má kdykoli přístup ke svým datům, i po konci životního cyklu ISVS, a to </a:t>
                      </a:r>
                      <a:b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ve standardizovaném, otevřeném a dlouhodobě stabilním formátu,</a:t>
                      </a:r>
                    </a:p>
                    <a:p>
                      <a:pPr marL="342900" lvl="0" indent="-342900" algn="l">
                        <a:lnSpc>
                          <a:spcPct val="130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znalosti - úřad je schopen vlastními silami svých zaměstnanců rozumět všem datům a interpretovat jejich význam. </a:t>
                      </a:r>
                    </a:p>
                  </a:txBody>
                  <a:tcPr marL="210312" marR="210312" marT="53975" marB="36195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5388757"/>
                  </a:ext>
                </a:extLst>
              </a:tr>
              <a:tr h="292735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2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P19</a:t>
                      </a:r>
                    </a:p>
                  </a:txBody>
                  <a:tcPr marL="210312" marR="210312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l">
                        <a:lnSpc>
                          <a:spcPct val="107000"/>
                        </a:lnSpc>
                        <a:spcAft>
                          <a:spcPts val="265"/>
                        </a:spcAft>
                      </a:pPr>
                      <a:r>
                        <a:rPr lang="cs-CZ" sz="12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Otevřená řešení</a:t>
                      </a:r>
                    </a:p>
                    <a:p>
                      <a:pPr marL="1270" algn="l">
                        <a:lnSpc>
                          <a:spcPct val="107000"/>
                        </a:lnSpc>
                        <a:spcAft>
                          <a:spcPts val="265"/>
                        </a:spcAft>
                      </a:pPr>
                      <a:r>
                        <a:rPr lang="cs-CZ" sz="12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(Open Source)</a:t>
                      </a:r>
                    </a:p>
                  </a:txBody>
                  <a:tcPr marL="210312" marR="210312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Digitální služby a komponenty informačních systémů, realizované na míru objednatele, včetně nadstaveb a rozšíření balíkového SW, musí být vytvořeny v podobě a s licencí umožňující jejich sdílení a uveřejněny ve státním úložišti otevřeného zdrojového </a:t>
                      </a:r>
                      <a:r>
                        <a:rPr lang="cs-CZ" sz="1300" b="0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kódu, </a:t>
                      </a:r>
                      <a:r>
                        <a:rPr lang="cs-CZ" sz="1300" b="0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 </a:t>
                      </a: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 nejpozději </a:t>
                      </a:r>
                      <a:r>
                        <a:rPr lang="cs-CZ" sz="1300" b="0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cs-CZ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cs-CZ" sz="1300" b="0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den </a:t>
                      </a: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uvolnění první verze služby do produktivního provozu. </a:t>
                      </a:r>
                    </a:p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Přístupová rozhraní (API) a knihovny využívající centrální sdílené služby musí být poskytovány v podobě komponent s otevřeným zdrojovým kódem pro nejpoužívanější jazyky a technologie.</a:t>
                      </a:r>
                    </a:p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Při návrhu architektury řešení nového nebo významně změněného ISVS musí být správcem prokazatelně posouzena možnost využití sdílených SW komponent </a:t>
                      </a:r>
                      <a:r>
                        <a:rPr lang="cs-CZ" sz="1300" b="0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 </a:t>
                      </a: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sdílených služeb, aktuálně dostupných ve státním úložišti otevřeného zdrojového kódu.</a:t>
                      </a:r>
                    </a:p>
                  </a:txBody>
                  <a:tcPr marL="210312" marR="210312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2432453"/>
                  </a:ext>
                </a:extLst>
              </a:tr>
              <a:tr h="292735">
                <a:tc>
                  <a:txBody>
                    <a:bodyPr/>
                    <a:lstStyle/>
                    <a:p>
                      <a:pPr marL="90488" indent="0" algn="just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2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P20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l">
                        <a:lnSpc>
                          <a:spcPct val="107000"/>
                        </a:lnSpc>
                        <a:spcAft>
                          <a:spcPts val="265"/>
                        </a:spcAft>
                      </a:pPr>
                      <a:r>
                        <a:rPr lang="cs-CZ" sz="12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Metriky digitálních služeb</a:t>
                      </a:r>
                      <a:endParaRPr lang="cs-CZ" sz="1200" b="0" u="non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1270" algn="l">
                        <a:lnSpc>
                          <a:spcPct val="107000"/>
                        </a:lnSpc>
                        <a:spcAft>
                          <a:spcPts val="265"/>
                        </a:spcAft>
                      </a:pPr>
                      <a:r>
                        <a:rPr lang="cs-CZ" sz="12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(Digital </a:t>
                      </a:r>
                      <a:r>
                        <a:rPr lang="cs-CZ" sz="1200" b="0" u="none" kern="1200" dirty="0" err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Service</a:t>
                      </a:r>
                      <a:r>
                        <a:rPr lang="cs-CZ" sz="12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Performance)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tc>
                  <a:txBody>
                    <a:bodyPr/>
                    <a:lstStyle/>
                    <a:p>
                      <a:pPr marL="90488" indent="0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Každý nový nebo podstatně změněný proces veřejné správy a každý nový nebo podstatně změněný informační systém na jeho podporu musí být navržen tak, aby umožňoval měřit využívání, výkon a efektivitu všech agend a služeb VS.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9533839"/>
                  </a:ext>
                </a:extLst>
              </a:tr>
            </a:tbl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2498501" y="6380415"/>
            <a:ext cx="7124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b="1" dirty="0"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Doplněn odkaz: </a:t>
            </a:r>
            <a:r>
              <a:rPr lang="cs-CZ" sz="1200" u="sng" dirty="0" smtClean="0">
                <a:hlinkClick r:id="rId2"/>
              </a:rPr>
              <a:t>https</a:t>
            </a:r>
            <a:r>
              <a:rPr lang="cs-CZ" sz="1200" u="sng" dirty="0">
                <a:hlinkClick r:id="rId2"/>
              </a:rPr>
              <a:t>://archi.gov.cz/nap_dokument:uvod#zakladni_architektonicke_principy_a_jejich_naplneni</a:t>
            </a:r>
            <a:r>
              <a:rPr lang="cs-CZ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8752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Význam IKČR a IK OVS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 volbách aktualizované a platné směrování eGovernmentu a digitální transformace</a:t>
            </a:r>
          </a:p>
          <a:p>
            <a:r>
              <a:rPr lang="cs-CZ" dirty="0" smtClean="0"/>
              <a:t>Plánováno další slaďování IKČR s</a:t>
            </a:r>
          </a:p>
          <a:p>
            <a:pPr lvl="1"/>
            <a:r>
              <a:rPr lang="cs-CZ" dirty="0" err="1">
                <a:hlinkClick r:id="rId2"/>
              </a:rPr>
              <a:t>Europe's</a:t>
            </a:r>
            <a:r>
              <a:rPr lang="cs-CZ" dirty="0">
                <a:hlinkClick r:id="rId2"/>
              </a:rPr>
              <a:t> Digital </a:t>
            </a:r>
            <a:r>
              <a:rPr lang="cs-CZ" dirty="0" err="1">
                <a:hlinkClick r:id="rId2"/>
              </a:rPr>
              <a:t>Decade</a:t>
            </a:r>
            <a:r>
              <a:rPr lang="cs-CZ" dirty="0">
                <a:hlinkClick r:id="rId2"/>
              </a:rPr>
              <a:t>: </a:t>
            </a:r>
            <a:r>
              <a:rPr lang="cs-CZ" dirty="0" err="1">
                <a:hlinkClick r:id="rId2"/>
              </a:rPr>
              <a:t>digital</a:t>
            </a:r>
            <a:r>
              <a:rPr lang="cs-CZ" dirty="0">
                <a:hlinkClick r:id="rId2"/>
              </a:rPr>
              <a:t> </a:t>
            </a:r>
            <a:r>
              <a:rPr lang="cs-CZ" dirty="0" err="1">
                <a:hlinkClick r:id="rId2"/>
              </a:rPr>
              <a:t>targets</a:t>
            </a:r>
            <a:r>
              <a:rPr lang="cs-CZ" dirty="0">
                <a:hlinkClick r:id="rId2"/>
              </a:rPr>
              <a:t> </a:t>
            </a:r>
            <a:r>
              <a:rPr lang="cs-CZ" dirty="0" err="1">
                <a:hlinkClick r:id="rId2"/>
              </a:rPr>
              <a:t>for</a:t>
            </a:r>
            <a:r>
              <a:rPr lang="cs-CZ" dirty="0">
                <a:hlinkClick r:id="rId2"/>
              </a:rPr>
              <a:t> 2030</a:t>
            </a:r>
          </a:p>
          <a:p>
            <a:pPr lvl="1"/>
            <a:r>
              <a:rPr lang="en-US" u="sng" dirty="0">
                <a:hlinkClick r:id="rId3"/>
              </a:rPr>
              <a:t>The Digital Economy and Society Index (DESI)</a:t>
            </a:r>
          </a:p>
          <a:p>
            <a:r>
              <a:rPr lang="cs-CZ" dirty="0"/>
              <a:t>Vstup do pravidelných aktualizací IK </a:t>
            </a:r>
            <a:r>
              <a:rPr lang="cs-CZ" dirty="0" smtClean="0"/>
              <a:t>OVS</a:t>
            </a:r>
          </a:p>
          <a:p>
            <a:r>
              <a:rPr lang="cs-CZ" dirty="0" smtClean="0"/>
              <a:t>IK OVS: klíčový dokument pro další rozvoj úřadů a implementaci jejich strategií, jako například:</a:t>
            </a:r>
          </a:p>
          <a:p>
            <a:pPr lvl="1"/>
            <a:r>
              <a:rPr lang="cs-CZ" dirty="0" smtClean="0">
                <a:hlinkClick r:id="rId4"/>
              </a:rPr>
              <a:t>Koncepce Smart </a:t>
            </a:r>
            <a:r>
              <a:rPr lang="cs-CZ" dirty="0" err="1" smtClean="0">
                <a:hlinkClick r:id="rId4"/>
              </a:rPr>
              <a:t>Cities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8688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45476" y="259493"/>
            <a:ext cx="8108323" cy="1431196"/>
          </a:xfrm>
        </p:spPr>
        <p:txBody>
          <a:bodyPr/>
          <a:lstStyle/>
          <a:p>
            <a:r>
              <a:rPr lang="cs-CZ" dirty="0" smtClean="0"/>
              <a:t>Podpora OHA a kompetenčního centra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64106"/>
            <a:ext cx="10515600" cy="489685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dirty="0"/>
              <a:t>Zkušenosti kompetenčního centra za 18 měsíců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cs-CZ" dirty="0" err="1"/>
              <a:t>Benchmark</a:t>
            </a:r>
            <a:r>
              <a:rPr lang="cs-CZ" dirty="0"/>
              <a:t> </a:t>
            </a:r>
            <a:r>
              <a:rPr lang="cs-CZ" dirty="0" smtClean="0"/>
              <a:t>VS: 	 </a:t>
            </a:r>
            <a:r>
              <a:rPr lang="cs-CZ" b="1" dirty="0"/>
              <a:t>14</a:t>
            </a:r>
            <a:r>
              <a:rPr lang="cs-CZ" dirty="0"/>
              <a:t> ministerstev + </a:t>
            </a:r>
            <a:r>
              <a:rPr lang="cs-CZ" b="1" dirty="0"/>
              <a:t>20</a:t>
            </a:r>
            <a:r>
              <a:rPr lang="cs-CZ" dirty="0"/>
              <a:t> ÚSÚ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cs-CZ" dirty="0"/>
              <a:t>Informační koncepce úřadů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cs-CZ" b="1" dirty="0" smtClean="0"/>
              <a:t>  5 </a:t>
            </a:r>
            <a:r>
              <a:rPr lang="cs-CZ" dirty="0" smtClean="0"/>
              <a:t>x </a:t>
            </a:r>
            <a:r>
              <a:rPr lang="cs-CZ" dirty="0"/>
              <a:t>dokončené IK s konzultační podporou KC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cs-CZ" b="1" dirty="0" smtClean="0"/>
              <a:t>  8 </a:t>
            </a:r>
            <a:r>
              <a:rPr lang="cs-CZ" dirty="0" smtClean="0"/>
              <a:t>x </a:t>
            </a:r>
            <a:r>
              <a:rPr lang="cs-CZ" dirty="0"/>
              <a:t>připomínkované IK bez přímé konzultace z KC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cs-CZ" b="1" dirty="0" smtClean="0"/>
              <a:t>12 </a:t>
            </a:r>
            <a:r>
              <a:rPr lang="cs-CZ" dirty="0" smtClean="0"/>
              <a:t>x </a:t>
            </a:r>
            <a:r>
              <a:rPr lang="cs-CZ" dirty="0"/>
              <a:t>aktuálně konzultované IK podporované KC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cs-CZ" b="1" dirty="0" smtClean="0"/>
              <a:t>10 </a:t>
            </a:r>
            <a:r>
              <a:rPr lang="cs-CZ" dirty="0" smtClean="0"/>
              <a:t>x předjednané </a:t>
            </a:r>
            <a:r>
              <a:rPr lang="cs-CZ" dirty="0"/>
              <a:t>pro spolupráci s KC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dirty="0"/>
              <a:t>Projekt </a:t>
            </a:r>
            <a:r>
              <a:rPr lang="cs-CZ" i="1" u="sng" dirty="0"/>
              <a:t>„Podpora tvorby a aktualizací Informačních koncepcí úřadů“</a:t>
            </a:r>
            <a:r>
              <a:rPr lang="cs-CZ" dirty="0"/>
              <a:t>, </a:t>
            </a:r>
            <a:r>
              <a:rPr lang="cs-CZ" dirty="0" err="1"/>
              <a:t>reg</a:t>
            </a:r>
            <a:r>
              <a:rPr lang="cs-CZ" dirty="0"/>
              <a:t>. </a:t>
            </a:r>
            <a:r>
              <a:rPr lang="cs-CZ" dirty="0"/>
              <a:t>Číslo </a:t>
            </a:r>
            <a:r>
              <a:rPr lang="cs-CZ" dirty="0" smtClean="0"/>
              <a:t>CZ.31.1.01/MV/22_16/0000016, </a:t>
            </a:r>
            <a:r>
              <a:rPr lang="cs-CZ" dirty="0"/>
              <a:t>zahájen </a:t>
            </a:r>
            <a:r>
              <a:rPr lang="cs-CZ" dirty="0" smtClean="0"/>
              <a:t>25.11.2022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dirty="0" smtClean="0"/>
              <a:t>Příprava podkladů na podporu stále menších organizací, zejména samospráv.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dirty="0" smtClean="0"/>
              <a:t>Zpětná vazba našich klientů: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cs-CZ" dirty="0" smtClean="0"/>
              <a:t>Státní fond dopravní infrastruktury (SFDI) a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cs-CZ" dirty="0" smtClean="0"/>
              <a:t>Centrum dopravního výzkumu (CDV).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048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AE211-3A45-48D7-9F49-9838E621C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4897" y="2953933"/>
            <a:ext cx="10640754" cy="775845"/>
          </a:xfrm>
        </p:spPr>
        <p:txBody>
          <a:bodyPr anchor="b">
            <a:normAutofit/>
          </a:bodyPr>
          <a:lstStyle/>
          <a:p>
            <a:r>
              <a:rPr lang="cs-CZ" sz="4000" b="1" dirty="0">
                <a:solidFill>
                  <a:srgbClr val="01447B"/>
                </a:solidFill>
              </a:rPr>
              <a:t>Ing. Lucie Bartáková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ECEE3C-06C5-4A61-A493-3FD90DF70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4121" y="4171528"/>
            <a:ext cx="9163757" cy="450447"/>
          </a:xfrm>
        </p:spPr>
        <p:txBody>
          <a:bodyPr anchor="ctr">
            <a:noAutofit/>
          </a:bodyPr>
          <a:lstStyle/>
          <a:p>
            <a:r>
              <a:rPr lang="cs-CZ" sz="2800" b="1" i="0" dirty="0">
                <a:solidFill>
                  <a:srgbClr val="01447B"/>
                </a:solidFill>
                <a:effectLst/>
              </a:rPr>
              <a:t>Ředitelka Sekce pro správu finančních zdrojů</a:t>
            </a:r>
          </a:p>
          <a:p>
            <a:endParaRPr lang="cs-CZ" sz="2800" dirty="0">
              <a:solidFill>
                <a:srgbClr val="01447B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DDC2C2-0196-489F-BACF-D31BFB237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5999" y="958405"/>
            <a:ext cx="3960000" cy="169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32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con&#10;&#10;Description automatically generated with low confidence">
            <a:extLst>
              <a:ext uri="{FF2B5EF4-FFF2-40B4-BE49-F238E27FC236}">
                <a16:creationId xmlns:a16="http://schemas.microsoft.com/office/drawing/2014/main" id="{26333A94-F0FD-4F81-9C2D-97500B828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3702" y="949899"/>
            <a:ext cx="3960000" cy="156315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FAA2680-250C-44AD-86D7-314A5E6FD7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7455" y="2916443"/>
            <a:ext cx="10171993" cy="1025113"/>
          </a:xfrm>
        </p:spPr>
        <p:txBody>
          <a:bodyPr anchor="b">
            <a:normAutofit/>
          </a:bodyPr>
          <a:lstStyle/>
          <a:p>
            <a:r>
              <a:rPr lang="cs-CZ" sz="4000" b="1" dirty="0">
                <a:solidFill>
                  <a:srgbClr val="0D4D88"/>
                </a:solidFill>
              </a:rPr>
              <a:t>PhDr. Pavel Řezáč, Ph.D., MBA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6E599F0A-50F1-455D-A96E-83188086AA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4580" y="4382555"/>
            <a:ext cx="10909643" cy="507791"/>
          </a:xfrm>
        </p:spPr>
        <p:txBody>
          <a:bodyPr anchor="t">
            <a:noAutofit/>
          </a:bodyPr>
          <a:lstStyle/>
          <a:p>
            <a:r>
              <a:rPr lang="cs-CZ" sz="2800" b="1" dirty="0">
                <a:solidFill>
                  <a:srgbClr val="01447B"/>
                </a:solidFill>
              </a:rPr>
              <a:t>Ředitel d</a:t>
            </a:r>
            <a:r>
              <a:rPr lang="cs-CZ" sz="2800" b="1" i="0" dirty="0">
                <a:solidFill>
                  <a:srgbClr val="01447B"/>
                </a:solidFill>
                <a:effectLst/>
              </a:rPr>
              <a:t>ivize dopravních technologií a lidského faktoru</a:t>
            </a:r>
            <a:endParaRPr lang="cs-CZ" sz="2800" dirty="0">
              <a:solidFill>
                <a:srgbClr val="0144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69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67408" y="1484784"/>
            <a:ext cx="11197244" cy="4780788"/>
          </a:xfrm>
        </p:spPr>
        <p:txBody>
          <a:bodyPr vert="horz" lIns="45719" tIns="45719" rIns="45719" bIns="45719" rtlCol="0" anchor="t">
            <a:normAutofit fontScale="92500" lnSpcReduction="10000"/>
          </a:bodyPr>
          <a:lstStyle/>
          <a:p>
            <a:pPr marL="0" indent="0" algn="ctr">
              <a:buNone/>
            </a:pPr>
            <a:endParaRPr lang="cs-CZ" sz="5500" dirty="0"/>
          </a:p>
          <a:p>
            <a:pPr marL="0" indent="0">
              <a:buNone/>
            </a:pPr>
            <a:r>
              <a:rPr lang="cs-CZ" sz="3550" dirty="0">
                <a:solidFill>
                  <a:srgbClr val="00B050"/>
                </a:solidFill>
              </a:rPr>
              <a:t>	</a:t>
            </a:r>
            <a:r>
              <a:rPr lang="cs-CZ" sz="61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rPr>
              <a:t>Děkujeme </a:t>
            </a:r>
            <a:r>
              <a:rPr lang="cs-CZ" sz="6100" dirty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rPr>
              <a:t>za </a:t>
            </a:r>
            <a:r>
              <a:rPr lang="cs-CZ" sz="61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rPr>
              <a:t>pozornost</a:t>
            </a:r>
            <a:r>
              <a:rPr lang="cs-CZ" sz="6100" dirty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rPr>
              <a:t>  </a:t>
            </a:r>
            <a:r>
              <a:rPr lang="cs-CZ" sz="3300" dirty="0"/>
              <a:t>  </a:t>
            </a:r>
          </a:p>
          <a:p>
            <a:pPr marL="0" indent="0">
              <a:buNone/>
            </a:pPr>
            <a:endParaRPr lang="cs-CZ" altLang="cs-CZ" sz="3300" dirty="0"/>
          </a:p>
          <a:p>
            <a:pPr marL="0" indent="0">
              <a:buNone/>
            </a:pPr>
            <a:r>
              <a:rPr lang="cs-CZ" altLang="cs-CZ" sz="2200" dirty="0"/>
              <a:t>Odbor Hlavního architekta eGovernmentu – </a:t>
            </a:r>
            <a:r>
              <a:rPr lang="cs-CZ" altLang="cs-CZ" sz="2200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oha@mvcr.cz</a:t>
            </a:r>
          </a:p>
          <a:p>
            <a:pPr marL="0" indent="0">
              <a:buNone/>
            </a:pPr>
            <a:endParaRPr lang="cs-CZ" altLang="cs-CZ" sz="2200" dirty="0"/>
          </a:p>
          <a:p>
            <a:pPr marL="0" indent="0">
              <a:buNone/>
            </a:pPr>
            <a:r>
              <a:rPr lang="cs-CZ" altLang="cs-CZ" sz="2200" dirty="0"/>
              <a:t>Tomáš Kroupa		</a:t>
            </a:r>
            <a:r>
              <a:rPr lang="cs-CZ" altLang="cs-CZ" sz="2200" dirty="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tomas.kroupa@mvcr.cz</a:t>
            </a:r>
            <a:endParaRPr lang="cs-CZ" altLang="cs-CZ" sz="2200" dirty="0"/>
          </a:p>
          <a:p>
            <a:pPr marL="0" indent="0">
              <a:buNone/>
            </a:pPr>
            <a:r>
              <a:rPr lang="cs-CZ" sz="2200" dirty="0"/>
              <a:t>Radan Březa		</a:t>
            </a:r>
            <a:r>
              <a:rPr lang="cs-CZ" sz="2200" dirty="0"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radan.breza@nakit.cz</a:t>
            </a:r>
            <a:endParaRPr lang="cs-CZ" sz="2200" dirty="0"/>
          </a:p>
          <a:p>
            <a:pPr marL="0" indent="0">
              <a:buNone/>
            </a:pPr>
            <a:r>
              <a:rPr lang="cs-CZ" sz="2200" dirty="0"/>
              <a:t>Libor Drlík		</a:t>
            </a:r>
            <a:r>
              <a:rPr lang="cs-CZ" sz="2200" dirty="0"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libor.drlik@nakit.cz</a:t>
            </a:r>
            <a:endParaRPr lang="cs-CZ" sz="2200" dirty="0"/>
          </a:p>
          <a:p>
            <a:pPr marL="0" indent="0">
              <a:buNone/>
            </a:pPr>
            <a:r>
              <a:rPr lang="cs-CZ" sz="2200" dirty="0"/>
              <a:t>Václav Trejdl		</a:t>
            </a:r>
            <a:r>
              <a:rPr lang="cs-CZ" sz="2200" dirty="0" smtClean="0">
                <a:hlinkClick r:id="rId7"/>
              </a:rPr>
              <a:t>vaclav.trejdl@nakit.cz</a:t>
            </a:r>
            <a:endParaRPr lang="cs-CZ" sz="2200" dirty="0" smtClean="0"/>
          </a:p>
          <a:p>
            <a:pPr marL="0" indent="0">
              <a:buNone/>
            </a:pPr>
            <a:r>
              <a:rPr lang="cs-CZ" sz="2200" dirty="0" smtClean="0"/>
              <a:t>Pavel Hrabě		</a:t>
            </a:r>
            <a:r>
              <a:rPr lang="cs-CZ" sz="2200" dirty="0" smtClean="0">
                <a:hlinkClick r:id="rId8"/>
              </a:rPr>
              <a:t>pavel.hrabe@mvcr.cz</a:t>
            </a:r>
            <a:r>
              <a:rPr lang="cs-CZ" sz="2200" dirty="0" smtClean="0"/>
              <a:t> </a:t>
            </a:r>
            <a:endParaRPr lang="cs-CZ" sz="3300" dirty="0"/>
          </a:p>
          <a:p>
            <a:pPr marL="0" indent="0" algn="ctr">
              <a:buNone/>
            </a:pPr>
            <a:endParaRPr lang="cs-CZ" sz="3300" dirty="0"/>
          </a:p>
          <a:p>
            <a:pPr marL="0" indent="0" algn="r">
              <a:buNone/>
            </a:pPr>
            <a:endParaRPr lang="cs-CZ" sz="5500" dirty="0"/>
          </a:p>
          <a:p>
            <a:pPr marL="0" indent="0" algn="ctr">
              <a:buNone/>
            </a:pPr>
            <a:endParaRPr lang="cs-CZ" dirty="0"/>
          </a:p>
          <a:p>
            <a:pPr marL="0" indent="0">
              <a:buNone/>
            </a:pPr>
            <a:endParaRPr lang="cs-CZ" sz="1550" b="1" dirty="0"/>
          </a:p>
          <a:p>
            <a:pPr marL="0" indent="0">
              <a:buNone/>
            </a:pPr>
            <a:endParaRPr lang="cs-CZ" sz="1550" b="1" dirty="0"/>
          </a:p>
          <a:p>
            <a:pPr marL="0" indent="0">
              <a:buNone/>
            </a:pPr>
            <a:endParaRPr lang="cs-CZ" sz="1550" b="1" dirty="0"/>
          </a:p>
          <a:p>
            <a:pPr marL="0" indent="0">
              <a:buNone/>
            </a:pPr>
            <a:endParaRPr lang="cs-CZ" sz="1550" b="1" dirty="0"/>
          </a:p>
          <a:p>
            <a:pPr marL="0" indent="0">
              <a:buNone/>
            </a:pPr>
            <a:endParaRPr lang="cs-CZ" sz="1550" b="1" dirty="0"/>
          </a:p>
          <a:p>
            <a:pPr marL="0" indent="0">
              <a:buNone/>
            </a:pPr>
            <a:endParaRPr lang="cs-CZ" sz="1550" b="1" dirty="0"/>
          </a:p>
        </p:txBody>
      </p:sp>
      <p:sp>
        <p:nvSpPr>
          <p:cNvPr id="4" name="Obdélník 3"/>
          <p:cNvSpPr/>
          <p:nvPr/>
        </p:nvSpPr>
        <p:spPr>
          <a:xfrm>
            <a:off x="10380476" y="872926"/>
            <a:ext cx="1386000" cy="161581"/>
          </a:xfrm>
          <a:prstGeom prst="rect">
            <a:avLst/>
          </a:prstGeom>
          <a:solidFill>
            <a:srgbClr val="FFC000"/>
          </a:solidFill>
          <a:ln w="50800" cap="flat">
            <a:noFill/>
            <a:prstDash val="solid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hangingPunct="0"/>
            <a:r>
              <a:rPr lang="cs-CZ" sz="450">
                <a:solidFill>
                  <a:schemeClr val="bg1"/>
                </a:solidFill>
              </a:rPr>
              <a:t>   </a:t>
            </a:r>
            <a:r>
              <a:rPr lang="cs-CZ" sz="450" b="1">
                <a:solidFill>
                  <a:schemeClr val="bg1"/>
                </a:solidFill>
              </a:rPr>
              <a:t>MIKULOV         </a:t>
            </a:r>
            <a:r>
              <a:rPr lang="cs-CZ" sz="450" b="1">
                <a:solidFill>
                  <a:schemeClr val="bg1"/>
                </a:solidFill>
                <a:sym typeface="Helvetica"/>
              </a:rPr>
              <a:t>7. </a:t>
            </a:r>
            <a:r>
              <a:rPr lang="cs-CZ" sz="450" b="1">
                <a:solidFill>
                  <a:schemeClr val="bg1"/>
                </a:solidFill>
              </a:rPr>
              <a:t>– 8. 9. 2021</a:t>
            </a:r>
            <a:endParaRPr lang="en-GB" sz="450" b="1">
              <a:solidFill>
                <a:schemeClr val="bg1"/>
              </a:solidFill>
              <a:sym typeface="Helvetica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0344472" y="497849"/>
            <a:ext cx="1692188" cy="369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hangingPunct="0"/>
            <a:endParaRPr lang="cs-CZ">
              <a:solidFill>
                <a:srgbClr val="000000"/>
              </a:solidFill>
              <a:latin typeface="+mj-lt"/>
              <a:ea typeface="+mj-ea"/>
              <a:cs typeface="+mj-cs"/>
              <a:sym typeface="Helvetica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2A020D93-09D3-4786-9D8F-49D108848C2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49007" y="156375"/>
            <a:ext cx="2048939" cy="111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16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Právní ukotvení IK ČR a IK OVS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1600" dirty="0"/>
              <a:t>Zákon číslo 365/2000 Sb. v platném znění:</a:t>
            </a:r>
          </a:p>
          <a:p>
            <a:pPr marL="400050" lvl="1">
              <a:lnSpc>
                <a:spcPct val="130000"/>
              </a:lnSpc>
              <a:spcBef>
                <a:spcPts val="0"/>
              </a:spcBef>
            </a:pPr>
            <a:r>
              <a:rPr lang="cs-CZ" sz="1600" dirty="0" smtClean="0"/>
              <a:t>§3: </a:t>
            </a:r>
            <a:r>
              <a:rPr lang="cs-CZ" sz="1600" dirty="0"/>
              <a:t>Vláda </a:t>
            </a:r>
            <a:r>
              <a:rPr lang="cs-CZ" sz="1600" dirty="0" smtClean="0"/>
              <a:t>a) schvaluje </a:t>
            </a:r>
            <a:r>
              <a:rPr lang="cs-CZ" sz="1600" dirty="0"/>
              <a:t>informační koncepci České </a:t>
            </a:r>
            <a:r>
              <a:rPr lang="cs-CZ" sz="1600" dirty="0" smtClean="0"/>
              <a:t>republiky.</a:t>
            </a:r>
          </a:p>
          <a:p>
            <a:pPr marL="400050" lvl="1">
              <a:lnSpc>
                <a:spcPct val="130000"/>
              </a:lnSpc>
              <a:spcBef>
                <a:spcPts val="0"/>
              </a:spcBef>
            </a:pPr>
            <a:r>
              <a:rPr lang="cs-CZ" sz="1600" dirty="0"/>
              <a:t>§ 5a odst. (1) Ministerstvo vytváří a předkládá vládě ke schválení informační koncepci České republiky.</a:t>
            </a:r>
          </a:p>
          <a:p>
            <a:pPr marL="400050" lvl="1">
              <a:lnSpc>
                <a:spcPct val="130000"/>
              </a:lnSpc>
              <a:spcBef>
                <a:spcPts val="0"/>
              </a:spcBef>
            </a:pPr>
            <a:r>
              <a:rPr lang="cs-CZ" sz="1600" dirty="0"/>
              <a:t>§5a odst. (2) OVS vytvářejí a vydávají informační koncepci orgánu veřejné správy, uplatňují ji v praxi a vyhodnocují její </a:t>
            </a:r>
            <a:r>
              <a:rPr lang="cs-CZ" sz="1600" dirty="0" smtClean="0"/>
              <a:t>dodržování.</a:t>
            </a:r>
            <a:endParaRPr lang="cs-CZ" sz="1600" dirty="0"/>
          </a:p>
          <a:p>
            <a:pPr marL="400050" lvl="1">
              <a:lnSpc>
                <a:spcPct val="130000"/>
              </a:lnSpc>
              <a:spcBef>
                <a:spcPts val="0"/>
              </a:spcBef>
            </a:pPr>
            <a:r>
              <a:rPr lang="cs-CZ" sz="1600" dirty="0" smtClean="0"/>
              <a:t>Přechodná </a:t>
            </a:r>
            <a:r>
              <a:rPr lang="cs-CZ" sz="1600" dirty="0"/>
              <a:t>ustanovení zavedena zákonem č. 104/2017 Sb. Čl. II</a:t>
            </a:r>
          </a:p>
          <a:p>
            <a:pPr marL="719138" lvl="2" indent="-271463">
              <a:lnSpc>
                <a:spcPct val="120000"/>
              </a:lnSpc>
              <a:spcBef>
                <a:spcPts val="0"/>
              </a:spcBef>
              <a:buFont typeface="+mj-lt"/>
              <a:buAutoNum type="arabicPeriod" startAt="2"/>
            </a:pPr>
            <a:r>
              <a:rPr lang="cs-CZ" sz="1400" dirty="0"/>
              <a:t>Orgány veřejné správy uvedou své informační koncepce do souladu s informační koncepcí České republiky podle § 5a odst. 1 zákona č. 365/2000 Sb., ve znění účinném ode dne nabytí účinnosti tohoto zákona, </a:t>
            </a:r>
            <a:r>
              <a:rPr lang="cs-CZ" sz="1400" b="1" dirty="0"/>
              <a:t>do 24 měsíců ode dne jejího schválení vládou</a:t>
            </a:r>
            <a:r>
              <a:rPr lang="cs-CZ" sz="1400" dirty="0"/>
              <a:t>. </a:t>
            </a:r>
          </a:p>
          <a:p>
            <a:pPr marL="11430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sz="1600" dirty="0"/>
              <a:t>Informační koncepce ČR byla přijata usnesením vlády č. 629/2018 ze dne 3.10.2018.</a:t>
            </a:r>
          </a:p>
          <a:p>
            <a:pPr marL="857250" lvl="1">
              <a:lnSpc>
                <a:spcPct val="120000"/>
              </a:lnSpc>
              <a:spcBef>
                <a:spcPts val="0"/>
              </a:spcBef>
            </a:pPr>
            <a:r>
              <a:rPr lang="cs-CZ" sz="1600" dirty="0"/>
              <a:t>Termín uvedení do souladu: </a:t>
            </a:r>
            <a:r>
              <a:rPr lang="cs-CZ" sz="1600" dirty="0">
                <a:solidFill>
                  <a:srgbClr val="00A9E2"/>
                </a:solidFill>
              </a:rPr>
              <a:t>2</a:t>
            </a:r>
            <a:r>
              <a:rPr lang="cs-CZ" sz="1600" dirty="0" smtClean="0">
                <a:solidFill>
                  <a:srgbClr val="00A9E2"/>
                </a:solidFill>
              </a:rPr>
              <a:t>. 10. 2020</a:t>
            </a:r>
            <a:endParaRPr lang="cs-CZ" sz="1600" dirty="0">
              <a:solidFill>
                <a:srgbClr val="00A9E2"/>
              </a:solidFill>
            </a:endParaRPr>
          </a:p>
          <a:p>
            <a:pPr marL="11430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sz="1600" dirty="0"/>
              <a:t>Dne 15.6.2020 byla schválena usnesením vlády č. 644/2020 novelizovaná podoba IKČR – již se 6 hlavními cíli.</a:t>
            </a:r>
          </a:p>
          <a:p>
            <a:pPr marL="857250" lvl="1">
              <a:lnSpc>
                <a:spcPct val="120000"/>
              </a:lnSpc>
              <a:spcBef>
                <a:spcPts val="0"/>
              </a:spcBef>
            </a:pPr>
            <a:r>
              <a:rPr lang="cs-CZ" sz="1600" dirty="0"/>
              <a:t>Termín uvedení do souladu se změnami: </a:t>
            </a:r>
            <a:r>
              <a:rPr lang="cs-CZ" sz="1600" dirty="0">
                <a:solidFill>
                  <a:srgbClr val="00A9E2"/>
                </a:solidFill>
              </a:rPr>
              <a:t>14</a:t>
            </a:r>
            <a:r>
              <a:rPr lang="cs-CZ" sz="1600" dirty="0" smtClean="0">
                <a:solidFill>
                  <a:srgbClr val="00A9E2"/>
                </a:solidFill>
              </a:rPr>
              <a:t>. 6</a:t>
            </a:r>
            <a:r>
              <a:rPr lang="cs-CZ" sz="1600" dirty="0">
                <a:solidFill>
                  <a:srgbClr val="00A9E2"/>
                </a:solidFill>
              </a:rPr>
              <a:t>. </a:t>
            </a:r>
            <a:r>
              <a:rPr lang="cs-CZ" sz="1600" dirty="0" smtClean="0">
                <a:solidFill>
                  <a:srgbClr val="00A9E2"/>
                </a:solidFill>
              </a:rPr>
              <a:t>2022</a:t>
            </a:r>
          </a:p>
          <a:p>
            <a:pPr marL="11430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sz="1600" b="1" dirty="0"/>
              <a:t>Dne </a:t>
            </a:r>
            <a:r>
              <a:rPr lang="cs-CZ" sz="1600" b="1" dirty="0" smtClean="0"/>
              <a:t>9.11.2022 </a:t>
            </a:r>
            <a:r>
              <a:rPr lang="cs-CZ" sz="1600" b="1" dirty="0"/>
              <a:t>byla schválena usnesením vlády č. </a:t>
            </a:r>
            <a:r>
              <a:rPr lang="cs-CZ" sz="1600" b="1" dirty="0" smtClean="0"/>
              <a:t>931/2022 </a:t>
            </a:r>
            <a:r>
              <a:rPr lang="cs-CZ" sz="1600" b="1" dirty="0"/>
              <a:t>novelizovaná podoba </a:t>
            </a:r>
            <a:r>
              <a:rPr lang="cs-CZ" sz="1600" b="1" dirty="0" smtClean="0"/>
              <a:t>IKČR.</a:t>
            </a:r>
          </a:p>
          <a:p>
            <a:pPr marL="800100" lvl="1">
              <a:lnSpc>
                <a:spcPct val="120000"/>
              </a:lnSpc>
              <a:spcBef>
                <a:spcPts val="0"/>
              </a:spcBef>
            </a:pPr>
            <a:r>
              <a:rPr lang="cs-CZ" sz="1600" b="1" dirty="0"/>
              <a:t>Termín uvedení do souladu se změnami: </a:t>
            </a:r>
            <a:r>
              <a:rPr lang="cs-CZ" sz="1600" b="1" dirty="0" smtClean="0">
                <a:solidFill>
                  <a:srgbClr val="00A9E2"/>
                </a:solidFill>
              </a:rPr>
              <a:t>8. 11. 2024</a:t>
            </a:r>
            <a:endParaRPr lang="cs-CZ" sz="1600" b="1" dirty="0">
              <a:solidFill>
                <a:srgbClr val="00A9E2"/>
              </a:solidFill>
            </a:endParaRP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15.05.2019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Informační koncepce OVS nově, OHA MV ČR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7730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Realizace IK 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IK ČR je „Strategický rámec“</a:t>
            </a:r>
          </a:p>
          <a:p>
            <a:pPr lvl="1"/>
            <a:r>
              <a:rPr lang="cs-CZ" dirty="0" smtClean="0"/>
              <a:t>proto v ní nejsou termíny a zodpovědnosti</a:t>
            </a:r>
          </a:p>
          <a:p>
            <a:r>
              <a:rPr lang="cs-CZ" dirty="0" smtClean="0"/>
              <a:t>Realizuje se současně:</a:t>
            </a:r>
          </a:p>
          <a:p>
            <a:pPr lvl="1"/>
            <a:r>
              <a:rPr lang="cs-CZ" dirty="0" smtClean="0"/>
              <a:t>prostřednictvím svých implementačních plánů</a:t>
            </a:r>
          </a:p>
          <a:p>
            <a:pPr lvl="1"/>
            <a:r>
              <a:rPr lang="cs-CZ" dirty="0" smtClean="0"/>
              <a:t>prostřednictvím IK Orgánů veřejné správy</a:t>
            </a:r>
          </a:p>
          <a:p>
            <a:r>
              <a:rPr lang="cs-CZ" dirty="0" smtClean="0"/>
              <a:t>Záměry do implementačních plánů by měly vycházet z IK OVS </a:t>
            </a:r>
            <a:br>
              <a:rPr lang="cs-CZ" dirty="0" smtClean="0"/>
            </a:br>
            <a:r>
              <a:rPr lang="cs-CZ" dirty="0" smtClean="0"/>
              <a:t>a z jejich „uvedení do souladu“ s IK ČR.</a:t>
            </a:r>
          </a:p>
          <a:p>
            <a:pPr lvl="1"/>
            <a:r>
              <a:rPr lang="cs-CZ" dirty="0" smtClean="0"/>
              <a:t>Již to OHA a Kompetenční centrum kontroluje, ale zbývá ještě mnoho práce.</a:t>
            </a:r>
          </a:p>
          <a:p>
            <a:r>
              <a:rPr lang="cs-CZ" dirty="0" smtClean="0"/>
              <a:t>Zbylé záměry by měly být „centrálně přidělovány“</a:t>
            </a:r>
          </a:p>
          <a:p>
            <a:pPr lvl="1"/>
            <a:r>
              <a:rPr lang="cs-CZ" dirty="0" smtClean="0"/>
              <a:t>K tomu ale zatím není politická síla.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88631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Změny IK ČR pro rok 2022 - I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0014967"/>
              </p:ext>
            </p:extLst>
          </p:nvPr>
        </p:nvGraphicFramePr>
        <p:xfrm>
          <a:off x="838200" y="1825625"/>
          <a:ext cx="10515738" cy="4239324"/>
        </p:xfrm>
        <a:graphic>
          <a:graphicData uri="http://schemas.openxmlformats.org/drawingml/2006/table">
            <a:tbl>
              <a:tblPr firstRow="1" firstCol="1" bandRow="1"/>
              <a:tblGrid>
                <a:gridCol w="987803">
                  <a:extLst>
                    <a:ext uri="{9D8B030D-6E8A-4147-A177-3AD203B41FA5}">
                      <a16:colId xmlns:a16="http://schemas.microsoft.com/office/drawing/2014/main" val="1864486441"/>
                    </a:ext>
                  </a:extLst>
                </a:gridCol>
                <a:gridCol w="1607581">
                  <a:extLst>
                    <a:ext uri="{9D8B030D-6E8A-4147-A177-3AD203B41FA5}">
                      <a16:colId xmlns:a16="http://schemas.microsoft.com/office/drawing/2014/main" val="2117460155"/>
                    </a:ext>
                  </a:extLst>
                </a:gridCol>
                <a:gridCol w="7920354">
                  <a:extLst>
                    <a:ext uri="{9D8B030D-6E8A-4147-A177-3AD203B41FA5}">
                      <a16:colId xmlns:a16="http://schemas.microsoft.com/office/drawing/2014/main" val="30845334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Verze</a:t>
                      </a:r>
                      <a:endParaRPr lang="cs-CZ" sz="16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14" marR="597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Kapitola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14" marR="597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Změny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14" marR="597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F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946763"/>
                  </a:ext>
                </a:extLst>
              </a:tr>
              <a:tr h="385404">
                <a:tc rowSpan="7"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2022</a:t>
                      </a:r>
                      <a:endParaRPr lang="cs-CZ" sz="16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14" marR="597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1.1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14" marR="597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Upřesnění výjimek z působnosti IKČR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Aktualizace popisu strategických dokumentů, na které IKČR navazuje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14" marR="597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6946529"/>
                  </a:ext>
                </a:extLst>
              </a:tr>
              <a:tr h="16162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1.2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14" marR="597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Nově doplněna kapitola 1.2 Přehled verzí</a:t>
                      </a:r>
                      <a:endParaRPr lang="cs-CZ" sz="16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14" marR="597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6827313"/>
                  </a:ext>
                </a:extLst>
              </a:tr>
              <a:tr h="16162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2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14" marR="597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Změna názvu a obsahu kapitoly ve smyslu nahrazení termínu „vrcholový cíl“ termínem „</a:t>
                      </a:r>
                      <a:r>
                        <a:rPr lang="cs-CZ" sz="1600" b="1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vize</a:t>
                      </a:r>
                      <a:r>
                        <a:rPr lang="cs-CZ" sz="1600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“ </a:t>
                      </a:r>
                      <a:endParaRPr lang="cs-CZ" sz="16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14" marR="597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5083911"/>
                  </a:ext>
                </a:extLst>
              </a:tr>
              <a:tr h="16162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3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14" marR="597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Vysvětlení historie vzniku hlavního cíle č. 6 přesunuta z této kapitoly do kapitoly 1.2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14" marR="597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7747179"/>
                  </a:ext>
                </a:extLst>
              </a:tr>
              <a:tr h="77080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4 (všechny podkapitoly)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14" marR="597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Doplněny stručné názvy dílčích cílů</a:t>
                      </a:r>
                      <a:endParaRPr lang="cs-CZ" sz="16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Zjednodušení, zpřesnění a aktualizace popisu </a:t>
                      </a:r>
                      <a:r>
                        <a:rPr lang="cs-CZ" sz="1600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jednotlivých dílčích cílů</a:t>
                      </a:r>
                      <a:endParaRPr lang="cs-CZ" sz="16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Z popisu všech dílčích cílů byly odstraněny vysvětlující informace nutné v původní verzi vzhledem k neexistenci NAP a NAR v době jejího vzniku</a:t>
                      </a:r>
                      <a:endParaRPr lang="cs-CZ" sz="16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14" marR="597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4632648"/>
                  </a:ext>
                </a:extLst>
              </a:tr>
              <a:tr h="16162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4.1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14" marR="597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Doplněn nový dílčí cíl </a:t>
                      </a:r>
                      <a:r>
                        <a:rPr lang="cs-CZ" sz="1600" b="1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1.9 Proaktivní poskytování služeb</a:t>
                      </a:r>
                      <a:endParaRPr lang="cs-CZ" sz="16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14" marR="597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2669194"/>
                  </a:ext>
                </a:extLst>
              </a:tr>
              <a:tr h="385404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4.2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14" marR="597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Dílčí cíl 2.2 vypuštěn, protože je plně pokryt záměry pilířů ČDE a DES</a:t>
                      </a:r>
                      <a:endParaRPr lang="cs-CZ" sz="16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Doplněn nový dílčí cíl </a:t>
                      </a:r>
                      <a:r>
                        <a:rPr lang="cs-CZ" sz="1600" b="1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2.10 Legislativní podpora proaktivního poskytování služeb</a:t>
                      </a:r>
                      <a:endParaRPr lang="cs-CZ" sz="16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14" marR="597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488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5466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Změny IK ČR pro rok 2022 - II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7805311"/>
              </p:ext>
            </p:extLst>
          </p:nvPr>
        </p:nvGraphicFramePr>
        <p:xfrm>
          <a:off x="839649" y="1510093"/>
          <a:ext cx="10514150" cy="4754880"/>
        </p:xfrm>
        <a:graphic>
          <a:graphicData uri="http://schemas.openxmlformats.org/drawingml/2006/table">
            <a:tbl>
              <a:tblPr firstRow="1" firstCol="1" bandRow="1"/>
              <a:tblGrid>
                <a:gridCol w="987654">
                  <a:extLst>
                    <a:ext uri="{9D8B030D-6E8A-4147-A177-3AD203B41FA5}">
                      <a16:colId xmlns:a16="http://schemas.microsoft.com/office/drawing/2014/main" val="1864486441"/>
                    </a:ext>
                  </a:extLst>
                </a:gridCol>
                <a:gridCol w="1607338">
                  <a:extLst>
                    <a:ext uri="{9D8B030D-6E8A-4147-A177-3AD203B41FA5}">
                      <a16:colId xmlns:a16="http://schemas.microsoft.com/office/drawing/2014/main" val="2117460155"/>
                    </a:ext>
                  </a:extLst>
                </a:gridCol>
                <a:gridCol w="7919158">
                  <a:extLst>
                    <a:ext uri="{9D8B030D-6E8A-4147-A177-3AD203B41FA5}">
                      <a16:colId xmlns:a16="http://schemas.microsoft.com/office/drawing/2014/main" val="3084533490"/>
                    </a:ext>
                  </a:extLst>
                </a:gridCol>
              </a:tblGrid>
              <a:tr h="161621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Verze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05" marR="59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Kapitola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05" marR="59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Změny</a:t>
                      </a:r>
                      <a:endParaRPr lang="cs-CZ" sz="16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05" marR="59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F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946763"/>
                  </a:ext>
                </a:extLst>
              </a:tr>
              <a:tr h="708646">
                <a:tc rowSpan="6"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 dirty="0">
                          <a:solidFill>
                            <a:srgbClr val="FFFFFF"/>
                          </a:solidFill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2022</a:t>
                      </a:r>
                      <a:endParaRPr lang="cs-CZ" sz="16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05" marR="59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4.3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05" marR="59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Z dílčího cíle 3.8 odstraněna věta: „Opatření tohoto cíle pro veřejnou správu souvisí s opatřeními cílů DES HC5 pro celou společnost, zejména pak s dílčími cíli 5.4 a 5.5.“ </a:t>
                      </a:r>
                      <a:endParaRPr lang="cs-CZ" sz="16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Doplněny nové dílčí </a:t>
                      </a:r>
                      <a:r>
                        <a:rPr lang="cs-CZ" sz="1600" dirty="0" smtClean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cíle:</a:t>
                      </a:r>
                    </a:p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 smtClean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3.9 </a:t>
                      </a:r>
                      <a:r>
                        <a:rPr lang="cs-CZ" sz="1600" b="1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Přeshraniční elektronická identifikace</a:t>
                      </a:r>
                      <a:r>
                        <a:rPr lang="cs-CZ" sz="1600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, </a:t>
                      </a:r>
                      <a:r>
                        <a:rPr lang="cs-CZ" sz="1600" b="1" dirty="0" smtClean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3.10 </a:t>
                      </a:r>
                      <a:r>
                        <a:rPr lang="cs-CZ" sz="1600" b="1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Digitální oprávnění a zmocnění</a:t>
                      </a:r>
                      <a:r>
                        <a:rPr lang="cs-CZ" sz="1600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 (téma bylo původně součástí popisu dílčího cíle </a:t>
                      </a:r>
                      <a:r>
                        <a:rPr lang="cs-CZ" sz="1600" dirty="0" smtClean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3.6),</a:t>
                      </a:r>
                      <a:r>
                        <a:rPr lang="cs-CZ" sz="1600" baseline="0" dirty="0" smtClean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 </a:t>
                      </a:r>
                      <a:r>
                        <a:rPr lang="cs-CZ" sz="1600" b="1" dirty="0" smtClean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3.11 </a:t>
                      </a:r>
                      <a:r>
                        <a:rPr lang="cs-CZ" sz="1600" b="1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Elektronické </a:t>
                      </a:r>
                      <a:r>
                        <a:rPr lang="cs-CZ" sz="1600" b="1" dirty="0" smtClean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platby a 3.12 Stavebnice sdílených řešení</a:t>
                      </a:r>
                      <a:endParaRPr lang="cs-CZ" sz="16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05" marR="59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3819689"/>
                  </a:ext>
                </a:extLst>
              </a:tr>
              <a:tr h="32324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4.4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05" marR="59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Z dílčího cíle 4.7 odstraněna věta „Cíl redukován na personální opatření, podstatná část cíle přesunuta do HC6 a rozdělena do samostatných cílů 6.1, 6.2 a 6.3“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05" marR="59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7849225"/>
                  </a:ext>
                </a:extLst>
              </a:tr>
              <a:tr h="4848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4.5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05" marR="59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Význam dílčího cíle 5.8 změněn z původní podpory agendových systémů pro výkon samostatné působnosti nově na </a:t>
                      </a:r>
                      <a:r>
                        <a:rPr lang="cs-CZ" sz="1600" b="1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budování sdílených platforem pro malé agendy a </a:t>
                      </a:r>
                      <a:r>
                        <a:rPr lang="cs-CZ" sz="1600" b="1" dirty="0" smtClean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malé úřady </a:t>
                      </a:r>
                      <a:r>
                        <a:rPr lang="cs-CZ" sz="1600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státní správy </a:t>
                      </a:r>
                      <a:r>
                        <a:rPr lang="cs-CZ" sz="1600" dirty="0" smtClean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i</a:t>
                      </a:r>
                      <a:r>
                        <a:rPr lang="cs-C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cs-CZ" sz="1600" dirty="0" smtClean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samosprávy</a:t>
                      </a:r>
                      <a:endParaRPr lang="cs-CZ" sz="16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05" marR="59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86369"/>
                  </a:ext>
                </a:extLst>
              </a:tr>
              <a:tr h="16162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4.6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05" marR="59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Z popisu dílčích cílů odstraněny odkazy na jiné dílčí cíle, ze kterých vznikly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05" marR="59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7908233"/>
                  </a:ext>
                </a:extLst>
              </a:tr>
              <a:tr h="16162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5.2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05" marR="59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Přidán nový architektonický princip </a:t>
                      </a:r>
                      <a:r>
                        <a:rPr lang="cs-CZ" sz="1600" b="1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P18 Datová suverenita a </a:t>
                      </a:r>
                      <a:r>
                        <a:rPr lang="cs-CZ" sz="1600" b="1" dirty="0" smtClean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nezávislost, P19 Otevřená řešení a </a:t>
                      </a:r>
                      <a:r>
                        <a:rPr lang="cs-CZ" sz="1600" b="1" dirty="0" err="1" smtClean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a</a:t>
                      </a:r>
                      <a:r>
                        <a:rPr lang="cs-CZ" sz="1600" b="1" dirty="0" smtClean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 P20 Metriky digitálních služeb</a:t>
                      </a:r>
                      <a:endParaRPr lang="cs-CZ" sz="16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05" marR="59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3771236"/>
                  </a:ext>
                </a:extLst>
              </a:tr>
              <a:tr h="16162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7.3</a:t>
                      </a:r>
                      <a:endParaRPr lang="cs-CZ" sz="160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05" marR="59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Doplněn navažující dokument </a:t>
                      </a:r>
                      <a:r>
                        <a:rPr lang="cs-CZ" sz="1600" b="1" dirty="0">
                          <a:effectLst/>
                          <a:latin typeface="Arial Narrow" panose="020B0606020202030204" pitchFamily="34" charset="0"/>
                          <a:ea typeface="Yu Mincho"/>
                          <a:cs typeface="Arial" panose="020B0604020202020204" pitchFamily="34" charset="0"/>
                        </a:rPr>
                        <a:t>č. 5 Rozšiřující znalostní báze</a:t>
                      </a:r>
                      <a:endParaRPr lang="cs-CZ" sz="16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9705" marR="59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32203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079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Změna vize a poslání</a:t>
            </a:r>
            <a:endParaRPr lang="cs-CZ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4259" y="1825625"/>
            <a:ext cx="856348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16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Nové cíle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3756766"/>
              </p:ext>
            </p:extLst>
          </p:nvPr>
        </p:nvGraphicFramePr>
        <p:xfrm>
          <a:off x="838200" y="1825625"/>
          <a:ext cx="10515020" cy="4063492"/>
        </p:xfrm>
        <a:graphic>
          <a:graphicData uri="http://schemas.openxmlformats.org/drawingml/2006/table">
            <a:tbl>
              <a:tblPr firstRow="1" firstCol="1" bandRow="1"/>
              <a:tblGrid>
                <a:gridCol w="815980">
                  <a:extLst>
                    <a:ext uri="{9D8B030D-6E8A-4147-A177-3AD203B41FA5}">
                      <a16:colId xmlns:a16="http://schemas.microsoft.com/office/drawing/2014/main" val="4261457330"/>
                    </a:ext>
                  </a:extLst>
                </a:gridCol>
                <a:gridCol w="2136153">
                  <a:extLst>
                    <a:ext uri="{9D8B030D-6E8A-4147-A177-3AD203B41FA5}">
                      <a16:colId xmlns:a16="http://schemas.microsoft.com/office/drawing/2014/main" val="1369542780"/>
                    </a:ext>
                  </a:extLst>
                </a:gridCol>
                <a:gridCol w="7562887">
                  <a:extLst>
                    <a:ext uri="{9D8B030D-6E8A-4147-A177-3AD203B41FA5}">
                      <a16:colId xmlns:a16="http://schemas.microsoft.com/office/drawing/2014/main" val="905594646"/>
                    </a:ext>
                  </a:extLst>
                </a:gridCol>
              </a:tblGrid>
              <a:tr h="292735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400" b="1" u="non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1.9</a:t>
                      </a:r>
                      <a:endParaRPr lang="cs-CZ" sz="1400" u="non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041" marR="197041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marL="1270" marR="2921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b="1" u="non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Proaktivní poskytování služeb</a:t>
                      </a:r>
                      <a:endParaRPr lang="cs-CZ" sz="1400" u="non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97041" marR="197041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400" b="0" u="non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Cílem je minimalizovat nutný počet interakcí klientů s veřejnou správou ve všech životních situacích díky proaktivnímu poskytování služeb či vyřizování povinností automaticky „za klienty“ všude tam, kde je to možné a vhodné. Veřejná správa </a:t>
                      </a:r>
                      <a:r>
                        <a:rPr lang="cs-CZ" sz="1400" b="0" u="non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by </a:t>
                      </a:r>
                      <a:r>
                        <a:rPr lang="cs-CZ" sz="1400" b="0" u="non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neměla nutit své klienty žádat o služby, u kterých může s jistotou nebo vysokou pravděpodobností předpokládat, že je budou muset či chtít využít.</a:t>
                      </a:r>
                    </a:p>
                    <a:p>
                      <a:pPr marL="0" indent="0"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400" b="0" u="none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Při naplňování tohoto cíle by měl být kladen důraz na mezirezortní spolupráci a agregaci logicky na sebe navazujících služeb do ucelených a maximálně automatizovaných procesů řešení konkrétních životních situací. Tyto procesy by měly být kromě požadavku klienta nově a v rostoucí míře startovány také událostmi nastávajícími na straně veřejné správy, ať už automaticky (např. vypršení platnosti dokladu) nebo aktivitou úředníka. </a:t>
                      </a:r>
                    </a:p>
                  </a:txBody>
                  <a:tcPr marL="197041" marR="197041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6875177"/>
                  </a:ext>
                </a:extLst>
              </a:tr>
              <a:tr h="292735">
                <a:tc>
                  <a:txBody>
                    <a:bodyPr/>
                    <a:lstStyle/>
                    <a:p>
                      <a:pPr marL="90488" indent="0"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400" b="1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2.10</a:t>
                      </a:r>
                      <a:endParaRPr lang="cs-CZ" sz="1400" b="1" u="none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marL="1270" marR="2921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Legislativní podpora proaktivního poskytování služeb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tc>
                  <a:txBody>
                    <a:bodyPr/>
                    <a:lstStyle/>
                    <a:p>
                      <a:pPr marL="90488" indent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400" b="0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Usilovat </a:t>
                      </a:r>
                      <a:r>
                        <a:rPr lang="cs-CZ" sz="14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při tvorbě nové i aktualizaci platné legislativy o implementaci právních úprav, které umožní minimalizovat nutný počet interakcí klientů s veřejnou správou ve všech životních situacích a podpoří veřejnou správu při proaktivním poskytování služeb či vyřizování povinností „za klienty“ všude tam, kde je to možné a vhodné. Vytvoření doporučení, metodik, postupů a příkladů nejlepší </a:t>
                      </a:r>
                      <a:r>
                        <a:rPr lang="cs-CZ" sz="1400" b="0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praxe,</a:t>
                      </a:r>
                      <a:r>
                        <a:rPr lang="cs-CZ" sz="1400" b="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cs-CZ" sz="1400" b="0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které </a:t>
                      </a:r>
                      <a:r>
                        <a:rPr lang="cs-CZ" sz="14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budou při vzniku </a:t>
                      </a:r>
                      <a:r>
                        <a:rPr lang="cs-CZ" sz="1400" b="0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 </a:t>
                      </a:r>
                      <a:r>
                        <a:rPr lang="cs-CZ" sz="14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úpravě digitálních služeb zváženy a využity.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1489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036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Nové cíle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5317657"/>
              </p:ext>
            </p:extLst>
          </p:nvPr>
        </p:nvGraphicFramePr>
        <p:xfrm>
          <a:off x="838200" y="1825625"/>
          <a:ext cx="10515020" cy="4643755"/>
        </p:xfrm>
        <a:graphic>
          <a:graphicData uri="http://schemas.openxmlformats.org/drawingml/2006/table">
            <a:tbl>
              <a:tblPr firstRow="1" firstCol="1" bandRow="1"/>
              <a:tblGrid>
                <a:gridCol w="815980">
                  <a:extLst>
                    <a:ext uri="{9D8B030D-6E8A-4147-A177-3AD203B41FA5}">
                      <a16:colId xmlns:a16="http://schemas.microsoft.com/office/drawing/2014/main" val="4261457330"/>
                    </a:ext>
                  </a:extLst>
                </a:gridCol>
                <a:gridCol w="2136153">
                  <a:extLst>
                    <a:ext uri="{9D8B030D-6E8A-4147-A177-3AD203B41FA5}">
                      <a16:colId xmlns:a16="http://schemas.microsoft.com/office/drawing/2014/main" val="1369542780"/>
                    </a:ext>
                  </a:extLst>
                </a:gridCol>
                <a:gridCol w="7562887">
                  <a:extLst>
                    <a:ext uri="{9D8B030D-6E8A-4147-A177-3AD203B41FA5}">
                      <a16:colId xmlns:a16="http://schemas.microsoft.com/office/drawing/2014/main" val="905594646"/>
                    </a:ext>
                  </a:extLst>
                </a:gridCol>
              </a:tblGrid>
              <a:tr h="292735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4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3.9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4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Přeshraniční elektronická identifikace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l">
                        <a:lnSpc>
                          <a:spcPct val="107000"/>
                        </a:lnSpc>
                        <a:spcAft>
                          <a:spcPts val="1065"/>
                        </a:spcAft>
                      </a:pPr>
                      <a:r>
                        <a:rPr lang="cs-CZ" sz="14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Rozvoj identitních prostředků podporujících přeshraniční identifikaci pro vnitřní fungování ve veřejné správě a vybraných částech soukromoprávních činností pro použití v evropském prostoru dle nařízení eIDAS.</a:t>
                      </a:r>
                    </a:p>
                    <a:p>
                      <a:pPr marL="1270" algn="l">
                        <a:lnSpc>
                          <a:spcPct val="107000"/>
                        </a:lnSpc>
                        <a:spcAft>
                          <a:spcPts val="1065"/>
                        </a:spcAft>
                      </a:pPr>
                      <a:r>
                        <a:rPr lang="cs-CZ" sz="14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Očekává se rozvoj v oblasti identity plně pod kontrolou držitele, konkrétně elektronických aplikací uchovávající identitní a další údaje v důvěryhodném prostoru. Konečná evropská podoba závisí na revizi nařízení eIDAS, česká podoba chce být maximálně kompatibilní, ale může se odlišovat pro vnitřní užití, podobně jako je to u systému NIA.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0494518"/>
                  </a:ext>
                </a:extLst>
              </a:tr>
              <a:tr h="292735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4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3.10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4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Digitální oprávnění a zmocnění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tc>
                  <a:txBody>
                    <a:bodyPr/>
                    <a:lstStyle/>
                    <a:p>
                      <a:pPr marL="1270" marR="27305" algn="just">
                        <a:lnSpc>
                          <a:spcPct val="130000"/>
                        </a:lnSpc>
                        <a:spcAft>
                          <a:spcPts val="10"/>
                        </a:spcAft>
                      </a:pPr>
                      <a:r>
                        <a:rPr lang="cs-CZ" sz="14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Vybudovat centrální služby na úrovni základního registru proto, aby klient (fyzická nebo právnická osoba) mohl být při užívání digitálních služeb veřejné správy digitálně zastupován jinou osobou, a to formou plné moci či zákonným zmocněním. Úřad musí zajistit i soulad mezi digitálními a papírovými zmocněními, kdy se pro použití v tradičních a digitálních obslužných kanálech mohou navzájem nahrazovat, rušit, doplňovat.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6875177"/>
                  </a:ext>
                </a:extLst>
              </a:tr>
              <a:tr h="292735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4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3.11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4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Elektronické platby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tc>
                  <a:txBody>
                    <a:bodyPr/>
                    <a:lstStyle/>
                    <a:p>
                      <a:pPr marL="1270" marR="27305" algn="just">
                        <a:lnSpc>
                          <a:spcPct val="130000"/>
                        </a:lnSpc>
                        <a:spcAft>
                          <a:spcPts val="10"/>
                        </a:spcAft>
                      </a:pPr>
                      <a:r>
                        <a:rPr lang="cs-CZ" sz="14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Zajistit jednoduchou, přívětivou a rychlou úhradu platby v rámci služby veřejné správy veškerými formami platby, které jsou dostupné v soukromoprávním světě. Platba ve formě například správního poplatku je přirozenou součástí mnoha služeb, a proto je efektivní digitální platba předpokladem služeb v digitálních kanálech.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1489415"/>
                  </a:ext>
                </a:extLst>
              </a:tr>
              <a:tr h="292735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4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3.12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4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Stavebnice sdílených řešení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tc>
                  <a:txBody>
                    <a:bodyPr/>
                    <a:lstStyle/>
                    <a:p>
                      <a:pPr marL="1270" marR="27305" algn="just">
                        <a:lnSpc>
                          <a:spcPct val="130000"/>
                        </a:lnSpc>
                        <a:spcAft>
                          <a:spcPts val="10"/>
                        </a:spcAft>
                      </a:pPr>
                      <a:r>
                        <a:rPr lang="cs-CZ" sz="14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Vznik a podpora výstavby a provozu sdílených služeb, které stavebnicovým způsobem umožní poskládat (způsobem, obvyklým v prostředí </a:t>
                      </a:r>
                      <a:r>
                        <a:rPr lang="cs-CZ" sz="1400" b="0" u="none" kern="1200" dirty="0" err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cloudu</a:t>
                      </a:r>
                      <a:r>
                        <a:rPr lang="cs-CZ" sz="14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 potřebný základ aplikace z existujících a odzkoušených funkčních celků.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575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424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Změněné cíle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3711419"/>
              </p:ext>
            </p:extLst>
          </p:nvPr>
        </p:nvGraphicFramePr>
        <p:xfrm>
          <a:off x="838200" y="1611305"/>
          <a:ext cx="10515020" cy="4906518"/>
        </p:xfrm>
        <a:graphic>
          <a:graphicData uri="http://schemas.openxmlformats.org/drawingml/2006/table">
            <a:tbl>
              <a:tblPr firstRow="1" firstCol="1" bandRow="1"/>
              <a:tblGrid>
                <a:gridCol w="815980">
                  <a:extLst>
                    <a:ext uri="{9D8B030D-6E8A-4147-A177-3AD203B41FA5}">
                      <a16:colId xmlns:a16="http://schemas.microsoft.com/office/drawing/2014/main" val="4261457330"/>
                    </a:ext>
                  </a:extLst>
                </a:gridCol>
                <a:gridCol w="2136153">
                  <a:extLst>
                    <a:ext uri="{9D8B030D-6E8A-4147-A177-3AD203B41FA5}">
                      <a16:colId xmlns:a16="http://schemas.microsoft.com/office/drawing/2014/main" val="1369542780"/>
                    </a:ext>
                  </a:extLst>
                </a:gridCol>
                <a:gridCol w="7562887">
                  <a:extLst>
                    <a:ext uri="{9D8B030D-6E8A-4147-A177-3AD203B41FA5}">
                      <a16:colId xmlns:a16="http://schemas.microsoft.com/office/drawing/2014/main" val="905594646"/>
                    </a:ext>
                  </a:extLst>
                </a:gridCol>
              </a:tblGrid>
              <a:tr h="292735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400" b="1" u="none" kern="120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1.7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marL="1270" marR="2921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Zpětná vazba klientů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Vytvoření systému zpracování podnětů a návrhů veřejnosti na zlepšování služeb, včetně např. snižování administrativní zátěže pomocí nástrojů eGovernmentu. Součástí systému je sběr zpětné vazby k digitálním službám a její efektivní využití </a:t>
                      </a:r>
                      <a:b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při řízení služeb jejich správci, centrální platforma a podpora pro klienty/stěžovatele, monitoring a eskalace neřešených podnětů až do úrovně centrální koordinace.  Základ dotazníku zpětné vazby bude u všech služeb jednotný a bude vycházet z metodiky NPS (Net </a:t>
                      </a:r>
                      <a:r>
                        <a:rPr lang="cs-CZ" sz="1300" b="0" u="none" kern="1200" dirty="0" err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Promoter</a:t>
                      </a: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cs-CZ" sz="1300" b="0" u="none" kern="1200" dirty="0" err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Score</a:t>
                      </a: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), nebo obdobné, </a:t>
                      </a:r>
                      <a:r>
                        <a:rPr lang="cs-CZ" sz="13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 30. 9. 2023</a:t>
                      </a: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0494518"/>
                  </a:ext>
                </a:extLst>
              </a:tr>
              <a:tr h="292735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4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1.8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marL="1270" marR="2921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Jednotné UX/UI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Zařazení metodik UX/UI do tvorby informačních systémů. Zadávací dokumentace pro tvorbu IS budou obsahovat požadavky na analýzu, návrh a plán uživatelského testování z pohledu uživatelské přívětivosti (UX/UI), pro různé segmenty interních a externích uživatelů IS. Součástí vývoje IS pro veřejnou správu bude i veřejné testování jejich UX/UI vlastností a přívětivosti vůči klientům. Aktuálně existující knihovny design systému gov.cz budou dále rozvíjeny jako základ UX/UI a neustále optimalizovány</a:t>
                      </a:r>
                      <a:r>
                        <a:rPr lang="cs-CZ" sz="1300" b="0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300" b="0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 </a:t>
                      </a:r>
                      <a:r>
                        <a:rPr lang="cs-CZ" sz="13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30. 9. 2025 </a:t>
                      </a: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sjednotit UX/UI webových stránek centrálních správních úřadů </a:t>
                      </a:r>
                      <a:r>
                        <a:rPr lang="cs-CZ" sz="1300" b="0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 </a:t>
                      </a: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 </a:t>
                      </a:r>
                      <a:r>
                        <a:rPr lang="cs-CZ" sz="13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30. 6. 2027 </a:t>
                      </a: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UX/UI všech digitálních </a:t>
                      </a:r>
                      <a:r>
                        <a:rPr lang="cs-CZ" sz="1300" b="0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služeb, </a:t>
                      </a: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poskytovaných všemi státními úřady a jejich podřízenými </a:t>
                      </a:r>
                      <a:r>
                        <a:rPr lang="cs-CZ" sz="1300" b="0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organizacemi.</a:t>
                      </a:r>
                      <a:r>
                        <a:rPr lang="cs-CZ" sz="1300" b="0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cs-CZ" sz="1300" b="1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</a:t>
                      </a:r>
                      <a:r>
                        <a:rPr lang="cs-CZ" sz="13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% </a:t>
                      </a: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digitálních služeb bude takto sjednoceno </a:t>
                      </a:r>
                      <a:r>
                        <a:rPr lang="cs-CZ" sz="1300" b="1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 </a:t>
                      </a:r>
                      <a:r>
                        <a:rPr lang="cs-CZ" sz="13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30. 6. 2025.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6875177"/>
                  </a:ext>
                </a:extLst>
              </a:tr>
              <a:tr h="292735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4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5.8 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FE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400" b="1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Sdílená řešení pro malé agendy a úřady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tc>
                  <a:txBody>
                    <a:bodyPr/>
                    <a:lstStyle/>
                    <a:p>
                      <a:pPr marL="1270" marR="29210"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Vybudování sdílených platforem pro návrh a provoz obslužných a agendových informačních systémů a provozních systémů pro malé agendy a malé úřady státní správy i samosprávy. </a:t>
                      </a:r>
                      <a:r>
                        <a:rPr lang="cs-CZ" sz="1300" b="0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Samosprávné </a:t>
                      </a: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celky dostanou podporu od státu ve formě těchto platforem </a:t>
                      </a:r>
                      <a:r>
                        <a:rPr lang="cs-CZ" sz="1300" b="0" u="none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 </a:t>
                      </a: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přednastavených řešení pro využití v samosprávných agendách. Jejich základní funkce budou jednotné, místní specifika budou parametrizovatelná dle potřeb úřadů.</a:t>
                      </a:r>
                    </a:p>
                    <a:p>
                      <a:pPr marL="1270" marR="29210"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cs-CZ" sz="1300" b="0" u="non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Jiná jednotná řešení budou dostupná formou sdílení zdrojového kódu pro realizace řešení v místě úřadu (on-Premise). </a:t>
                      </a:r>
                    </a:p>
                  </a:txBody>
                  <a:tcPr marL="107950" marR="107950" marT="53975" marB="3619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1489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615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1" id="{E7BCCCF8-38B0-4023-9F04-06446A40E71B}" vid="{36ADE823-549C-4617-ABEE-5875E868DB5E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MVCR 2021 16ku9_moje</Template>
  <TotalTime>407</TotalTime>
  <Words>2002</Words>
  <Application>Microsoft Office PowerPoint</Application>
  <PresentationFormat>Širokoúhlá obrazovka</PresentationFormat>
  <Paragraphs>170</Paragraphs>
  <Slides>15</Slides>
  <Notes>1</Notes>
  <HiddenSlides>1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2" baseType="lpstr">
      <vt:lpstr>Arial</vt:lpstr>
      <vt:lpstr>Arial Narrow</vt:lpstr>
      <vt:lpstr>Calibri</vt:lpstr>
      <vt:lpstr>Calibri Light</vt:lpstr>
      <vt:lpstr>Helvetica</vt:lpstr>
      <vt:lpstr>Yu Mincho</vt:lpstr>
      <vt:lpstr>Motiv Office</vt:lpstr>
      <vt:lpstr>Aktualizace Informační koncepce ČR pro rok 2022</vt:lpstr>
      <vt:lpstr>Právní ukotvení IK ČR a IK OVS</vt:lpstr>
      <vt:lpstr>Realizace IK ČR</vt:lpstr>
      <vt:lpstr>Změny IK ČR pro rok 2022 - I</vt:lpstr>
      <vt:lpstr>Změny IK ČR pro rok 2022 - II</vt:lpstr>
      <vt:lpstr>Změna vize a poslání</vt:lpstr>
      <vt:lpstr>Nové cíle</vt:lpstr>
      <vt:lpstr>Nové cíle</vt:lpstr>
      <vt:lpstr>Změněné cíle</vt:lpstr>
      <vt:lpstr>Nové architektonické principy</vt:lpstr>
      <vt:lpstr>Význam IKČR a IK OVS</vt:lpstr>
      <vt:lpstr>Podpora OHA a kompetenčního centra</vt:lpstr>
      <vt:lpstr>Ing. Lucie Bartáková</vt:lpstr>
      <vt:lpstr>PhDr. Pavel Řezáč, Ph.D., MBA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Aktualizace Informační koncepce ČR pro rok 2022</dc:title>
  <dc:creator>Pavel Hrabě</dc:creator>
  <cp:lastModifiedBy>Pavel Hrabě</cp:lastModifiedBy>
  <cp:revision>33</cp:revision>
  <cp:lastPrinted>2022-12-05T10:21:44Z</cp:lastPrinted>
  <dcterms:created xsi:type="dcterms:W3CDTF">2022-06-08T18:12:59Z</dcterms:created>
  <dcterms:modified xsi:type="dcterms:W3CDTF">2022-12-05T11:20:57Z</dcterms:modified>
</cp:coreProperties>
</file>