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72" r:id="rId7"/>
    <p:sldId id="258" r:id="rId8"/>
    <p:sldId id="259" r:id="rId9"/>
    <p:sldId id="273" r:id="rId10"/>
    <p:sldId id="260" r:id="rId11"/>
    <p:sldId id="274" r:id="rId12"/>
    <p:sldId id="268" r:id="rId13"/>
    <p:sldId id="275" r:id="rId14"/>
    <p:sldId id="283" r:id="rId15"/>
    <p:sldId id="289" r:id="rId16"/>
    <p:sldId id="285" r:id="rId17"/>
    <p:sldId id="286" r:id="rId18"/>
    <p:sldId id="288" r:id="rId19"/>
    <p:sldId id="270" r:id="rId20"/>
    <p:sldId id="291" r:id="rId21"/>
    <p:sldId id="295" r:id="rId22"/>
    <p:sldId id="296" r:id="rId23"/>
    <p:sldId id="271" r:id="rId24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9E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71" autoAdjust="0"/>
    <p:restoredTop sz="94660"/>
  </p:normalViewPr>
  <p:slideViewPr>
    <p:cSldViewPr>
      <p:cViewPr varScale="1">
        <p:scale>
          <a:sx n="108" d="100"/>
          <a:sy n="108" d="100"/>
        </p:scale>
        <p:origin x="108" y="13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viewProps" Target="viewProps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42844" y="1428736"/>
            <a:ext cx="7772400" cy="1470025"/>
          </a:xfrm>
        </p:spPr>
        <p:txBody>
          <a:bodyPr/>
          <a:lstStyle>
            <a:lvl1pPr algn="l">
              <a:defRPr>
                <a:solidFill>
                  <a:srgbClr val="00A9E2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42844" y="3857628"/>
            <a:ext cx="6400800" cy="1752600"/>
          </a:xfrm>
        </p:spPr>
        <p:txBody>
          <a:bodyPr>
            <a:normAutofit/>
          </a:bodyPr>
          <a:lstStyle>
            <a:lvl1pPr marL="0" indent="0" algn="l"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můžete upravit styl předlohy.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142844" y="6357958"/>
            <a:ext cx="21336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02.12.2022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857488" y="274638"/>
            <a:ext cx="5829312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85720" y="1600200"/>
            <a:ext cx="8401080" cy="4525963"/>
          </a:xfrm>
        </p:spPr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14282" y="6357958"/>
            <a:ext cx="21336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02.12.2022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 algn="l"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85720" y="1285860"/>
            <a:ext cx="6191280" cy="4840303"/>
          </a:xfrm>
        </p:spPr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14282" y="6357958"/>
            <a:ext cx="21336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02.12.2022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857488" y="274638"/>
            <a:ext cx="5829312" cy="1143000"/>
          </a:xfrm>
        </p:spPr>
        <p:txBody>
          <a:bodyPr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14282" y="1600200"/>
            <a:ext cx="8472518" cy="4525963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14282" y="6357958"/>
            <a:ext cx="21336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02.12.2022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14282" y="4357694"/>
            <a:ext cx="7772400" cy="1362075"/>
          </a:xfrm>
        </p:spPr>
        <p:txBody>
          <a:bodyPr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14282" y="2857496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14282" y="6357958"/>
            <a:ext cx="21336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02.12.2022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857488" y="274638"/>
            <a:ext cx="5829312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14282" y="1571612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214282" y="6357958"/>
            <a:ext cx="21336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02.12.2022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857488" y="274638"/>
            <a:ext cx="5829312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14282" y="1503354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14282" y="2143116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>
          <a:xfrm>
            <a:off x="214282" y="6324591"/>
            <a:ext cx="21336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02.12.2022</a:t>
            </a:fld>
            <a:endParaRPr lang="cs-CZ" dirty="0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857488" y="274638"/>
            <a:ext cx="5829312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>
          <a:xfrm>
            <a:off x="214282" y="6357958"/>
            <a:ext cx="21336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02.12.2022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>
          <a:xfrm>
            <a:off x="214282" y="6357958"/>
            <a:ext cx="2133600" cy="365125"/>
          </a:xfrm>
        </p:spPr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fld id="{7516EB83-090E-473B-B959-92A4B5275361}" type="datetimeFigureOut">
              <a:rPr lang="cs-CZ" smtClean="0"/>
              <a:pPr/>
              <a:t>02.12.2022</a:t>
            </a:fld>
            <a:endParaRPr lang="cs-CZ" dirty="0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14282" y="1142984"/>
            <a:ext cx="3294065" cy="1285884"/>
          </a:xfrm>
        </p:spPr>
        <p:txBody>
          <a:bodyPr anchor="b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28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14282" y="2500306"/>
            <a:ext cx="3251231" cy="362585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214282" y="6357958"/>
            <a:ext cx="21336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02.12.2022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/>
              <a:t>Kliknutím na ikonu přidáte obrázek.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214282" y="6357958"/>
            <a:ext cx="21336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02.12.2022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Obrázek 8" descr="velkybubli_CJ_1502_1.jpg"/>
          <p:cNvPicPr>
            <a:picLocks noChangeAspect="1"/>
          </p:cNvPicPr>
          <p:nvPr/>
        </p:nvPicPr>
        <p:blipFill>
          <a:blip r:embed="rId13" cstate="print"/>
          <a:stretch>
            <a:fillRect/>
          </a:stretch>
        </p:blipFill>
        <p:spPr>
          <a:xfrm>
            <a:off x="0" y="1522"/>
            <a:ext cx="9144000" cy="6854956"/>
          </a:xfrm>
          <a:prstGeom prst="rect">
            <a:avLst/>
          </a:prstGeom>
        </p:spPr>
      </p:pic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857488" y="274638"/>
            <a:ext cx="5829312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cs-CZ" dirty="0"/>
              <a:t>Klepnutím lze upravit styl předlohy nadpisů.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14282" y="1571612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dirty="0"/>
              <a:t>Klepnutím lze upravit styly předlohy textu.</a:t>
            </a:r>
          </a:p>
          <a:p>
            <a:pPr lvl="1"/>
            <a:r>
              <a:rPr lang="cs-CZ" dirty="0"/>
              <a:t>Druhá úroveň</a:t>
            </a:r>
          </a:p>
          <a:p>
            <a:pPr lvl="2"/>
            <a:r>
              <a:rPr lang="cs-CZ" dirty="0"/>
              <a:t>Třetí úroveň</a:t>
            </a:r>
          </a:p>
          <a:p>
            <a:pPr lvl="3"/>
            <a:r>
              <a:rPr lang="cs-CZ" dirty="0"/>
              <a:t>Čtvrtá úroveň</a:t>
            </a:r>
          </a:p>
          <a:p>
            <a:pPr lvl="4"/>
            <a:r>
              <a:rPr lang="cs-CZ" dirty="0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14282" y="635795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7516EB83-090E-473B-B959-92A4B5275361}" type="datetimeFigureOut">
              <a:rPr lang="cs-CZ" smtClean="0"/>
              <a:pPr/>
              <a:t>02.12.2022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spcBef>
          <a:spcPct val="0"/>
        </a:spcBef>
        <a:buNone/>
        <a:defRPr lang="cs-CZ" sz="3600" kern="1200" dirty="0">
          <a:solidFill>
            <a:srgbClr val="00A9E2"/>
          </a:solidFill>
          <a:latin typeface="Arial" pitchFamily="34" charset="0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42844" y="1428736"/>
            <a:ext cx="8317588" cy="1470025"/>
          </a:xfrm>
        </p:spPr>
        <p:txBody>
          <a:bodyPr/>
          <a:lstStyle/>
          <a:p>
            <a:r>
              <a:rPr lang="cs-CZ" dirty="0"/>
              <a:t>Návrh vyhlášky o dlouhodobém řízení informačních systémů veřejné správy  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42844" y="2911016"/>
            <a:ext cx="7885540" cy="1752600"/>
          </a:xfrm>
        </p:spPr>
        <p:txBody>
          <a:bodyPr>
            <a:normAutofit/>
          </a:bodyPr>
          <a:lstStyle/>
          <a:p>
            <a:r>
              <a:rPr lang="cs-CZ" sz="1800" dirty="0"/>
              <a:t>(nahrazuje vyhlášku č. 529/2006 Sb., o požadavcích na strukturu a obsah informační koncepce a provozní dokumentace a o požadavcích na řízení bezpečnosti a kvality informačních systémů veřejné správy)  </a:t>
            </a:r>
          </a:p>
        </p:txBody>
      </p:sp>
      <p:sp>
        <p:nvSpPr>
          <p:cNvPr id="4" name="Obdélník 3">
            <a:extLst>
              <a:ext uri="{FF2B5EF4-FFF2-40B4-BE49-F238E27FC236}">
                <a16:creationId xmlns:a16="http://schemas.microsoft.com/office/drawing/2014/main" id="{1C0B2F60-7107-4A9C-90A8-D916D5D3598E}"/>
              </a:ext>
            </a:extLst>
          </p:cNvPr>
          <p:cNvSpPr/>
          <p:nvPr/>
        </p:nvSpPr>
        <p:spPr>
          <a:xfrm>
            <a:off x="395536" y="5085184"/>
            <a:ext cx="4572000" cy="738664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cs-CZ" sz="1400" b="1" dirty="0">
                <a:latin typeface="Arial" pitchFamily="34" charset="0"/>
                <a:ea typeface="+mj-ea"/>
                <a:cs typeface="Arial" pitchFamily="34" charset="0"/>
              </a:rPr>
              <a:t>Mgr. Bc. Radvan Nováček </a:t>
            </a:r>
          </a:p>
          <a:p>
            <a:r>
              <a:rPr lang="cs-CZ" sz="1400" dirty="0">
                <a:latin typeface="Arial" pitchFamily="34" charset="0"/>
                <a:ea typeface="+mj-ea"/>
                <a:cs typeface="Arial" pitchFamily="34" charset="0"/>
              </a:rPr>
              <a:t>Odbor hlavního architekta eGovernmentu</a:t>
            </a:r>
          </a:p>
          <a:p>
            <a:r>
              <a:rPr lang="cs-CZ" sz="1400" dirty="0">
                <a:latin typeface="Arial" pitchFamily="34" charset="0"/>
                <a:ea typeface="+mj-ea"/>
                <a:cs typeface="Arial" pitchFamily="34" charset="0"/>
              </a:rPr>
              <a:t>Ministerstvo vnitra ČR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4EBAF442-7663-496B-AC8E-2085D7F5A0D7}"/>
              </a:ext>
            </a:extLst>
          </p:cNvPr>
          <p:cNvSpPr txBox="1"/>
          <p:nvPr/>
        </p:nvSpPr>
        <p:spPr>
          <a:xfrm>
            <a:off x="5508104" y="5517232"/>
            <a:ext cx="280831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1400" dirty="0"/>
              <a:t>5. prosince  2022</a:t>
            </a:r>
            <a:endParaRPr lang="cs-CZ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CA9EC6C-D834-427E-B743-FD705DD29D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Organizace řízení informatiky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A93B8A72-641F-4D02-8784-EDBB81FC669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cs-CZ" sz="2000" dirty="0"/>
              <a:t>OVS v roli správce ISVS se dále dělí roli: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cs-CZ" sz="2000" b="1" i="1" dirty="0"/>
              <a:t>věcný správce</a:t>
            </a:r>
          </a:p>
          <a:p>
            <a:pPr lvl="2"/>
            <a:r>
              <a:rPr lang="cs-CZ" sz="1600" dirty="0"/>
              <a:t>stanovení požadavků na služby informačního systému a </a:t>
            </a:r>
          </a:p>
          <a:p>
            <a:pPr lvl="2"/>
            <a:r>
              <a:rPr lang="cs-CZ" sz="1600" dirty="0"/>
              <a:t>poskytování služeb informačního systému splňujících požadavky podle těchto požadavků.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cs-CZ" sz="2000" b="1" i="1" dirty="0"/>
              <a:t>technický správce</a:t>
            </a:r>
          </a:p>
          <a:p>
            <a:pPr lvl="2"/>
            <a:r>
              <a:rPr lang="cs-CZ" sz="1600" dirty="0"/>
              <a:t>návrh a realizaci informačního systému z hlediska splňování </a:t>
            </a:r>
          </a:p>
          <a:p>
            <a:pPr lvl="3"/>
            <a:r>
              <a:rPr lang="cs-CZ" sz="1400" dirty="0"/>
              <a:t>požadavků na služby informačního systému podle požadavku věcného správce a</a:t>
            </a:r>
          </a:p>
          <a:p>
            <a:pPr lvl="3"/>
            <a:r>
              <a:rPr lang="cs-CZ" sz="1400" dirty="0"/>
              <a:t>požadavků kladených na technické a programové prostředky atd. právními předpisy upravujícími ICT, IK OVS a provozní dokumentací </a:t>
            </a:r>
          </a:p>
          <a:p>
            <a:pPr lvl="2"/>
            <a:r>
              <a:rPr lang="cs-CZ" sz="1600" dirty="0"/>
              <a:t>zpracování provozní dokumentace a její aktuálnost</a:t>
            </a:r>
          </a:p>
          <a:p>
            <a:pPr lvl="1"/>
            <a:endParaRPr lang="cs-CZ" sz="2000" b="1" dirty="0"/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71707523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86F4D454-679E-4D1B-8821-246E233E03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Řízení životního cyklu 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4C6D8B9D-2BB2-482B-A3F5-205F016DC9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sz="1800" dirty="0"/>
              <a:t>Jednotlivé ISVS jsou řízeny ve všech fázích jednotlivých etap jejich životního cyklu. Fáze životního cyklu: </a:t>
            </a:r>
          </a:p>
          <a:p>
            <a:pPr lvl="1"/>
            <a:r>
              <a:rPr lang="cs-CZ" sz="1600" b="1" dirty="0"/>
              <a:t>strategického plánování vytvoření nebo rozvoje</a:t>
            </a:r>
          </a:p>
          <a:p>
            <a:pPr lvl="2"/>
            <a:r>
              <a:rPr lang="cs-CZ" sz="1400" dirty="0"/>
              <a:t>včetně ukončení informačního systému,</a:t>
            </a:r>
          </a:p>
          <a:p>
            <a:pPr lvl="1"/>
            <a:r>
              <a:rPr lang="cs-CZ" sz="1600" b="1" dirty="0"/>
              <a:t>plánování a příprava záměrů, programů a projektů vytvoření nebo rozvoje</a:t>
            </a:r>
          </a:p>
          <a:p>
            <a:pPr lvl="2"/>
            <a:r>
              <a:rPr lang="cs-CZ" sz="1400" dirty="0"/>
              <a:t>včetně ukončení informačního systému,</a:t>
            </a:r>
          </a:p>
          <a:p>
            <a:pPr lvl="1"/>
            <a:r>
              <a:rPr lang="cs-CZ" sz="1600" b="1" dirty="0"/>
              <a:t>realizace vytvoření nebo rozvoje </a:t>
            </a:r>
          </a:p>
          <a:p>
            <a:pPr lvl="2"/>
            <a:r>
              <a:rPr lang="cs-CZ" sz="1400" dirty="0"/>
              <a:t>včetně ukončení informačního systému, </a:t>
            </a:r>
          </a:p>
          <a:p>
            <a:pPr lvl="1"/>
            <a:r>
              <a:rPr lang="cs-CZ" sz="1600" b="1" dirty="0"/>
              <a:t>užívání a provozování informačního systému </a:t>
            </a:r>
          </a:p>
          <a:p>
            <a:pPr lvl="2"/>
            <a:r>
              <a:rPr lang="cs-CZ" sz="1400" dirty="0"/>
              <a:t>včetně jeho průběžné údržby, </a:t>
            </a:r>
          </a:p>
          <a:p>
            <a:pPr lvl="1"/>
            <a:r>
              <a:rPr lang="cs-CZ" sz="1600" b="1" dirty="0"/>
              <a:t>dohled na dodávky služeb ISVS </a:t>
            </a:r>
          </a:p>
          <a:p>
            <a:pPr lvl="2"/>
            <a:r>
              <a:rPr lang="cs-CZ" sz="1400" dirty="0"/>
              <a:t>včetně vyhodnocování plnění cílů jejich rozsahu, kvality, bezpečnosti a ekonomiky,</a:t>
            </a:r>
          </a:p>
          <a:p>
            <a:pPr lvl="1"/>
            <a:r>
              <a:rPr lang="cs-CZ" sz="1600" b="1" dirty="0"/>
              <a:t>ukončení životního cyklu ISVS</a:t>
            </a:r>
            <a:r>
              <a:rPr lang="cs-CZ" sz="1600" dirty="0"/>
              <a:t>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5929337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24A3F2F0-7D02-4D0E-8E4D-38F00D68EB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Řízení životního cyklu 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AA13F61A-3174-45DC-BA42-17218114078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cs-CZ" b="1" dirty="0"/>
              <a:t>Plánování a příprava</a:t>
            </a:r>
          </a:p>
          <a:p>
            <a:pPr marL="0" indent="0">
              <a:buNone/>
            </a:pPr>
            <a:endParaRPr lang="cs-CZ" b="1" dirty="0"/>
          </a:p>
          <a:p>
            <a:r>
              <a:rPr lang="cs-CZ" dirty="0"/>
              <a:t>VS: </a:t>
            </a:r>
          </a:p>
          <a:p>
            <a:pPr lvl="1"/>
            <a:r>
              <a:rPr lang="cs-CZ" dirty="0"/>
              <a:t>požadavky na služby IS, zpracování informací a bezpečností úrovně </a:t>
            </a:r>
          </a:p>
          <a:p>
            <a:pPr lvl="1"/>
            <a:r>
              <a:rPr lang="cs-CZ" dirty="0"/>
              <a:t>plánování zdrojů</a:t>
            </a:r>
          </a:p>
          <a:p>
            <a:pPr lvl="1"/>
            <a:r>
              <a:rPr lang="cs-CZ" dirty="0"/>
              <a:t>výběr řešení předloženým TS</a:t>
            </a:r>
          </a:p>
          <a:p>
            <a:pPr lvl="1"/>
            <a:r>
              <a:rPr lang="cs-CZ" dirty="0"/>
              <a:t>schvaluje plán ukončení provozu IS (exit strategii)</a:t>
            </a:r>
          </a:p>
          <a:p>
            <a:r>
              <a:rPr lang="cs-CZ" dirty="0"/>
              <a:t>TS: </a:t>
            </a:r>
          </a:p>
          <a:p>
            <a:pPr lvl="1"/>
            <a:r>
              <a:rPr lang="cs-CZ" dirty="0"/>
              <a:t>Předkládá varianty řešení</a:t>
            </a:r>
          </a:p>
          <a:p>
            <a:pPr lvl="1"/>
            <a:r>
              <a:rPr lang="cs-CZ" dirty="0"/>
              <a:t>Zpracovává architekturu IS a studii proveditelnosti </a:t>
            </a:r>
          </a:p>
          <a:p>
            <a:pPr lvl="1"/>
            <a:r>
              <a:rPr lang="cs-CZ" dirty="0"/>
              <a:t>Vytvoření podklady pro plánování a řízení zdrojů ke schválenému řešení</a:t>
            </a:r>
          </a:p>
          <a:p>
            <a:pPr lvl="1"/>
            <a:r>
              <a:rPr lang="cs-CZ" dirty="0"/>
              <a:t>Využívá výstupů ověřovacích konceptů k pořízení IS</a:t>
            </a:r>
          </a:p>
          <a:p>
            <a:pPr lvl="1"/>
            <a:r>
              <a:rPr lang="cs-CZ" dirty="0"/>
              <a:t>Vytváří plán ukončení provozu (exit strategii) a plán uchovávání dat</a:t>
            </a:r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862076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29D3F074-2442-49B3-A4A2-5AE46617BF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Řízení životního cyklu 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B80AB218-9182-456A-9EB8-5749F662521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cs-CZ" b="1" dirty="0"/>
              <a:t>Realizace vytvoření nebo rozvoje</a:t>
            </a:r>
          </a:p>
          <a:p>
            <a:r>
              <a:rPr lang="cs-CZ" dirty="0"/>
              <a:t>VS:</a:t>
            </a:r>
          </a:p>
          <a:p>
            <a:pPr lvl="1"/>
            <a:r>
              <a:rPr lang="cs-CZ" dirty="0"/>
              <a:t>Zajištění zdrojů </a:t>
            </a:r>
          </a:p>
          <a:p>
            <a:pPr lvl="1"/>
            <a:r>
              <a:rPr lang="cs-CZ" dirty="0"/>
              <a:t>Stanovení rozsah a formát datových výstupů</a:t>
            </a:r>
          </a:p>
          <a:p>
            <a:pPr lvl="1"/>
            <a:r>
              <a:rPr lang="cs-CZ" dirty="0"/>
              <a:t>Stanovení uživatelských rolí, náplň a přístupová oprávnění </a:t>
            </a:r>
          </a:p>
          <a:p>
            <a:pPr lvl="1"/>
            <a:r>
              <a:rPr lang="cs-CZ" dirty="0"/>
              <a:t>Při zahajování produkčního provozu zaškoluje budoucí uživatele a odstraňuje nalezené vady</a:t>
            </a:r>
          </a:p>
          <a:p>
            <a:r>
              <a:rPr lang="cs-CZ" dirty="0"/>
              <a:t>TS: </a:t>
            </a:r>
          </a:p>
          <a:p>
            <a:pPr lvl="1"/>
            <a:r>
              <a:rPr lang="cs-CZ" dirty="0"/>
              <a:t>Zajišťuje pořízení IS splňující požadavky na jeho služby, splnění požadavku na jeho provoz, řízení změn a podporu uživatelům </a:t>
            </a:r>
          </a:p>
          <a:p>
            <a:pPr lvl="1"/>
            <a:r>
              <a:rPr lang="cs-CZ" dirty="0"/>
              <a:t>Zveřejnění zdrojového kódu vytvořeného během projektu</a:t>
            </a:r>
          </a:p>
          <a:p>
            <a:pPr lvl="1"/>
            <a:r>
              <a:rPr lang="cs-CZ" dirty="0"/>
              <a:t>Při zkušebním provozu zajištuje proces akceptace, provádí testy včetně vybraných mechanismů,  </a:t>
            </a:r>
          </a:p>
          <a:p>
            <a:pPr lvl="1"/>
            <a:r>
              <a:rPr lang="cs-CZ" dirty="0"/>
              <a:t>Pro zahajování produkčního provozu zajistí provoz produkčního prostředí, odstraňuje nalezené vady a odpovídá za aktuálnost přebírané dokumentace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2558941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C86F67B4-EAB4-48A4-AA32-3CFC9DD066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Řízení životního cyklu 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2916D5C8-A833-4C8B-8943-5F7AC7FAB7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cs-CZ" b="1" dirty="0"/>
              <a:t>Udržování a provozování</a:t>
            </a:r>
          </a:p>
          <a:p>
            <a:r>
              <a:rPr lang="cs-CZ" dirty="0"/>
              <a:t>VS: </a:t>
            </a:r>
          </a:p>
          <a:p>
            <a:pPr lvl="1"/>
            <a:r>
              <a:rPr lang="cs-CZ" dirty="0"/>
              <a:t>Zdroje financování</a:t>
            </a:r>
          </a:p>
          <a:p>
            <a:pPr lvl="1"/>
            <a:r>
              <a:rPr lang="cs-CZ" dirty="0"/>
              <a:t>Příjem požadavků na změny funkcí a služeb</a:t>
            </a:r>
          </a:p>
          <a:p>
            <a:pPr lvl="1"/>
            <a:r>
              <a:rPr lang="cs-CZ" dirty="0"/>
              <a:t>Průběžné školení uživatelů </a:t>
            </a:r>
          </a:p>
          <a:p>
            <a:pPr lvl="1"/>
            <a:r>
              <a:rPr lang="cs-CZ" dirty="0"/>
              <a:t>Vyhodnocení plnění stanovených požadavků na služby </a:t>
            </a:r>
          </a:p>
          <a:p>
            <a:r>
              <a:rPr lang="cs-CZ" dirty="0"/>
              <a:t>TS: </a:t>
            </a:r>
          </a:p>
          <a:p>
            <a:pPr lvl="1"/>
            <a:r>
              <a:rPr lang="cs-CZ" dirty="0"/>
              <a:t>Plánování a kontrolu dostupnosti a zajištění zdrojů </a:t>
            </a:r>
          </a:p>
          <a:p>
            <a:pPr lvl="1"/>
            <a:r>
              <a:rPr lang="cs-CZ" dirty="0"/>
              <a:t>Kontrolu integrity dat, jejich zálohování a uchovávání</a:t>
            </a:r>
          </a:p>
          <a:p>
            <a:pPr lvl="1"/>
            <a:r>
              <a:rPr lang="cs-CZ" dirty="0"/>
              <a:t>Testy obnovy (včetně jejich postupů) všech funkcí, kódů a dat do nového prostředí</a:t>
            </a:r>
          </a:p>
          <a:p>
            <a:pPr lvl="1"/>
            <a:r>
              <a:rPr lang="cs-CZ" dirty="0"/>
              <a:t>Příjem požadavků na změny funkcí a služeb</a:t>
            </a:r>
          </a:p>
          <a:p>
            <a:pPr lvl="1"/>
            <a:r>
              <a:rPr lang="cs-CZ" dirty="0"/>
              <a:t>vyhledávání škodlivých SW a škodlivé komunikace</a:t>
            </a:r>
          </a:p>
          <a:p>
            <a:pPr lvl="1"/>
            <a:r>
              <a:rPr lang="cs-CZ" dirty="0"/>
              <a:t>sledování a analýzu dopadů provozních událostí</a:t>
            </a:r>
          </a:p>
          <a:p>
            <a:pPr lvl="1"/>
            <a:r>
              <a:rPr lang="cs-CZ" dirty="0"/>
              <a:t>vytváření a předávání datového výstupu k dlouhodobému uchovávání v příslušném archivu</a:t>
            </a:r>
          </a:p>
          <a:p>
            <a:pPr lvl="1"/>
            <a:r>
              <a:rPr lang="cs-CZ" dirty="0"/>
              <a:t>řízení provozovatele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13728153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CEA15F5-6176-4DF4-9B77-C71BCC425B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Řízení životního cyklu 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F107B12A-AF48-459E-8C20-3AC38AFE11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cs-CZ" sz="2000" b="1" dirty="0"/>
              <a:t>Ukončení životního cyklu ISVS</a:t>
            </a:r>
          </a:p>
          <a:p>
            <a:r>
              <a:rPr lang="cs-CZ" sz="2200" dirty="0"/>
              <a:t>VS</a:t>
            </a:r>
          </a:p>
          <a:p>
            <a:pPr lvl="1"/>
            <a:r>
              <a:rPr lang="cs-CZ" sz="1800" dirty="0"/>
              <a:t>stanovuje pro provoz prostředí pro neměnnou verzi pravidla pro aktivaci, údržbu a aktualizaci kódů a komponent, přístup uživatelů informačního systému a využívání a poskytování údajů, bude-li technický správce takové prostředí vytvářet a udržovat</a:t>
            </a:r>
          </a:p>
          <a:p>
            <a:r>
              <a:rPr lang="cs-CZ" sz="2000" dirty="0"/>
              <a:t>TS</a:t>
            </a:r>
          </a:p>
          <a:p>
            <a:pPr lvl="1"/>
            <a:r>
              <a:rPr lang="cs-CZ" sz="1800" dirty="0"/>
              <a:t>export dat z informačního systému způsobem umožňující jejich archivaci nebo migraci do informačního systému, jež má původní informační systém nahradit,</a:t>
            </a:r>
          </a:p>
          <a:p>
            <a:pPr lvl="1"/>
            <a:r>
              <a:rPr lang="cs-CZ" sz="1800" dirty="0"/>
              <a:t>přípravu, přenesení aktuálních dat a kódů, ověření funkčnosti a správnosti prostředí pro neměnnou archivní verzi, je-li plánována.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567752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7194A35-6B85-40E1-9240-6D0241C007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Další požadavky na ISVS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A39C5562-DA3F-438F-92F6-A014D13FB4C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cs-CZ" dirty="0"/>
              <a:t>Dekompozice ISVS</a:t>
            </a:r>
          </a:p>
          <a:p>
            <a:r>
              <a:rPr lang="cs-CZ" dirty="0"/>
              <a:t>Hodnocení ekonomické výhodnosti ISVS</a:t>
            </a:r>
          </a:p>
          <a:p>
            <a:pPr lvl="1"/>
            <a:r>
              <a:rPr lang="cs-CZ" dirty="0"/>
              <a:t>Hodnocení způsobu provozu</a:t>
            </a:r>
          </a:p>
          <a:p>
            <a:pPr lvl="2"/>
            <a:r>
              <a:rPr lang="cs-CZ" dirty="0"/>
              <a:t>TCO provozu ISVS (on-premise)</a:t>
            </a:r>
          </a:p>
          <a:p>
            <a:pPr lvl="2"/>
            <a:r>
              <a:rPr lang="cs-CZ" dirty="0"/>
              <a:t>TCO provozu ISVS (cloud computing)</a:t>
            </a:r>
          </a:p>
          <a:p>
            <a:pPr lvl="1"/>
            <a:r>
              <a:rPr lang="cs-CZ" dirty="0"/>
              <a:t>Metodika TCO</a:t>
            </a:r>
          </a:p>
          <a:p>
            <a:r>
              <a:rPr lang="cs-CZ" dirty="0"/>
              <a:t>Zajišťování bezpečnosti ISVS</a:t>
            </a:r>
          </a:p>
          <a:p>
            <a:pPr lvl="1"/>
            <a:r>
              <a:rPr lang="cs-CZ" dirty="0"/>
              <a:t>Bezpečnostní úrovně ISVS (zohledňují se i jeho komponenty)</a:t>
            </a:r>
          </a:p>
          <a:p>
            <a:pPr lvl="1"/>
            <a:r>
              <a:rPr lang="cs-CZ" dirty="0"/>
              <a:t>Navazuje na vyhlášku č. 315/2021 Sb., o bezpečnostních úrovních pro využívání cloud computingu orgány veřejné moci</a:t>
            </a:r>
          </a:p>
          <a:p>
            <a:r>
              <a:rPr lang="cs-CZ" dirty="0"/>
              <a:t>Strukturování dat v ISVS</a:t>
            </a:r>
          </a:p>
          <a:p>
            <a:r>
              <a:rPr lang="cs-CZ" dirty="0"/>
              <a:t>Technické požadavky na ISVS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7569167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069A90F3-A5B3-4B92-A022-F4486BD32E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Dekompozice ISVS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0676EE42-08C9-4B6C-BDEC-A76069532F6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cs-CZ" dirty="0"/>
              <a:t>tři nezávislé a vzájemně se kombinující pohledy</a:t>
            </a:r>
          </a:p>
          <a:p>
            <a:pPr lvl="1"/>
            <a:r>
              <a:rPr lang="cs-CZ" u="sng" dirty="0"/>
              <a:t>funkční dělení</a:t>
            </a:r>
            <a:r>
              <a:rPr lang="cs-CZ" dirty="0"/>
              <a:t>, tedy dělení na komponenty, podle různých funkcí při podpoře výkonu služeb veřejné správy a provozu orgánu veřejné správy,</a:t>
            </a:r>
          </a:p>
          <a:p>
            <a:pPr lvl="2"/>
            <a:r>
              <a:rPr lang="cs-CZ" dirty="0"/>
              <a:t>využije se klasifikační systémy podle referenčních modelů architektury informačních systémů, a to aplikační a technologický (vydává MV ČR)</a:t>
            </a:r>
          </a:p>
          <a:p>
            <a:pPr lvl="1"/>
            <a:r>
              <a:rPr lang="cs-CZ" u="sng" dirty="0"/>
              <a:t>technologické dělení</a:t>
            </a:r>
            <a:r>
              <a:rPr lang="cs-CZ" dirty="0"/>
              <a:t>, tedy dělení podle technologických platforem sloužících pro návrh, vytvoření a provozování informačních systémů a jejich komponent,</a:t>
            </a:r>
          </a:p>
          <a:p>
            <a:pPr lvl="2"/>
            <a:r>
              <a:rPr lang="cs-CZ" dirty="0"/>
              <a:t>využije se klasifikační systémy podle referenčních modelů architektury informačních systémů, a to architektury řešení a technologický (vydává MV ČR)</a:t>
            </a:r>
          </a:p>
          <a:p>
            <a:pPr lvl="1"/>
            <a:r>
              <a:rPr lang="cs-CZ" u="sng" dirty="0"/>
              <a:t>provozní dělení</a:t>
            </a:r>
            <a:r>
              <a:rPr lang="cs-CZ" dirty="0"/>
              <a:t>, tedy dělení na prostředí, podle jejich různého využití v životním cyklu informačních systémů a jejich komponent. Určeno pro </a:t>
            </a:r>
          </a:p>
          <a:p>
            <a:pPr lvl="2"/>
            <a:r>
              <a:rPr lang="cs-CZ" dirty="0"/>
              <a:t>ověření konceptu,</a:t>
            </a:r>
          </a:p>
          <a:p>
            <a:pPr lvl="2"/>
            <a:r>
              <a:rPr lang="cs-CZ" dirty="0"/>
              <a:t>prvotní zkoušení platforem nebo dodaného hotového řešení,</a:t>
            </a:r>
          </a:p>
          <a:p>
            <a:pPr lvl="2"/>
            <a:r>
              <a:rPr lang="cs-CZ" dirty="0"/>
              <a:t>vývoj a testování iterací,</a:t>
            </a:r>
          </a:p>
          <a:p>
            <a:pPr lvl="2"/>
            <a:r>
              <a:rPr lang="cs-CZ" dirty="0"/>
              <a:t>předvádění a schvalování vývojových iterací,</a:t>
            </a:r>
          </a:p>
          <a:p>
            <a:pPr lvl="2"/>
            <a:r>
              <a:rPr lang="cs-CZ" dirty="0"/>
              <a:t>testování funkčnosti, kvality, výkonu, spolehlivosti a integrace vývojových iterací před akceptací,</a:t>
            </a:r>
          </a:p>
          <a:p>
            <a:pPr lvl="2"/>
            <a:r>
              <a:rPr lang="cs-CZ" dirty="0"/>
              <a:t>akceptační, </a:t>
            </a:r>
            <a:r>
              <a:rPr lang="cs-CZ" dirty="0" err="1"/>
              <a:t>předprodukční</a:t>
            </a:r>
            <a:r>
              <a:rPr lang="cs-CZ" dirty="0"/>
              <a:t> a produkční testování,</a:t>
            </a:r>
          </a:p>
          <a:p>
            <a:pPr lvl="2"/>
            <a:r>
              <a:rPr lang="cs-CZ" dirty="0"/>
              <a:t>školení, studium a procvičování obsluhy,</a:t>
            </a:r>
          </a:p>
          <a:p>
            <a:pPr lvl="2"/>
            <a:r>
              <a:rPr lang="cs-CZ" dirty="0"/>
              <a:t>kontrolu záloh, nácviky obnovy provozu a provozní archiv,</a:t>
            </a:r>
          </a:p>
          <a:p>
            <a:pPr lvl="2"/>
            <a:r>
              <a:rPr lang="cs-CZ" dirty="0"/>
              <a:t>ověření ukončení provozu, zamknutý systém a archiv po ukončení provozu,</a:t>
            </a:r>
          </a:p>
          <a:p>
            <a:pPr lvl="2"/>
            <a:r>
              <a:rPr lang="cs-CZ" dirty="0"/>
              <a:t>produktivní využívání,</a:t>
            </a:r>
          </a:p>
          <a:p>
            <a:pPr lvl="2"/>
            <a:r>
              <a:rPr lang="cs-CZ" dirty="0"/>
              <a:t>analýzy a ověřování v kopii produktivního prostředí.</a:t>
            </a:r>
          </a:p>
          <a:p>
            <a:pPr lvl="1"/>
            <a:endParaRPr lang="cs-CZ" dirty="0"/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6304966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6D5E43B-D577-46C8-838E-42ED0751CF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Technické požadavky na ISVS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2531F34E-5B36-4665-A7D2-DD6978AD262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sz="2000" dirty="0"/>
              <a:t>Požadavky </a:t>
            </a:r>
          </a:p>
          <a:p>
            <a:pPr lvl="1"/>
            <a:r>
              <a:rPr lang="cs-CZ" sz="1600" dirty="0"/>
              <a:t>na zajištění sdílení údajů z informačního systému </a:t>
            </a:r>
          </a:p>
          <a:p>
            <a:pPr lvl="1"/>
            <a:r>
              <a:rPr lang="cs-CZ" sz="1600" dirty="0"/>
              <a:t>související se současným provozem různých prostředí</a:t>
            </a:r>
          </a:p>
          <a:p>
            <a:pPr lvl="1"/>
            <a:r>
              <a:rPr lang="cs-CZ" sz="1600" dirty="0"/>
              <a:t>na užití centrálních sdílených služeb</a:t>
            </a:r>
          </a:p>
          <a:p>
            <a:pPr lvl="1"/>
            <a:r>
              <a:rPr lang="cs-CZ" sz="1600" dirty="0"/>
              <a:t>na užití otevřeného zdrojového kódu eGovernmentu a sdílených komponent</a:t>
            </a:r>
          </a:p>
          <a:p>
            <a:pPr lvl="1"/>
            <a:r>
              <a:rPr lang="cs-CZ" sz="1600" dirty="0"/>
              <a:t>na technologické platformy</a:t>
            </a:r>
          </a:p>
        </p:txBody>
      </p:sp>
    </p:spTree>
    <p:extLst>
      <p:ext uri="{BB962C8B-B14F-4D97-AF65-F5344CB8AC3E}">
        <p14:creationId xmlns:p14="http://schemas.microsoft.com/office/powerpoint/2010/main" val="333994760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31F5CC0-660D-43E2-A542-2CFE714E1E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Co bude?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9FBE0493-039C-465F-99DB-7ECCB958A0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2400" dirty="0"/>
              <a:t>prosinec 2022 – aktuální plánovaný termín MPŘ</a:t>
            </a:r>
          </a:p>
          <a:p>
            <a:r>
              <a:rPr lang="cs-CZ" sz="2400" dirty="0"/>
              <a:t>1.7.2023 – navrhovaná účinnost vyhlášky</a:t>
            </a:r>
          </a:p>
          <a:p>
            <a:r>
              <a:rPr lang="cs-CZ" sz="2400" dirty="0"/>
              <a:t>31.12.2024 – lhůta pro splnění požadavků vyhlášky s výjimkou povinností uvedených § 35</a:t>
            </a:r>
          </a:p>
          <a:p>
            <a:endParaRPr lang="cs-CZ" sz="2400" dirty="0"/>
          </a:p>
          <a:p>
            <a:r>
              <a:rPr lang="cs-CZ" sz="2400" dirty="0"/>
              <a:t>1.1.2023 vznik Digitální a informační agentury (DIA) </a:t>
            </a:r>
          </a:p>
          <a:p>
            <a:pPr lvl="1"/>
            <a:r>
              <a:rPr lang="cs-CZ" sz="2000" dirty="0"/>
              <a:t>Rozšíření povinných osob v ZoISVS a tedy i vyhlášky (nově přibude </a:t>
            </a:r>
            <a:r>
              <a:rPr lang="cs-CZ" sz="2000" b="1" dirty="0"/>
              <a:t>státní právnická osoba</a:t>
            </a:r>
            <a:r>
              <a:rPr lang="cs-CZ" sz="2000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332308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Východiska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sz="2400" dirty="0"/>
              <a:t>Zastaralost samotné vyhlášky </a:t>
            </a:r>
          </a:p>
          <a:p>
            <a:r>
              <a:rPr lang="cs-CZ" sz="2400" dirty="0"/>
              <a:t>zákon č. 261/2021 Sb., kterým se mění některé zákony v souvislosti s další elektronizací postupů orgánů veřejné moci (DEPO)</a:t>
            </a:r>
          </a:p>
          <a:p>
            <a:pPr lvl="1"/>
            <a:r>
              <a:rPr lang="cs-CZ" sz="2000" dirty="0"/>
              <a:t>Změna zákona č. 365/2000 Sb., o informačních systémech veřejné správy</a:t>
            </a:r>
          </a:p>
          <a:p>
            <a:r>
              <a:rPr lang="cs-CZ" sz="2400" dirty="0"/>
              <a:t>Uplatnění EA v rámci řízení ISVS</a:t>
            </a:r>
          </a:p>
          <a:p>
            <a:r>
              <a:rPr lang="cs-CZ" sz="2400" dirty="0"/>
              <a:t>Informační koncepce ČR +navazující dokumenty:</a:t>
            </a:r>
          </a:p>
          <a:p>
            <a:pPr lvl="1"/>
            <a:r>
              <a:rPr lang="cs-CZ" sz="2000" dirty="0"/>
              <a:t>Metody řízení ICT (MŘICT)</a:t>
            </a:r>
          </a:p>
          <a:p>
            <a:pPr lvl="1"/>
            <a:r>
              <a:rPr lang="cs-CZ" sz="2000" dirty="0"/>
              <a:t>Národní architektonický rámec (NAR)</a:t>
            </a:r>
          </a:p>
          <a:p>
            <a:pPr lvl="1"/>
            <a:r>
              <a:rPr lang="cs-CZ" sz="2000" dirty="0"/>
              <a:t>Národní architektonický plán (NAP)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2">
            <a:extLst>
              <a:ext uri="{FF2B5EF4-FFF2-40B4-BE49-F238E27FC236}">
                <a16:creationId xmlns:a16="http://schemas.microsoft.com/office/drawing/2014/main" id="{C082C9B8-2469-4277-8EF8-BF5B23A621F4}"/>
              </a:ext>
            </a:extLst>
          </p:cNvPr>
          <p:cNvSpPr txBox="1">
            <a:spLocks/>
          </p:cNvSpPr>
          <p:nvPr/>
        </p:nvSpPr>
        <p:spPr>
          <a:xfrm>
            <a:off x="611560" y="1772816"/>
            <a:ext cx="7886110" cy="4104456"/>
          </a:xfrm>
          <a:prstGeom prst="rect">
            <a:avLst/>
          </a:prstGeom>
        </p:spPr>
        <p:txBody>
          <a:bodyPr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itchFamily="34" charset="0"/>
              <a:buNone/>
            </a:pPr>
            <a:endParaRPr lang="cs-CZ" sz="4600" dirty="0"/>
          </a:p>
          <a:p>
            <a:pPr marL="0" indent="0" algn="ctr">
              <a:buFont typeface="Arial" pitchFamily="34" charset="0"/>
              <a:buNone/>
            </a:pPr>
            <a:r>
              <a:rPr lang="cs-CZ" sz="4600" dirty="0">
                <a:solidFill>
                  <a:schemeClr val="accent1"/>
                </a:solidFill>
              </a:rPr>
              <a:t>Děkuji za pozornost</a:t>
            </a:r>
          </a:p>
          <a:p>
            <a:pPr marL="0" indent="0" algn="ctr">
              <a:buFont typeface="Arial" pitchFamily="34" charset="0"/>
              <a:buNone/>
            </a:pPr>
            <a:r>
              <a:rPr lang="cs-CZ" sz="4600" dirty="0">
                <a:solidFill>
                  <a:schemeClr val="accent1"/>
                </a:solidFill>
              </a:rPr>
              <a:t>radvan.novacek@mvcr.cz</a:t>
            </a:r>
          </a:p>
          <a:p>
            <a:pPr marL="0" indent="0" algn="r">
              <a:buFont typeface="Arial" pitchFamily="34" charset="0"/>
              <a:buNone/>
            </a:pPr>
            <a:endParaRPr lang="cs-CZ" sz="4600" dirty="0"/>
          </a:p>
          <a:p>
            <a:pPr marL="0" indent="0" algn="ctr">
              <a:buFont typeface="Arial" pitchFamily="34" charset="0"/>
              <a:buNone/>
            </a:pPr>
            <a:endParaRPr lang="cs-CZ" dirty="0"/>
          </a:p>
          <a:p>
            <a:pPr marL="0" indent="0">
              <a:buFont typeface="Arial" pitchFamily="34" charset="0"/>
              <a:buNone/>
            </a:pPr>
            <a:endParaRPr lang="cs-CZ" sz="1300" b="1" dirty="0"/>
          </a:p>
          <a:p>
            <a:pPr marL="0" indent="0">
              <a:buFont typeface="Arial" pitchFamily="34" charset="0"/>
              <a:buNone/>
            </a:pPr>
            <a:endParaRPr lang="cs-CZ" sz="1300" b="1" dirty="0"/>
          </a:p>
          <a:p>
            <a:pPr marL="0" indent="0">
              <a:buFont typeface="Arial" pitchFamily="34" charset="0"/>
              <a:buNone/>
            </a:pPr>
            <a:endParaRPr lang="cs-CZ" sz="1300" b="1" dirty="0"/>
          </a:p>
          <a:p>
            <a:pPr marL="0" indent="0">
              <a:buFont typeface="Arial" pitchFamily="34" charset="0"/>
              <a:buNone/>
            </a:pPr>
            <a:endParaRPr lang="cs-CZ" sz="1300" b="1" dirty="0"/>
          </a:p>
          <a:p>
            <a:pPr marL="0" indent="0">
              <a:buFont typeface="Arial" pitchFamily="34" charset="0"/>
              <a:buNone/>
            </a:pPr>
            <a:endParaRPr lang="cs-CZ" sz="1300" b="1" dirty="0"/>
          </a:p>
          <a:p>
            <a:pPr marL="0" indent="0">
              <a:buFont typeface="Arial" pitchFamily="34" charset="0"/>
              <a:buNone/>
            </a:pPr>
            <a:endParaRPr lang="cs-CZ" sz="1300" b="1" dirty="0"/>
          </a:p>
        </p:txBody>
      </p:sp>
    </p:spTree>
    <p:extLst>
      <p:ext uri="{BB962C8B-B14F-4D97-AF65-F5344CB8AC3E}">
        <p14:creationId xmlns:p14="http://schemas.microsoft.com/office/powerpoint/2010/main" val="17513642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31F5CC0-660D-43E2-A542-2CFE714E1E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Stav návrhu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9FBE0493-039C-465F-99DB-7ECCB958A0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2400" dirty="0"/>
              <a:t>1.7.2021 – zákon č. 261/2021 Sb. (DEPO)</a:t>
            </a:r>
          </a:p>
          <a:p>
            <a:r>
              <a:rPr lang="cs-CZ" sz="2400" dirty="0"/>
              <a:t>3.9.2021 – návrh vyhlášky rozeslán do VPŘ</a:t>
            </a:r>
          </a:p>
          <a:p>
            <a:r>
              <a:rPr lang="cs-CZ" sz="2400" dirty="0"/>
              <a:t>2.12.2021 vypořádány připomínky z VPŘ</a:t>
            </a:r>
          </a:p>
          <a:p>
            <a:r>
              <a:rPr lang="cs-CZ" sz="2400" dirty="0"/>
              <a:t>Předání materiálu Odboru legislativy MV k MPŘ</a:t>
            </a:r>
          </a:p>
          <a:p>
            <a:r>
              <a:rPr lang="cs-CZ" sz="2400" dirty="0"/>
              <a:t>prosinec 2022 – aktuální plánovaný termín MPŘ</a:t>
            </a:r>
          </a:p>
          <a:p>
            <a:r>
              <a:rPr lang="cs-CZ" sz="2400" dirty="0"/>
              <a:t>1.7.2023 – navrhovaná účinnost vyhlášky</a:t>
            </a:r>
          </a:p>
          <a:p>
            <a:r>
              <a:rPr lang="cs-CZ" sz="2400" dirty="0"/>
              <a:t>31.12.2024 – lhůta pro splnění požadavků vyhlášky s výjimkou povinností uvedených § 35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5394497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Změny zmocnění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sz="2000" dirty="0"/>
              <a:t>Zmocnění (ke stanovení požadavků) v souvislosti s DEPO:</a:t>
            </a:r>
          </a:p>
          <a:p>
            <a:pPr lvl="1"/>
            <a:r>
              <a:rPr lang="cs-CZ" sz="1800" dirty="0"/>
              <a:t>struktura a obsah </a:t>
            </a:r>
            <a:r>
              <a:rPr lang="cs-CZ" sz="1800" b="1" i="1" dirty="0"/>
              <a:t>informační koncepce</a:t>
            </a:r>
            <a:r>
              <a:rPr lang="cs-CZ" sz="1800" dirty="0"/>
              <a:t>, </a:t>
            </a:r>
          </a:p>
          <a:p>
            <a:pPr lvl="1"/>
            <a:r>
              <a:rPr lang="cs-CZ" sz="1800" dirty="0"/>
              <a:t>struktura a obsah </a:t>
            </a:r>
            <a:r>
              <a:rPr lang="cs-CZ" sz="1800" b="1" i="1" dirty="0"/>
              <a:t>provozní dokumentace</a:t>
            </a:r>
            <a:r>
              <a:rPr lang="cs-CZ" sz="1800" b="1" dirty="0"/>
              <a:t> </a:t>
            </a:r>
            <a:endParaRPr lang="cs-CZ" sz="1800" dirty="0"/>
          </a:p>
          <a:p>
            <a:pPr lvl="2"/>
            <a:r>
              <a:rPr lang="cs-CZ" sz="1400" dirty="0"/>
              <a:t>a rozsah provozní dokumentace předkládané při atestaci.</a:t>
            </a:r>
          </a:p>
          <a:p>
            <a:pPr lvl="1"/>
            <a:r>
              <a:rPr lang="cs-CZ" sz="1800" b="1" i="1" strike="sngStrike" dirty="0">
                <a:solidFill>
                  <a:srgbClr val="FF0000"/>
                </a:solidFill>
              </a:rPr>
              <a:t>řízení bezpečnosti a kvality</a:t>
            </a:r>
            <a:endParaRPr lang="cs-CZ" sz="1800" strike="sngStrike" dirty="0">
              <a:solidFill>
                <a:srgbClr val="FF0000"/>
              </a:solidFill>
            </a:endParaRPr>
          </a:p>
          <a:p>
            <a:pPr lvl="1"/>
            <a:r>
              <a:rPr lang="cs-CZ" sz="1800" b="1" i="1" dirty="0">
                <a:solidFill>
                  <a:srgbClr val="00B050"/>
                </a:solidFill>
              </a:rPr>
              <a:t>řízení informačních systémů veřejné správy</a:t>
            </a:r>
            <a:r>
              <a:rPr lang="cs-CZ" sz="1800" dirty="0">
                <a:solidFill>
                  <a:srgbClr val="00B050"/>
                </a:solidFill>
              </a:rPr>
              <a:t>,</a:t>
            </a:r>
          </a:p>
          <a:p>
            <a:pPr lvl="1"/>
            <a:r>
              <a:rPr lang="cs-CZ" sz="1800" b="1" i="1" u="sng" dirty="0">
                <a:solidFill>
                  <a:srgbClr val="00B050"/>
                </a:solidFill>
              </a:rPr>
              <a:t>dekomponování ISVS</a:t>
            </a:r>
            <a:r>
              <a:rPr lang="cs-CZ" sz="1800" dirty="0">
                <a:solidFill>
                  <a:srgbClr val="00B050"/>
                </a:solidFill>
              </a:rPr>
              <a:t>, </a:t>
            </a:r>
          </a:p>
          <a:p>
            <a:pPr lvl="1"/>
            <a:r>
              <a:rPr lang="cs-CZ" sz="1800" b="1" i="1" u="sng" dirty="0">
                <a:solidFill>
                  <a:srgbClr val="00B050"/>
                </a:solidFill>
              </a:rPr>
              <a:t>hodnocení ekonomické výhodnosti způsobu provozu ISVS</a:t>
            </a:r>
            <a:r>
              <a:rPr lang="cs-CZ" sz="1800" dirty="0">
                <a:solidFill>
                  <a:srgbClr val="00B050"/>
                </a:solidFill>
              </a:rPr>
              <a:t>, </a:t>
            </a:r>
          </a:p>
          <a:p>
            <a:pPr lvl="2"/>
            <a:r>
              <a:rPr lang="cs-CZ" sz="1400" i="1" u="sng" dirty="0">
                <a:solidFill>
                  <a:srgbClr val="00B050"/>
                </a:solidFill>
              </a:rPr>
              <a:t>hodnocení ekonomické výhodnosti provozu ISVS</a:t>
            </a:r>
            <a:r>
              <a:rPr lang="cs-CZ" sz="1400" dirty="0">
                <a:solidFill>
                  <a:srgbClr val="00B050"/>
                </a:solidFill>
              </a:rPr>
              <a:t> [§ 5 odst. 2 písm. k) zákona] a </a:t>
            </a:r>
            <a:r>
              <a:rPr lang="cs-CZ" sz="1400" i="1" u="sng" dirty="0">
                <a:solidFill>
                  <a:srgbClr val="00B050"/>
                </a:solidFill>
              </a:rPr>
              <a:t>hodnocení ekonomické výhodnosti využití poptávaného cloud computingu </a:t>
            </a:r>
            <a:r>
              <a:rPr lang="cs-CZ" sz="1400" dirty="0">
                <a:solidFill>
                  <a:srgbClr val="00B050"/>
                </a:solidFill>
              </a:rPr>
              <a:t>[§ 6o odst. 4 zákona] a postup při jejich provádění,</a:t>
            </a:r>
          </a:p>
          <a:p>
            <a:pPr lvl="1"/>
            <a:r>
              <a:rPr lang="cs-CZ" sz="1800" b="1" i="1" dirty="0">
                <a:solidFill>
                  <a:srgbClr val="00B050"/>
                </a:solidFill>
              </a:rPr>
              <a:t>bezpečnostní úrovně ISVS</a:t>
            </a:r>
            <a:r>
              <a:rPr lang="cs-CZ" sz="1800" dirty="0">
                <a:solidFill>
                  <a:srgbClr val="00B050"/>
                </a:solidFill>
              </a:rPr>
              <a:t> a </a:t>
            </a:r>
            <a:r>
              <a:rPr lang="cs-CZ" sz="1800" b="1" i="1" dirty="0">
                <a:solidFill>
                  <a:srgbClr val="00B050"/>
                </a:solidFill>
              </a:rPr>
              <a:t>bezpečnostní požadavky na zajištění důvěrnosti, integrity a dostupnosti informací</a:t>
            </a:r>
            <a:r>
              <a:rPr lang="cs-CZ" sz="1800" dirty="0">
                <a:solidFill>
                  <a:srgbClr val="00B050"/>
                </a:solidFill>
              </a:rPr>
              <a:t> </a:t>
            </a:r>
          </a:p>
          <a:p>
            <a:pPr lvl="2"/>
            <a:r>
              <a:rPr lang="cs-CZ" sz="1400" dirty="0">
                <a:solidFill>
                  <a:srgbClr val="00B050"/>
                </a:solidFill>
              </a:rPr>
              <a:t>zpracovávaných v informačních systémech spravovaných orgány veřejné správy, které nejsou orgány nebo osobami, kterým se ukládají povinnosti v oblasti kybernetické bezpečnosti podle zákona upravujícího kybernetickou bezpečnost,(5a odst. 2 zákona),</a:t>
            </a:r>
          </a:p>
          <a:p>
            <a:pPr lvl="1"/>
            <a:r>
              <a:rPr lang="cs-CZ" sz="1800" b="1" i="1" u="sng" dirty="0">
                <a:solidFill>
                  <a:srgbClr val="00B050"/>
                </a:solidFill>
              </a:rPr>
              <a:t>pravidla pro strukturování dat v ISVS</a:t>
            </a:r>
            <a:r>
              <a:rPr lang="cs-CZ" sz="1800" dirty="0">
                <a:solidFill>
                  <a:srgbClr val="00B050"/>
                </a:solidFill>
              </a:rPr>
              <a:t>  a</a:t>
            </a:r>
          </a:p>
          <a:p>
            <a:pPr lvl="1"/>
            <a:r>
              <a:rPr lang="cs-CZ" sz="1800" b="1" i="1" u="sng" dirty="0">
                <a:solidFill>
                  <a:srgbClr val="00B050"/>
                </a:solidFill>
              </a:rPr>
              <a:t>technické požadavky na ISVS </a:t>
            </a:r>
            <a:r>
              <a:rPr lang="cs-CZ" sz="1800" dirty="0"/>
              <a:t>.</a:t>
            </a:r>
          </a:p>
          <a:p>
            <a:pPr lvl="1"/>
            <a:endParaRPr lang="cs-CZ" sz="18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1C30C5AA-006D-4F15-BB45-3C468A0508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Struktura vyhlášky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69657BB7-C6AD-4218-B46E-04AF4145A45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cs-CZ" dirty="0"/>
              <a:t>Struktura vyhlášky dle jednotlivých hlav:</a:t>
            </a:r>
          </a:p>
          <a:p>
            <a:pPr marL="571500" indent="-571500">
              <a:buFont typeface="+mj-lt"/>
              <a:buAutoNum type="romanUcPeriod"/>
            </a:pPr>
            <a:r>
              <a:rPr lang="cs-CZ" u="sng" dirty="0"/>
              <a:t>Informační koncepce orgánu veřejné správy</a:t>
            </a:r>
          </a:p>
          <a:p>
            <a:pPr marL="571500" indent="-571500">
              <a:buFont typeface="+mj-lt"/>
              <a:buAutoNum type="romanUcPeriod"/>
            </a:pPr>
            <a:r>
              <a:rPr lang="cs-CZ" u="sng" dirty="0"/>
              <a:t>Řízení informatiky</a:t>
            </a:r>
          </a:p>
          <a:p>
            <a:pPr marL="571500" indent="-571500">
              <a:buFont typeface="+mj-lt"/>
              <a:buAutoNum type="romanUcPeriod"/>
            </a:pPr>
            <a:r>
              <a:rPr lang="cs-CZ" u="sng" dirty="0"/>
              <a:t>Provozní dokumentace</a:t>
            </a:r>
          </a:p>
          <a:p>
            <a:pPr marL="571500" indent="-571500">
              <a:buFont typeface="+mj-lt"/>
              <a:buAutoNum type="romanUcPeriod"/>
            </a:pPr>
            <a:r>
              <a:rPr lang="cs-CZ" u="sng" dirty="0"/>
              <a:t>Řízení životního cyklu informačního systému</a:t>
            </a:r>
          </a:p>
          <a:p>
            <a:pPr marL="571500" indent="-571500">
              <a:buFont typeface="+mj-lt"/>
              <a:buAutoNum type="romanUcPeriod"/>
            </a:pPr>
            <a:r>
              <a:rPr lang="cs-CZ" u="sng" dirty="0"/>
              <a:t>Dekomponování informačních systémů</a:t>
            </a:r>
          </a:p>
          <a:p>
            <a:pPr marL="571500" indent="-571500">
              <a:buFont typeface="+mj-lt"/>
              <a:buAutoNum type="romanUcPeriod"/>
            </a:pPr>
            <a:r>
              <a:rPr lang="cs-CZ" u="sng" dirty="0"/>
              <a:t>Bezpečnostní úrovně informačních systémů</a:t>
            </a:r>
          </a:p>
          <a:p>
            <a:pPr marL="571500" indent="-571500">
              <a:buFont typeface="+mj-lt"/>
              <a:buAutoNum type="romanUcPeriod"/>
            </a:pPr>
            <a:r>
              <a:rPr lang="cs-CZ" u="sng" dirty="0"/>
              <a:t>Strukturování dat v informačních systémech</a:t>
            </a:r>
          </a:p>
          <a:p>
            <a:pPr marL="571500" indent="-571500">
              <a:buFont typeface="+mj-lt"/>
              <a:buAutoNum type="romanUcPeriod"/>
            </a:pPr>
            <a:r>
              <a:rPr lang="cs-CZ" u="sng" dirty="0"/>
              <a:t>Technické požadavky na informační systémy</a:t>
            </a:r>
          </a:p>
          <a:p>
            <a:pPr marL="571500" indent="-571500">
              <a:buFont typeface="+mj-lt"/>
              <a:buAutoNum type="romanUcPeriod"/>
            </a:pPr>
            <a:r>
              <a:rPr lang="cs-CZ" u="sng" dirty="0"/>
              <a:t>Zajišťování bezpečnosti informačních systémů</a:t>
            </a:r>
          </a:p>
          <a:p>
            <a:pPr marL="571500" indent="-571500">
              <a:buFont typeface="+mj-lt"/>
              <a:buAutoNum type="romanUcPeriod"/>
            </a:pPr>
            <a:r>
              <a:rPr lang="cs-CZ" u="sng" dirty="0"/>
              <a:t>Hodnocení ekonomické výhodnosti provozu a způsobu provozu informačních systémů</a:t>
            </a:r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0025555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Obdélník 19">
            <a:extLst>
              <a:ext uri="{FF2B5EF4-FFF2-40B4-BE49-F238E27FC236}">
                <a16:creationId xmlns:a16="http://schemas.microsoft.com/office/drawing/2014/main" id="{0ED63ECE-73B0-4910-9E17-ACDC9F842FDE}"/>
              </a:ext>
            </a:extLst>
          </p:cNvPr>
          <p:cNvSpPr/>
          <p:nvPr/>
        </p:nvSpPr>
        <p:spPr>
          <a:xfrm>
            <a:off x="755576" y="1549000"/>
            <a:ext cx="7560840" cy="2779635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vert="vert270" rtlCol="0" anchor="t"/>
          <a:lstStyle/>
          <a:p>
            <a:pPr algn="ctr"/>
            <a:r>
              <a:rPr lang="cs-CZ" dirty="0"/>
              <a:t>Dlouhodobé řízení ISVS</a:t>
            </a:r>
          </a:p>
        </p:txBody>
      </p:sp>
      <p:sp>
        <p:nvSpPr>
          <p:cNvPr id="2" name="Nadpis 1">
            <a:extLst>
              <a:ext uri="{FF2B5EF4-FFF2-40B4-BE49-F238E27FC236}">
                <a16:creationId xmlns:a16="http://schemas.microsoft.com/office/drawing/2014/main" id="{5668BD21-C7AB-41FE-BFAA-3D5D2D3906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Struktura vyhlášky</a:t>
            </a:r>
          </a:p>
        </p:txBody>
      </p:sp>
      <p:sp>
        <p:nvSpPr>
          <p:cNvPr id="4" name="Obdélník 3">
            <a:extLst>
              <a:ext uri="{FF2B5EF4-FFF2-40B4-BE49-F238E27FC236}">
                <a16:creationId xmlns:a16="http://schemas.microsoft.com/office/drawing/2014/main" id="{252B9355-32C1-4192-B7BE-60D08A7E9D9D}"/>
              </a:ext>
            </a:extLst>
          </p:cNvPr>
          <p:cNvSpPr/>
          <p:nvPr/>
        </p:nvSpPr>
        <p:spPr>
          <a:xfrm>
            <a:off x="1251955" y="1632601"/>
            <a:ext cx="7014938" cy="13681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cs-CZ" dirty="0"/>
              <a:t>Společné řízení informačních systémů</a:t>
            </a:r>
          </a:p>
        </p:txBody>
      </p:sp>
      <p:sp>
        <p:nvSpPr>
          <p:cNvPr id="5" name="Obdélník 4">
            <a:extLst>
              <a:ext uri="{FF2B5EF4-FFF2-40B4-BE49-F238E27FC236}">
                <a16:creationId xmlns:a16="http://schemas.microsoft.com/office/drawing/2014/main" id="{CA1ACAB2-6DEF-45B1-B031-B102346DFF72}"/>
              </a:ext>
            </a:extLst>
          </p:cNvPr>
          <p:cNvSpPr/>
          <p:nvPr/>
        </p:nvSpPr>
        <p:spPr>
          <a:xfrm>
            <a:off x="1251955" y="3112426"/>
            <a:ext cx="7014938" cy="11464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cs-CZ" dirty="0"/>
              <a:t>Řízení jednotlivých informačních systémů</a:t>
            </a:r>
          </a:p>
        </p:txBody>
      </p:sp>
      <p:sp>
        <p:nvSpPr>
          <p:cNvPr id="6" name="Obdélník 5">
            <a:extLst>
              <a:ext uri="{FF2B5EF4-FFF2-40B4-BE49-F238E27FC236}">
                <a16:creationId xmlns:a16="http://schemas.microsoft.com/office/drawing/2014/main" id="{B6079E89-748B-4846-8CC2-252A0ECF9D10}"/>
              </a:ext>
            </a:extLst>
          </p:cNvPr>
          <p:cNvSpPr/>
          <p:nvPr/>
        </p:nvSpPr>
        <p:spPr>
          <a:xfrm>
            <a:off x="1229262" y="4390574"/>
            <a:ext cx="7014938" cy="15083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cs-CZ" dirty="0"/>
              <a:t>Další požadavky na infomační systémy</a:t>
            </a:r>
          </a:p>
        </p:txBody>
      </p:sp>
      <p:sp>
        <p:nvSpPr>
          <p:cNvPr id="7" name="Obdélník: se zakulacenými rohy 6">
            <a:extLst>
              <a:ext uri="{FF2B5EF4-FFF2-40B4-BE49-F238E27FC236}">
                <a16:creationId xmlns:a16="http://schemas.microsoft.com/office/drawing/2014/main" id="{B0CF0EF5-343F-4B6A-B08F-BB4DFE3C953C}"/>
              </a:ext>
            </a:extLst>
          </p:cNvPr>
          <p:cNvSpPr/>
          <p:nvPr/>
        </p:nvSpPr>
        <p:spPr>
          <a:xfrm>
            <a:off x="1403648" y="2218044"/>
            <a:ext cx="2808312" cy="2880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/>
              <a:t>Řízení informatiky</a:t>
            </a:r>
          </a:p>
        </p:txBody>
      </p:sp>
      <p:sp>
        <p:nvSpPr>
          <p:cNvPr id="9" name="Obdélník: se zakulacenými rohy 8">
            <a:extLst>
              <a:ext uri="{FF2B5EF4-FFF2-40B4-BE49-F238E27FC236}">
                <a16:creationId xmlns:a16="http://schemas.microsoft.com/office/drawing/2014/main" id="{1BD36F11-E8BB-43B5-9234-3EAEB1B936FB}"/>
              </a:ext>
            </a:extLst>
          </p:cNvPr>
          <p:cNvSpPr/>
          <p:nvPr/>
        </p:nvSpPr>
        <p:spPr>
          <a:xfrm>
            <a:off x="4898468" y="2218044"/>
            <a:ext cx="2808312" cy="2880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/>
              <a:t>Informační koncepce</a:t>
            </a:r>
          </a:p>
        </p:txBody>
      </p:sp>
      <p:sp>
        <p:nvSpPr>
          <p:cNvPr id="10" name="Obdélník: se zakulacenými rohy 9">
            <a:extLst>
              <a:ext uri="{FF2B5EF4-FFF2-40B4-BE49-F238E27FC236}">
                <a16:creationId xmlns:a16="http://schemas.microsoft.com/office/drawing/2014/main" id="{1F41EA5C-5232-41B5-AE6C-AD2DEB8E564B}"/>
              </a:ext>
            </a:extLst>
          </p:cNvPr>
          <p:cNvSpPr/>
          <p:nvPr/>
        </p:nvSpPr>
        <p:spPr>
          <a:xfrm>
            <a:off x="1394484" y="3607484"/>
            <a:ext cx="2808312" cy="2880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/>
              <a:t>Řízení životního cyklu ISVS</a:t>
            </a:r>
          </a:p>
        </p:txBody>
      </p:sp>
      <p:sp>
        <p:nvSpPr>
          <p:cNvPr id="11" name="Obdélník: se zakulacenými rohy 10">
            <a:extLst>
              <a:ext uri="{FF2B5EF4-FFF2-40B4-BE49-F238E27FC236}">
                <a16:creationId xmlns:a16="http://schemas.microsoft.com/office/drawing/2014/main" id="{56F409E7-8594-4425-ADC3-6350066683FA}"/>
              </a:ext>
            </a:extLst>
          </p:cNvPr>
          <p:cNvSpPr/>
          <p:nvPr/>
        </p:nvSpPr>
        <p:spPr>
          <a:xfrm>
            <a:off x="4880811" y="3607484"/>
            <a:ext cx="2808312" cy="2880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/>
              <a:t>Provozní dokumentace</a:t>
            </a:r>
          </a:p>
        </p:txBody>
      </p:sp>
      <p:sp>
        <p:nvSpPr>
          <p:cNvPr id="12" name="Obdélník: se zakulacenými rohy 11">
            <a:extLst>
              <a:ext uri="{FF2B5EF4-FFF2-40B4-BE49-F238E27FC236}">
                <a16:creationId xmlns:a16="http://schemas.microsoft.com/office/drawing/2014/main" id="{359EC507-1425-44BA-B81D-05A1AAF9F37E}"/>
              </a:ext>
            </a:extLst>
          </p:cNvPr>
          <p:cNvSpPr/>
          <p:nvPr/>
        </p:nvSpPr>
        <p:spPr>
          <a:xfrm>
            <a:off x="1357282" y="4823160"/>
            <a:ext cx="2808312" cy="2880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/>
              <a:t>Dekompozice</a:t>
            </a:r>
          </a:p>
        </p:txBody>
      </p:sp>
      <p:sp>
        <p:nvSpPr>
          <p:cNvPr id="13" name="Obdélník: se zakulacenými rohy 12">
            <a:extLst>
              <a:ext uri="{FF2B5EF4-FFF2-40B4-BE49-F238E27FC236}">
                <a16:creationId xmlns:a16="http://schemas.microsoft.com/office/drawing/2014/main" id="{89B21C15-C96A-4321-8872-9E417CD2945D}"/>
              </a:ext>
            </a:extLst>
          </p:cNvPr>
          <p:cNvSpPr/>
          <p:nvPr/>
        </p:nvSpPr>
        <p:spPr>
          <a:xfrm>
            <a:off x="4437273" y="5173131"/>
            <a:ext cx="3506073" cy="2880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/>
              <a:t>Zajišťování bezpečnosti</a:t>
            </a:r>
          </a:p>
        </p:txBody>
      </p:sp>
      <p:sp>
        <p:nvSpPr>
          <p:cNvPr id="14" name="Obdélník: se zakulacenými rohy 13">
            <a:extLst>
              <a:ext uri="{FF2B5EF4-FFF2-40B4-BE49-F238E27FC236}">
                <a16:creationId xmlns:a16="http://schemas.microsoft.com/office/drawing/2014/main" id="{EC6DBA65-DEE6-4B3B-9588-5D751BAFEB53}"/>
              </a:ext>
            </a:extLst>
          </p:cNvPr>
          <p:cNvSpPr/>
          <p:nvPr/>
        </p:nvSpPr>
        <p:spPr>
          <a:xfrm>
            <a:off x="4437273" y="5539935"/>
            <a:ext cx="3527357" cy="2880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/>
              <a:t>Hodnocení ekonomické výhodnosti</a:t>
            </a:r>
          </a:p>
        </p:txBody>
      </p:sp>
      <p:sp>
        <p:nvSpPr>
          <p:cNvPr id="15" name="Obdélník: se zakulacenými rohy 14">
            <a:extLst>
              <a:ext uri="{FF2B5EF4-FFF2-40B4-BE49-F238E27FC236}">
                <a16:creationId xmlns:a16="http://schemas.microsoft.com/office/drawing/2014/main" id="{FC7CC32D-211D-4433-A169-0B0670FF5F00}"/>
              </a:ext>
            </a:extLst>
          </p:cNvPr>
          <p:cNvSpPr/>
          <p:nvPr/>
        </p:nvSpPr>
        <p:spPr>
          <a:xfrm>
            <a:off x="1357282" y="5519247"/>
            <a:ext cx="2808312" cy="2880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/>
              <a:t>Strukturování dat</a:t>
            </a:r>
          </a:p>
        </p:txBody>
      </p:sp>
      <p:sp>
        <p:nvSpPr>
          <p:cNvPr id="16" name="Obdélník: se zakulacenými rohy 15">
            <a:extLst>
              <a:ext uri="{FF2B5EF4-FFF2-40B4-BE49-F238E27FC236}">
                <a16:creationId xmlns:a16="http://schemas.microsoft.com/office/drawing/2014/main" id="{EA1B888D-F7B2-459E-A42C-3B867925B232}"/>
              </a:ext>
            </a:extLst>
          </p:cNvPr>
          <p:cNvSpPr/>
          <p:nvPr/>
        </p:nvSpPr>
        <p:spPr>
          <a:xfrm>
            <a:off x="4437273" y="4823160"/>
            <a:ext cx="3501144" cy="2880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/>
              <a:t>Technické požadavky</a:t>
            </a:r>
          </a:p>
        </p:txBody>
      </p:sp>
      <p:cxnSp>
        <p:nvCxnSpPr>
          <p:cNvPr id="18" name="Přímá spojnice se šipkou 17">
            <a:extLst>
              <a:ext uri="{FF2B5EF4-FFF2-40B4-BE49-F238E27FC236}">
                <a16:creationId xmlns:a16="http://schemas.microsoft.com/office/drawing/2014/main" id="{C1A5B82A-FF6F-43FE-AF36-3E5C15764247}"/>
              </a:ext>
            </a:extLst>
          </p:cNvPr>
          <p:cNvCxnSpPr/>
          <p:nvPr/>
        </p:nvCxnSpPr>
        <p:spPr>
          <a:xfrm>
            <a:off x="4390910" y="2362060"/>
            <a:ext cx="3066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19" name="Přímá spojnice se šipkou 18">
            <a:extLst>
              <a:ext uri="{FF2B5EF4-FFF2-40B4-BE49-F238E27FC236}">
                <a16:creationId xmlns:a16="http://schemas.microsoft.com/office/drawing/2014/main" id="{D584CE8D-4696-4FE7-9F2C-ECCA82EC3681}"/>
              </a:ext>
            </a:extLst>
          </p:cNvPr>
          <p:cNvCxnSpPr/>
          <p:nvPr/>
        </p:nvCxnSpPr>
        <p:spPr>
          <a:xfrm>
            <a:off x="4390910" y="3751500"/>
            <a:ext cx="3066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sp>
        <p:nvSpPr>
          <p:cNvPr id="21" name="Obdélník: se zakulacenými rohy 20">
            <a:extLst>
              <a:ext uri="{FF2B5EF4-FFF2-40B4-BE49-F238E27FC236}">
                <a16:creationId xmlns:a16="http://schemas.microsoft.com/office/drawing/2014/main" id="{35EE6F72-27E3-4494-B7CB-B55A941E6DA2}"/>
              </a:ext>
            </a:extLst>
          </p:cNvPr>
          <p:cNvSpPr/>
          <p:nvPr/>
        </p:nvSpPr>
        <p:spPr>
          <a:xfrm>
            <a:off x="1357282" y="5173131"/>
            <a:ext cx="2808312" cy="2880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/>
              <a:t>Bezpečnostní úrovně</a:t>
            </a:r>
          </a:p>
        </p:txBody>
      </p:sp>
    </p:spTree>
    <p:extLst>
      <p:ext uri="{BB962C8B-B14F-4D97-AF65-F5344CB8AC3E}">
        <p14:creationId xmlns:p14="http://schemas.microsoft.com/office/powerpoint/2010/main" val="43925144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E445D8-0319-4887-B303-144AA64C87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Informační koncepce OVS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9DC59BF6-CC2D-4D7A-8D0D-337B5E1A138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cs-CZ" sz="2000" u="sng" dirty="0"/>
              <a:t>Struktura IK OVS </a:t>
            </a:r>
          </a:p>
          <a:p>
            <a:r>
              <a:rPr lang="cs-CZ" sz="2000" b="1" i="1" dirty="0"/>
              <a:t>Plán rozvoje ISVS </a:t>
            </a:r>
          </a:p>
          <a:p>
            <a:pPr lvl="1"/>
            <a:r>
              <a:rPr lang="cs-CZ" sz="1600" dirty="0"/>
              <a:t>EA (AS-IS, TO-BE), důvody změn, plán implementace </a:t>
            </a:r>
          </a:p>
          <a:p>
            <a:r>
              <a:rPr lang="cs-CZ" sz="2000" b="1" i="1" dirty="0"/>
              <a:t>Přehled řízení informatiky</a:t>
            </a:r>
          </a:p>
          <a:p>
            <a:pPr lvl="1"/>
            <a:r>
              <a:rPr lang="cs-CZ" sz="1600" dirty="0"/>
              <a:t>Stávající stav, cílový stav, důvody změn, plán implementace </a:t>
            </a:r>
          </a:p>
          <a:p>
            <a:r>
              <a:rPr lang="cs-CZ" sz="2000" b="1" i="1" dirty="0"/>
              <a:t>Správa informační koncepce </a:t>
            </a:r>
          </a:p>
          <a:p>
            <a:endParaRPr lang="cs-CZ" sz="2000" dirty="0"/>
          </a:p>
          <a:p>
            <a:r>
              <a:rPr lang="cs-CZ" sz="2000" dirty="0"/>
              <a:t>Platnost (5 let)</a:t>
            </a:r>
          </a:p>
          <a:p>
            <a:r>
              <a:rPr lang="cs-CZ" sz="2000" dirty="0"/>
              <a:t>Aktualizace nejpozději do 6ti měsíců – změnovými listy nebo vydáním nové informační koncepce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6905811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1F952484-249A-4727-8340-7DE4D77679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Řízení informatiky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371FD0A7-8026-4798-B1A6-D7652ACA55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14282" y="1600200"/>
            <a:ext cx="8472518" cy="4709120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cs-CZ" sz="1800" b="1" dirty="0"/>
              <a:t>V oblastech:</a:t>
            </a:r>
          </a:p>
          <a:p>
            <a:r>
              <a:rPr lang="cs-CZ" sz="1800" b="1" i="1" dirty="0"/>
              <a:t>strategie, plánování a organizace informatiky</a:t>
            </a:r>
          </a:p>
          <a:p>
            <a:pPr lvl="1"/>
            <a:r>
              <a:rPr lang="cs-CZ" sz="1600" dirty="0"/>
              <a:t>Strategické řízení, vymezení pravomocí a odpovědností útvarů informatiky, nastavení procesů řízení informatiky</a:t>
            </a:r>
          </a:p>
          <a:p>
            <a:pPr lvl="1"/>
            <a:r>
              <a:rPr lang="cs-CZ" sz="1600" dirty="0"/>
              <a:t>Konceptuální datový model </a:t>
            </a:r>
          </a:p>
          <a:p>
            <a:r>
              <a:rPr lang="cs-CZ" sz="1800" b="1" i="1" dirty="0"/>
              <a:t>pořizování a změn informačních systémů </a:t>
            </a:r>
          </a:p>
          <a:p>
            <a:pPr lvl="1"/>
            <a:r>
              <a:rPr lang="cs-CZ" sz="1600" dirty="0"/>
              <a:t>zajištění řízení zdrojů, programů, projektů, identifikace požadavků na ISVS, řízení změn (organizační a procesní úroveň)</a:t>
            </a:r>
          </a:p>
          <a:p>
            <a:pPr lvl="1"/>
            <a:r>
              <a:rPr lang="cs-CZ" sz="1600" dirty="0"/>
              <a:t>podmínky pro ověřovací koncepty (</a:t>
            </a:r>
            <a:r>
              <a:rPr lang="cs-CZ" sz="1600" dirty="0" err="1"/>
              <a:t>Proof</a:t>
            </a:r>
            <a:r>
              <a:rPr lang="cs-CZ" sz="1600" dirty="0"/>
              <a:t> </a:t>
            </a:r>
            <a:r>
              <a:rPr lang="cs-CZ" sz="1600" dirty="0" err="1"/>
              <a:t>of</a:t>
            </a:r>
            <a:r>
              <a:rPr lang="cs-CZ" sz="1600" dirty="0"/>
              <a:t> </a:t>
            </a:r>
            <a:r>
              <a:rPr lang="cs-CZ" sz="1600" dirty="0" err="1"/>
              <a:t>Concept</a:t>
            </a:r>
            <a:r>
              <a:rPr lang="cs-CZ" sz="1600" dirty="0"/>
              <a:t>, apod.) </a:t>
            </a:r>
          </a:p>
          <a:p>
            <a:r>
              <a:rPr lang="cs-CZ" sz="1800" b="1" i="1" dirty="0"/>
              <a:t>provozování informačních systémů</a:t>
            </a:r>
          </a:p>
          <a:p>
            <a:pPr lvl="1"/>
            <a:r>
              <a:rPr lang="cs-CZ" sz="1600" dirty="0"/>
              <a:t>nastavení systému řízení provozu a monitoring jeho klíčových parametrů, správa zdrojů pro provoz včetně incidentů, zajištění řízení kontinuity a bezpečnosti</a:t>
            </a:r>
          </a:p>
          <a:p>
            <a:pPr lvl="1"/>
            <a:r>
              <a:rPr lang="cs-CZ" sz="1600" dirty="0"/>
              <a:t>vyhodnocování užívání centrálních sdílených služeb </a:t>
            </a:r>
          </a:p>
          <a:p>
            <a:r>
              <a:rPr lang="cs-CZ" sz="1800" b="1" i="1" dirty="0"/>
              <a:t>dohledu nad poskytováním služeb informačních systémů</a:t>
            </a:r>
          </a:p>
          <a:p>
            <a:pPr lvl="1"/>
            <a:r>
              <a:rPr lang="cs-CZ" sz="1600" dirty="0"/>
              <a:t>stanovení závazných parametrů poskytovaných služeb a vyhodnocení jejich plnění</a:t>
            </a:r>
          </a:p>
          <a:p>
            <a:r>
              <a:rPr lang="cs-CZ" sz="1800" b="1" i="1" dirty="0"/>
              <a:t>útlumu, konzervace a ukončování informačních systémů</a:t>
            </a:r>
          </a:p>
          <a:p>
            <a:pPr lvl="1"/>
            <a:r>
              <a:rPr lang="cs-CZ" sz="1600" dirty="0"/>
              <a:t>strategie ukončování provozu ISVS</a:t>
            </a:r>
          </a:p>
        </p:txBody>
      </p:sp>
    </p:spTree>
    <p:extLst>
      <p:ext uri="{BB962C8B-B14F-4D97-AF65-F5344CB8AC3E}">
        <p14:creationId xmlns:p14="http://schemas.microsoft.com/office/powerpoint/2010/main" val="37022219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05A0B41-FA40-4A07-B784-56EB2EE1B5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Provozní dokumentace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67F680EE-D92A-423E-A366-5BBD3CEF2C8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cs-CZ" sz="2000" u="sng" dirty="0"/>
              <a:t>Co obsahuje</a:t>
            </a:r>
            <a:r>
              <a:rPr lang="cs-CZ" sz="2000" dirty="0"/>
              <a:t>:</a:t>
            </a:r>
          </a:p>
          <a:p>
            <a:r>
              <a:rPr lang="cs-CZ" sz="2000" dirty="0"/>
              <a:t>charakteristiku informačního systému, </a:t>
            </a:r>
          </a:p>
          <a:p>
            <a:r>
              <a:rPr lang="cs-CZ" sz="2000" dirty="0"/>
              <a:t>popis architektury a datového modelu informačního systému,</a:t>
            </a:r>
          </a:p>
          <a:p>
            <a:r>
              <a:rPr lang="cs-CZ" sz="2000" dirty="0"/>
              <a:t>podrobný popis informačního systému,</a:t>
            </a:r>
          </a:p>
          <a:p>
            <a:r>
              <a:rPr lang="cs-CZ" sz="2000" dirty="0"/>
              <a:t>bezpečnostní dokumentaci, </a:t>
            </a:r>
          </a:p>
          <a:p>
            <a:r>
              <a:rPr lang="cs-CZ" sz="2000" dirty="0"/>
              <a:t>provozní řád, </a:t>
            </a:r>
          </a:p>
          <a:p>
            <a:r>
              <a:rPr lang="cs-CZ" sz="2000" dirty="0"/>
              <a:t>seznam postupů a procesů souvisejících s provozem informačního systému,</a:t>
            </a:r>
          </a:p>
          <a:p>
            <a:r>
              <a:rPr lang="cs-CZ" sz="2000" dirty="0"/>
              <a:t>protokoly související s provozem informačního systému a</a:t>
            </a:r>
          </a:p>
          <a:p>
            <a:r>
              <a:rPr lang="cs-CZ" sz="2000" dirty="0"/>
              <a:t>smluvní a licenční dokumentaci.</a:t>
            </a:r>
          </a:p>
          <a:p>
            <a:endParaRPr lang="cs-CZ" sz="2000" dirty="0"/>
          </a:p>
          <a:p>
            <a:pPr marL="0" indent="0">
              <a:buNone/>
            </a:pPr>
            <a:r>
              <a:rPr lang="cs-CZ" sz="2000" u="sng" dirty="0"/>
              <a:t>Pro atestaci</a:t>
            </a:r>
            <a:r>
              <a:rPr lang="cs-CZ" sz="2000" dirty="0"/>
              <a:t>:  </a:t>
            </a:r>
          </a:p>
          <a:p>
            <a:r>
              <a:rPr lang="cs-CZ" sz="2000" dirty="0"/>
              <a:t>protokoly a dokumentaci postupů a procesů souvisejících s provozem IS</a:t>
            </a:r>
          </a:p>
        </p:txBody>
      </p:sp>
    </p:spTree>
    <p:extLst>
      <p:ext uri="{BB962C8B-B14F-4D97-AF65-F5344CB8AC3E}">
        <p14:creationId xmlns:p14="http://schemas.microsoft.com/office/powerpoint/2010/main" val="1771142373"/>
      </p:ext>
    </p:extLst>
  </p:cSld>
  <p:clrMapOvr>
    <a:masterClrMapping/>
  </p:clrMapOvr>
</p:sld>
</file>

<file path=ppt/theme/theme1.xml><?xml version="1.0" encoding="utf-8"?>
<a:theme xmlns:a="http://schemas.openxmlformats.org/drawingml/2006/main" name="MV_sablona1_2007_nova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35F43A9A234346478FD3BA183CCDAA5B" ma:contentTypeVersion="1" ma:contentTypeDescription="Vytvoří nový dokument" ma:contentTypeScope="" ma:versionID="698445911434498a99aa5825216aa112">
  <xsd:schema xmlns:xsd="http://www.w3.org/2001/XMLSchema" xmlns:xs="http://www.w3.org/2001/XMLSchema" xmlns:p="http://schemas.microsoft.com/office/2006/metadata/properties" xmlns:ns2="0a878acb-39c6-4ea7-8bdf-3bb46580a8be" targetNamespace="http://schemas.microsoft.com/office/2006/metadata/properties" ma:root="true" ma:fieldsID="1e96a82dd3ab363292e67d0c60152a1d" ns2:_="">
    <xsd:import namespace="0a878acb-39c6-4ea7-8bdf-3bb46580a8be"/>
    <xsd:element name="properties">
      <xsd:complexType>
        <xsd:sequence>
          <xsd:element name="documentManagement">
            <xsd:complexType>
              <xsd:all>
                <xsd:element ref="ns2:Pozn_x00e1_mk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a878acb-39c6-4ea7-8bdf-3bb46580a8be" elementFormDefault="qualified">
    <xsd:import namespace="http://schemas.microsoft.com/office/2006/documentManagement/types"/>
    <xsd:import namespace="http://schemas.microsoft.com/office/infopath/2007/PartnerControls"/>
    <xsd:element name="Pozn_x00e1_mka" ma:index="8" nillable="true" ma:displayName="Poznámka" ma:internalName="Pozn_x00e1_mka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ozn_x00e1_mka xmlns="0a878acb-39c6-4ea7-8bdf-3bb46580a8be" xsi:nil="true"/>
  </documentManagement>
</p:properties>
</file>

<file path=customXml/itemProps1.xml><?xml version="1.0" encoding="utf-8"?>
<ds:datastoreItem xmlns:ds="http://schemas.openxmlformats.org/officeDocument/2006/customXml" ds:itemID="{6A110250-CF1A-4C90-ACF3-DCE0724DD12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a878acb-39c6-4ea7-8bdf-3bb46580a8b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567B4D89-7D2C-4291-AC3C-5BAB19167147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3ADB006F-6099-4BAB-880E-BBD73E810297}">
  <ds:schemaRefs>
    <ds:schemaRef ds:uri="http://schemas.microsoft.com/office/2006/metadata/properties"/>
    <ds:schemaRef ds:uri="http://schemas.microsoft.com/office/infopath/2007/PartnerControls"/>
    <ds:schemaRef ds:uri="0a878acb-39c6-4ea7-8bdf-3bb46580a8b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MV_sablona1_2007</Template>
  <TotalTime>4962</TotalTime>
  <Words>1546</Words>
  <Application>Microsoft Office PowerPoint</Application>
  <PresentationFormat>Předvádění na obrazovce (4:3)</PresentationFormat>
  <Paragraphs>228</Paragraphs>
  <Slides>20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2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20</vt:i4>
      </vt:variant>
    </vt:vector>
  </HeadingPairs>
  <TitlesOfParts>
    <vt:vector size="23" baseType="lpstr">
      <vt:lpstr>Arial</vt:lpstr>
      <vt:lpstr>Calibri</vt:lpstr>
      <vt:lpstr>MV_sablona1_2007_nova</vt:lpstr>
      <vt:lpstr>Návrh vyhlášky o dlouhodobém řízení informačních systémů veřejné správy  </vt:lpstr>
      <vt:lpstr>Východiska</vt:lpstr>
      <vt:lpstr>Stav návrhu</vt:lpstr>
      <vt:lpstr>Změny zmocnění</vt:lpstr>
      <vt:lpstr>Struktura vyhlášky</vt:lpstr>
      <vt:lpstr>Struktura vyhlášky</vt:lpstr>
      <vt:lpstr>Informační koncepce OVS</vt:lpstr>
      <vt:lpstr>Řízení informatiky</vt:lpstr>
      <vt:lpstr>Provozní dokumentace</vt:lpstr>
      <vt:lpstr>Organizace řízení informatiky</vt:lpstr>
      <vt:lpstr>Řízení životního cyklu </vt:lpstr>
      <vt:lpstr>Řízení životního cyklu </vt:lpstr>
      <vt:lpstr>Řízení životního cyklu </vt:lpstr>
      <vt:lpstr>Řízení životního cyklu </vt:lpstr>
      <vt:lpstr>Řízení životního cyklu </vt:lpstr>
      <vt:lpstr>Další požadavky na ISVS</vt:lpstr>
      <vt:lpstr>Dekompozice ISVS</vt:lpstr>
      <vt:lpstr>Technické požadavky na ISVS</vt:lpstr>
      <vt:lpstr>Co bude?</vt:lpstr>
      <vt:lpstr>Prezentace aplikace PowerPoint</vt:lpstr>
    </vt:vector>
  </TitlesOfParts>
  <Company>MV ČR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Radvan Nováček</dc:creator>
  <cp:lastModifiedBy>Radvan Nováček</cp:lastModifiedBy>
  <cp:revision>57</cp:revision>
  <dcterms:created xsi:type="dcterms:W3CDTF">2021-10-04T10:47:42Z</dcterms:created>
  <dcterms:modified xsi:type="dcterms:W3CDTF">2022-12-05T12:03:08Z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0x01010035F43A9A234346478FD3BA183CCDAA5B</vt:lpwstr>
  </property>
</Properties>
</file>

<file path=docProps/thumbnail.jpeg>
</file>