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87" r:id="rId6"/>
    <p:sldId id="280" r:id="rId7"/>
    <p:sldId id="281" r:id="rId8"/>
    <p:sldId id="275" r:id="rId9"/>
    <p:sldId id="270" r:id="rId10"/>
    <p:sldId id="282" r:id="rId11"/>
    <p:sldId id="274" r:id="rId12"/>
    <p:sldId id="271" r:id="rId13"/>
    <p:sldId id="288" r:id="rId1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ří Valášek" initials="JV" lastIdx="1" clrIdx="0"/>
  <p:cmAuthor id="2" name="PEKU" initials="P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000000"/>
    <a:srgbClr val="FFFFFF"/>
    <a:srgbClr val="FF9393"/>
    <a:srgbClr val="00A9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C56DC1-8149-4C4D-99E7-96B75F764E0E}" v="3" dt="2023-01-11T07:18:32.3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50000" autoAdjust="0"/>
  </p:normalViewPr>
  <p:slideViewPr>
    <p:cSldViewPr>
      <p:cViewPr varScale="1">
        <p:scale>
          <a:sx n="87" d="100"/>
          <a:sy n="87" d="100"/>
        </p:scale>
        <p:origin x="499" y="6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3134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140B07AD-BE93-AA59-1522-C7809239C49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C74F62F4-4338-F7CA-E1BE-AF32073931F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B9E278-3716-4BFF-B78A-9D94DCE470D2}" type="datetimeFigureOut">
              <a:rPr lang="cs-CZ" smtClean="0"/>
              <a:t>05.06.2023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1BB1E8B1-F07E-6640-993B-C53F9C88F38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0C2C536-F27C-650A-BB0A-90A93739F2E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AF59B6-7462-4468-8CFE-FCAFE06158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6435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416E4B-5671-403B-B91E-16698A050570}" type="datetimeFigureOut">
              <a:rPr lang="cs-CZ" smtClean="0"/>
              <a:t>05.06.2023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180BF2-CA21-4D5B-9E8A-0EF4925B07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3038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90459" y="1428737"/>
            <a:ext cx="10363200" cy="1470025"/>
          </a:xfrm>
        </p:spPr>
        <p:txBody>
          <a:bodyPr/>
          <a:lstStyle>
            <a:lvl1pPr algn="l">
              <a:defRPr>
                <a:solidFill>
                  <a:srgbClr val="00A9E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90459" y="3857628"/>
            <a:ext cx="8534400" cy="1752600"/>
          </a:xfrm>
        </p:spPr>
        <p:txBody>
          <a:bodyPr>
            <a:normAutofit/>
          </a:bodyPr>
          <a:lstStyle>
            <a:lvl1pPr marL="0" indent="0" algn="l"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9045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05.06.2023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0960" y="1600201"/>
            <a:ext cx="11201440" cy="452596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05.06.2023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 algn="l"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0960" y="1285861"/>
            <a:ext cx="8255040" cy="484030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05.06.2023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09" y="1600201"/>
            <a:ext cx="11296691" cy="452596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05.06.2023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4357695"/>
            <a:ext cx="10363200" cy="1362075"/>
          </a:xfrm>
        </p:spPr>
        <p:txBody>
          <a:bodyPr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09" y="2857496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05.06.2023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85709" y="157161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05.06.2023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10" y="1503354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85710" y="2143116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285709" y="6324592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05.06.2023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05.06.2023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05.06.2023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10" y="1142984"/>
            <a:ext cx="4392087" cy="1285884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28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85710" y="2500307"/>
            <a:ext cx="4334975" cy="36258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05.06.2023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05.06.2023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velkybubli_CJ_1502_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1522"/>
            <a:ext cx="12192000" cy="6854956"/>
          </a:xfrm>
          <a:prstGeom prst="rect">
            <a:avLst/>
          </a:prstGeom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09" y="157161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85709" y="63579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05.06.2023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lang="cs-CZ" sz="3600" kern="1200" dirty="0">
          <a:solidFill>
            <a:srgbClr val="00A9E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petr.kuchar@dia.gov.c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185910" y="1751745"/>
            <a:ext cx="8173572" cy="3126209"/>
          </a:xfrm>
        </p:spPr>
        <p:txBody>
          <a:bodyPr/>
          <a:lstStyle/>
          <a:p>
            <a:pPr algn="ctr"/>
            <a:r>
              <a:rPr lang="cs-CZ" sz="3490" b="1" dirty="0"/>
              <a:t>eDoklady </a:t>
            </a:r>
            <a:r>
              <a:rPr lang="cs-CZ" sz="3490" dirty="0"/>
              <a:t>(</a:t>
            </a:r>
            <a:r>
              <a:rPr lang="cs-CZ" sz="3490" dirty="0" err="1"/>
              <a:t>býv</a:t>
            </a:r>
            <a:r>
              <a:rPr lang="cs-CZ" sz="3490" dirty="0"/>
              <a:t>. </a:t>
            </a:r>
            <a:r>
              <a:rPr lang="cs-CZ" sz="3490" dirty="0" err="1"/>
              <a:t>eDokladovka</a:t>
            </a:r>
            <a:r>
              <a:rPr lang="cs-CZ" sz="3490" dirty="0"/>
              <a:t>)</a:t>
            </a:r>
            <a:br>
              <a:rPr lang="cs-CZ" sz="3490" dirty="0"/>
            </a:br>
            <a:r>
              <a:rPr lang="cs-CZ" dirty="0"/>
              <a:t> </a:t>
            </a:r>
            <a:endParaRPr lang="cs-CZ" sz="2000" b="1" dirty="0"/>
          </a:p>
        </p:txBody>
      </p:sp>
      <p:sp>
        <p:nvSpPr>
          <p:cNvPr id="4" name="Podnadpis 2"/>
          <p:cNvSpPr txBox="1">
            <a:spLocks/>
          </p:cNvSpPr>
          <p:nvPr/>
        </p:nvSpPr>
        <p:spPr>
          <a:xfrm>
            <a:off x="1775520" y="5445224"/>
            <a:ext cx="3384376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600" dirty="0">
                <a:solidFill>
                  <a:schemeClr val="tx1"/>
                </a:solidFill>
              </a:rPr>
              <a:t>Ing. Petr Kuchař</a:t>
            </a:r>
          </a:p>
          <a:p>
            <a:r>
              <a:rPr lang="cs-CZ" sz="1600" dirty="0">
                <a:solidFill>
                  <a:schemeClr val="tx1"/>
                </a:solidFill>
              </a:rPr>
              <a:t>Zástupce ředitele DIA</a:t>
            </a:r>
          </a:p>
        </p:txBody>
      </p:sp>
      <p:sp>
        <p:nvSpPr>
          <p:cNvPr id="6" name="Podnadpis 5">
            <a:extLst>
              <a:ext uri="{FF2B5EF4-FFF2-40B4-BE49-F238E27FC236}">
                <a16:creationId xmlns:a16="http://schemas.microsoft.com/office/drawing/2014/main" id="{C9543063-28E0-17E2-A2BC-02AA10749F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 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2068D993-9F2D-956C-8630-BE79A9D201BD}"/>
              </a:ext>
            </a:extLst>
          </p:cNvPr>
          <p:cNvSpPr txBox="1">
            <a:spLocks/>
          </p:cNvSpPr>
          <p:nvPr/>
        </p:nvSpPr>
        <p:spPr>
          <a:xfrm>
            <a:off x="9840416" y="5769260"/>
            <a:ext cx="1512168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600" dirty="0">
                <a:solidFill>
                  <a:schemeClr val="tx1"/>
                </a:solidFill>
              </a:rPr>
              <a:t>5.6.2023</a:t>
            </a: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2484FB-73CF-25DA-3BE4-040040D6B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7728" y="3573016"/>
            <a:ext cx="5400600" cy="1656184"/>
          </a:xfrm>
        </p:spPr>
        <p:txBody>
          <a:bodyPr/>
          <a:lstStyle/>
          <a:p>
            <a:r>
              <a:rPr lang="cs-CZ" dirty="0"/>
              <a:t>Děkuji za pozornost</a:t>
            </a:r>
            <a:br>
              <a:rPr lang="cs-CZ" dirty="0"/>
            </a:br>
            <a:br>
              <a:rPr lang="cs-CZ" dirty="0"/>
            </a:br>
            <a:r>
              <a:rPr lang="cs-CZ" sz="2800" dirty="0">
                <a:hlinkClick r:id="rId2"/>
              </a:rPr>
              <a:t>petr.kuchar@dia.gov.cz</a:t>
            </a:r>
            <a:br>
              <a:rPr lang="cs-CZ" sz="2800" dirty="0"/>
            </a:br>
            <a:br>
              <a:rPr lang="cs-CZ" dirty="0"/>
            </a:br>
            <a:br>
              <a:rPr lang="cs-CZ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86653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E364214-8009-B1F3-A170-BD273382F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Existující předpoklady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5822AC5-C7E7-3585-A361-C2156B1155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dirty="0"/>
              <a:t>Evropská peněženka – </a:t>
            </a:r>
            <a:r>
              <a:rPr lang="cs-CZ" dirty="0"/>
              <a:t>Za českého předsednictví dosaženo věcné shody na úrovni EK. Nyní pokračuje EU legislativní proces (trialogy) a současně </a:t>
            </a:r>
            <a:r>
              <a:rPr lang="cs-CZ" dirty="0" err="1"/>
              <a:t>proof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concept</a:t>
            </a:r>
            <a:r>
              <a:rPr lang="cs-CZ" dirty="0"/>
              <a:t> projekty LSP. </a:t>
            </a:r>
            <a:r>
              <a:rPr lang="cs-CZ" b="1" dirty="0"/>
              <a:t>Lze tedy optimisticky předpokládat v roce 2025/2026</a:t>
            </a:r>
            <a:endParaRPr lang="cs-CZ" dirty="0"/>
          </a:p>
          <a:p>
            <a:pPr lvl="1"/>
            <a:endParaRPr lang="cs-CZ" dirty="0"/>
          </a:p>
          <a:p>
            <a:r>
              <a:rPr lang="cs-CZ" b="1" dirty="0"/>
              <a:t>Propojený datový fond – </a:t>
            </a:r>
            <a:r>
              <a:rPr lang="cs-CZ" dirty="0"/>
              <a:t>již nyní máme k dispozici procesy jak poskytnout držiteli dokladu důvěryhodně informace o jeho dokladu, na portálu občana</a:t>
            </a:r>
          </a:p>
        </p:txBody>
      </p:sp>
    </p:spTree>
    <p:extLst>
      <p:ext uri="{BB962C8B-B14F-4D97-AF65-F5344CB8AC3E}">
        <p14:creationId xmlns:p14="http://schemas.microsoft.com/office/powerpoint/2010/main" val="1305496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3969068-4FCD-7125-24BA-EB410908B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9984" y="239469"/>
            <a:ext cx="7772416" cy="1143000"/>
          </a:xfrm>
        </p:spPr>
        <p:txBody>
          <a:bodyPr/>
          <a:lstStyle/>
          <a:p>
            <a:r>
              <a:rPr lang="cs-CZ" dirty="0"/>
              <a:t>Řešení eDoklady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9C958CF-14CB-77A8-FE01-8B8303141B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2348880"/>
            <a:ext cx="11570931" cy="3268959"/>
          </a:xfrm>
        </p:spPr>
        <p:txBody>
          <a:bodyPr>
            <a:normAutofit/>
          </a:bodyPr>
          <a:lstStyle/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Důvěryhodná prezentace uloženého dokladu </a:t>
            </a:r>
            <a:r>
              <a:rPr lang="cs-CZ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při osobním kontaktu</a:t>
            </a:r>
            <a:endParaRPr lang="cs-CZ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Možnost prokázání totožnosti na základě uloženého občanského průkazu, tzv. </a:t>
            </a:r>
            <a:r>
              <a:rPr lang="cs-CZ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Digitálního stejnopisu dokladu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výpis z ISVS</a:t>
            </a:r>
            <a:endParaRPr lang="cs-CZ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Možnost prokázání limitního věku (starší než …) bez předání jiných údajů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Systémová garance předcházení podvodům</a:t>
            </a:r>
          </a:p>
        </p:txBody>
      </p:sp>
    </p:spTree>
    <p:extLst>
      <p:ext uri="{BB962C8B-B14F-4D97-AF65-F5344CB8AC3E}">
        <p14:creationId xmlns:p14="http://schemas.microsoft.com/office/powerpoint/2010/main" val="3354048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A1DB174-9185-3662-9320-8A3D1B5D1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Navržená architektura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CFED7373-0BEA-A698-1D79-CD9A720B05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008" y="1408627"/>
            <a:ext cx="9673984" cy="31725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F783867E-443C-6352-4CCC-B1308926D8A6}"/>
              </a:ext>
            </a:extLst>
          </p:cNvPr>
          <p:cNvSpPr txBox="1"/>
          <p:nvPr/>
        </p:nvSpPr>
        <p:spPr>
          <a:xfrm>
            <a:off x="1703512" y="5013176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/>
              <a:t>BackEnd</a:t>
            </a:r>
            <a:r>
              <a:rPr lang="cs-CZ" b="1" dirty="0"/>
              <a:t> </a:t>
            </a:r>
            <a:r>
              <a:rPr lang="cs-CZ" dirty="0"/>
              <a:t>– vytvoření a poskytnutí důvěryhodných dat do aplikace klienta</a:t>
            </a:r>
          </a:p>
          <a:p>
            <a:r>
              <a:rPr lang="cs-CZ" b="1" dirty="0" err="1"/>
              <a:t>FrontEnd</a:t>
            </a:r>
            <a:r>
              <a:rPr lang="cs-CZ" b="1" dirty="0"/>
              <a:t> </a:t>
            </a:r>
            <a:r>
              <a:rPr lang="cs-CZ" dirty="0"/>
              <a:t> - Aplikace pro mobilní telefon prezentující a konzumující údaje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057626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393481-63E0-47BE-B214-9AF2323E4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BackEnd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5858532-487D-429D-A372-9A15FDF4A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Navrženo plné využití existující infrastruktury a procesů</a:t>
            </a:r>
          </a:p>
          <a:p>
            <a:pPr lvl="1"/>
            <a:r>
              <a:rPr lang="cs-CZ" dirty="0"/>
              <a:t>Agendové informační systémy evidující doklad</a:t>
            </a:r>
          </a:p>
          <a:p>
            <a:pPr lvl="1"/>
            <a:r>
              <a:rPr lang="cs-CZ" dirty="0"/>
              <a:t>Referenční rozhraní důvěryhodně předávající údaje</a:t>
            </a:r>
          </a:p>
          <a:p>
            <a:pPr lvl="1"/>
            <a:r>
              <a:rPr lang="cs-CZ" dirty="0"/>
              <a:t>Portál občana disponující elektronickou identifikací a autentizací dle zákona 250/2017</a:t>
            </a:r>
          </a:p>
          <a:p>
            <a:pPr lvl="1"/>
            <a:r>
              <a:rPr lang="cs-CZ" dirty="0"/>
              <a:t>Existující postupy s prvky vytvářejícími důvěru (pečeť, časové razítko)</a:t>
            </a:r>
          </a:p>
        </p:txBody>
      </p:sp>
    </p:spTree>
    <p:extLst>
      <p:ext uri="{BB962C8B-B14F-4D97-AF65-F5344CB8AC3E}">
        <p14:creationId xmlns:p14="http://schemas.microsoft.com/office/powerpoint/2010/main" val="221065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51BEED-0199-4DA9-8368-3177D541E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FrontEnd</a:t>
            </a:r>
            <a:r>
              <a:rPr lang="cs-CZ" dirty="0"/>
              <a:t> – </a:t>
            </a:r>
            <a:r>
              <a:rPr lang="cs-CZ" dirty="0" err="1"/>
              <a:t>Self</a:t>
            </a:r>
            <a:r>
              <a:rPr lang="cs-CZ" dirty="0"/>
              <a:t> sovereign identity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E6BF298D-E8F8-9921-7FD4-77E6D736E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09" y="1196753"/>
            <a:ext cx="11570931" cy="492941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sz="3800" b="1" dirty="0"/>
              <a:t>Dvě aplikace – </a:t>
            </a:r>
            <a:r>
              <a:rPr lang="cs-CZ" sz="3800" dirty="0"/>
              <a:t>technicky může být sloučeno v jedné</a:t>
            </a:r>
          </a:p>
          <a:p>
            <a:pPr marL="0" indent="0">
              <a:buNone/>
            </a:pPr>
            <a:endParaRPr lang="cs-CZ" sz="3800" dirty="0"/>
          </a:p>
          <a:p>
            <a:r>
              <a:rPr lang="cs-CZ" sz="3800" b="1" dirty="0"/>
              <a:t>Ukládání a prezentace údajů</a:t>
            </a:r>
            <a:r>
              <a:rPr lang="cs-CZ" sz="3800" dirty="0"/>
              <a:t> – pro držitele dokladu </a:t>
            </a:r>
          </a:p>
          <a:p>
            <a:r>
              <a:rPr lang="cs-CZ" sz="3800" b="1" dirty="0"/>
              <a:t>Čtení údajů </a:t>
            </a:r>
            <a:r>
              <a:rPr lang="cs-CZ" sz="3800" dirty="0"/>
              <a:t>– pro příjemce údajů</a:t>
            </a:r>
          </a:p>
          <a:p>
            <a:endParaRPr lang="cs-CZ" sz="3800" b="1" dirty="0"/>
          </a:p>
          <a:p>
            <a:pPr marL="0" indent="0">
              <a:buNone/>
            </a:pPr>
            <a:r>
              <a:rPr lang="cs-CZ" sz="3800" b="1" dirty="0"/>
              <a:t>Příjemce údajů musí mít vysokou důvěru v předávané údaje a to, že mu je předává skutečně držitel dokladu</a:t>
            </a:r>
          </a:p>
          <a:p>
            <a:pPr marL="0" indent="0">
              <a:buNone/>
            </a:pPr>
            <a:endParaRPr lang="cs-CZ" sz="3800" b="1" dirty="0"/>
          </a:p>
        </p:txBody>
      </p:sp>
    </p:spTree>
    <p:extLst>
      <p:ext uri="{BB962C8B-B14F-4D97-AF65-F5344CB8AC3E}">
        <p14:creationId xmlns:p14="http://schemas.microsoft.com/office/powerpoint/2010/main" val="3612217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51BEED-0199-4DA9-8368-3177D541E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Uložený doklad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E6BF298D-E8F8-9921-7FD4-77E6D736E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Základní datový balík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obsahující kompletní informace uvedené na občanském průkazu kromě fotografie a podpisu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Redukované balíky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obsahující vybranou podmnožinu informací uvedených na dokladu – výčet bude řešen v průběhu projektu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Stavové informace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občanském průkazu (např. nahlášena ztráta)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Fotografie držitele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občanského průkazu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Šablona prezentace dokladu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určuje grafickou prezentaci občanského průkazu v mobilní aplikaci</a:t>
            </a:r>
          </a:p>
        </p:txBody>
      </p:sp>
    </p:spTree>
    <p:extLst>
      <p:ext uri="{BB962C8B-B14F-4D97-AF65-F5344CB8AC3E}">
        <p14:creationId xmlns:p14="http://schemas.microsoft.com/office/powerpoint/2010/main" val="1172035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0E0409-268C-4876-87B1-47F2F6480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5680" y="227985"/>
            <a:ext cx="8568952" cy="1143000"/>
          </a:xfrm>
        </p:spPr>
        <p:txBody>
          <a:bodyPr/>
          <a:lstStyle/>
          <a:p>
            <a:r>
              <a:rPr lang="cs-CZ" dirty="0"/>
              <a:t>Proces předání údajů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5DC8B23-BFAC-8F21-3E34-075C0791D275}"/>
              </a:ext>
            </a:extLst>
          </p:cNvPr>
          <p:cNvSpPr txBox="1">
            <a:spLocks/>
          </p:cNvSpPr>
          <p:nvPr/>
        </p:nvSpPr>
        <p:spPr>
          <a:xfrm>
            <a:off x="551384" y="1628800"/>
            <a:ext cx="11161240" cy="4530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Pro minimalizaci nákladů a jednoduchost prozatím </a:t>
            </a:r>
            <a:r>
              <a:rPr lang="cs-CZ" b="1" dirty="0"/>
              <a:t>nebudou</a:t>
            </a:r>
            <a:r>
              <a:rPr lang="cs-CZ" dirty="0"/>
              <a:t> implementovány obecné normy – řešení však umožňuje implementaci norem dle výsledku Nařízení eIDAS</a:t>
            </a:r>
          </a:p>
          <a:p>
            <a:r>
              <a:rPr lang="cs-CZ" dirty="0"/>
              <a:t>Předávání údajů pouze pomocí QR kódů a vizuální prezentace na displeji telefonu </a:t>
            </a:r>
          </a:p>
          <a:p>
            <a:r>
              <a:rPr lang="cs-CZ" dirty="0"/>
              <a:t>Ochrana před zneužitím principem </a:t>
            </a:r>
            <a:r>
              <a:rPr lang="cs-CZ" dirty="0" err="1"/>
              <a:t>challenge</a:t>
            </a:r>
            <a:r>
              <a:rPr lang="cs-CZ" dirty="0"/>
              <a:t> – response a pečetím dat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0984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DA88EC-D7D3-40C6-A0B7-4CD977424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776" y="227984"/>
            <a:ext cx="6131024" cy="1143000"/>
          </a:xfrm>
        </p:spPr>
        <p:txBody>
          <a:bodyPr/>
          <a:lstStyle/>
          <a:p>
            <a:r>
              <a:rPr lang="cs-CZ" dirty="0"/>
              <a:t>Další kroky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DDE39E5-7136-466D-A642-FEBC7DB7E1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556792"/>
            <a:ext cx="10729192" cy="3993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800" b="1" dirty="0"/>
          </a:p>
          <a:p>
            <a:r>
              <a:rPr lang="cs-CZ" sz="2800" b="1" dirty="0"/>
              <a:t>Zadání + realizace mobilních aplikací </a:t>
            </a:r>
            <a:r>
              <a:rPr lang="cs-CZ" sz="2800" dirty="0"/>
              <a:t>– státní řešení s principem naplnění požadavků, tedy bez aspirace na implementaci dodatečných možností – konec roku 2023 a 1Q 2024</a:t>
            </a:r>
            <a:endParaRPr lang="cs-CZ" sz="2800" b="1" dirty="0"/>
          </a:p>
          <a:p>
            <a:endParaRPr lang="cs-CZ" sz="2800" b="1" dirty="0"/>
          </a:p>
          <a:p>
            <a:endParaRPr lang="cs-CZ" sz="2800" dirty="0"/>
          </a:p>
          <a:p>
            <a:endParaRPr lang="cs-CZ" sz="2800" dirty="0"/>
          </a:p>
          <a:p>
            <a:pPr marL="457200" lvl="1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22727185"/>
      </p:ext>
    </p:extLst>
  </p:cSld>
  <p:clrMapOvr>
    <a:masterClrMapping/>
  </p:clrMapOvr>
</p:sld>
</file>

<file path=ppt/theme/theme1.xml><?xml version="1.0" encoding="utf-8"?>
<a:theme xmlns:a="http://schemas.openxmlformats.org/drawingml/2006/main" name="MV_sablona1_2007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4E3A0E2EB86C94B99A5C16DDFBEB809" ma:contentTypeVersion="0" ma:contentTypeDescription="Vytvoří nový dokument" ma:contentTypeScope="" ma:versionID="833257d298931c051a4ff9c84bfc074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ecb93c72f33e94aa0d8973920a8bbe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3F2CD8C-1F57-4021-ADA7-82EA95C20947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A4AEA0F0-7E36-4E46-8B5B-A383D1CE9D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4C5B2BF-E6B0-4F2D-9A6E-BA8D5EE846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MV_sablona1_2007</Template>
  <TotalTime>6901</TotalTime>
  <Words>380</Words>
  <Application>Microsoft Office PowerPoint</Application>
  <PresentationFormat>Širokoúhlá obrazovka</PresentationFormat>
  <Paragraphs>47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4" baseType="lpstr">
      <vt:lpstr>Arial</vt:lpstr>
      <vt:lpstr>Calibri</vt:lpstr>
      <vt:lpstr>Symbol</vt:lpstr>
      <vt:lpstr>MV_sablona1_2007</vt:lpstr>
      <vt:lpstr>eDoklady (býv. eDokladovka)  </vt:lpstr>
      <vt:lpstr>Existující předpoklady</vt:lpstr>
      <vt:lpstr>Řešení eDoklady</vt:lpstr>
      <vt:lpstr>Navržená architektura</vt:lpstr>
      <vt:lpstr>BackEnd</vt:lpstr>
      <vt:lpstr>FrontEnd – Self sovereign identity</vt:lpstr>
      <vt:lpstr>Uložený doklad</vt:lpstr>
      <vt:lpstr>Proces předání údajů</vt:lpstr>
      <vt:lpstr>Další kroky</vt:lpstr>
      <vt:lpstr>Děkuji za pozornost  petr.kuchar@dia.gov.cz   </vt:lpstr>
    </vt:vector>
  </TitlesOfParts>
  <Company>MV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Návaznost projektu na architekturu eGovernmentu z pohledu OHA</dc:title>
  <dc:creator>Tomáš Šedivec</dc:creator>
  <cp:lastModifiedBy>Petr Kuchař</cp:lastModifiedBy>
  <cp:revision>235</cp:revision>
  <dcterms:created xsi:type="dcterms:W3CDTF">2016-11-24T12:36:26Z</dcterms:created>
  <dcterms:modified xsi:type="dcterms:W3CDTF">2023-06-05T11:40:22Z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0x010100F4E3A0E2EB86C94B99A5C16DDFBEB809</vt:lpwstr>
  </property>
  <property fmtid="{D5CDD505-2E9C-101B-9397-08002B2CF9AE}" pid="3" name="MSIP_Label_defa4170-0d19-0005-0004-bc88714345d2_Enabled">
    <vt:lpwstr>true</vt:lpwstr>
  </property>
  <property fmtid="{D5CDD505-2E9C-101B-9397-08002B2CF9AE}" pid="4" name="MSIP_Label_defa4170-0d19-0005-0004-bc88714345d2_SetDate">
    <vt:lpwstr>2023-06-05T10:56:45Z</vt:lpwstr>
  </property>
  <property fmtid="{D5CDD505-2E9C-101B-9397-08002B2CF9AE}" pid="5" name="MSIP_Label_defa4170-0d19-0005-0004-bc88714345d2_Method">
    <vt:lpwstr>Standard</vt:lpwstr>
  </property>
  <property fmtid="{D5CDD505-2E9C-101B-9397-08002B2CF9AE}" pid="6" name="MSIP_Label_defa4170-0d19-0005-0004-bc88714345d2_Name">
    <vt:lpwstr>defa4170-0d19-0005-0004-bc88714345d2</vt:lpwstr>
  </property>
  <property fmtid="{D5CDD505-2E9C-101B-9397-08002B2CF9AE}" pid="7" name="MSIP_Label_defa4170-0d19-0005-0004-bc88714345d2_SiteId">
    <vt:lpwstr>5b6b85cd-44ef-4d66-86d4-603dd2160780</vt:lpwstr>
  </property>
  <property fmtid="{D5CDD505-2E9C-101B-9397-08002B2CF9AE}" pid="8" name="MSIP_Label_defa4170-0d19-0005-0004-bc88714345d2_ActionId">
    <vt:lpwstr>bfdcd12b-6e8b-42de-9f02-eeeb49690e4d</vt:lpwstr>
  </property>
  <property fmtid="{D5CDD505-2E9C-101B-9397-08002B2CF9AE}" pid="9" name="MSIP_Label_defa4170-0d19-0005-0004-bc88714345d2_ContentBits">
    <vt:lpwstr>0</vt:lpwstr>
  </property>
</Properties>
</file>