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60" r:id="rId6"/>
    <p:sldId id="261" r:id="rId7"/>
    <p:sldId id="259" r:id="rId8"/>
    <p:sldId id="285" r:id="rId9"/>
    <p:sldId id="274" r:id="rId10"/>
    <p:sldId id="275" r:id="rId11"/>
    <p:sldId id="276" r:id="rId12"/>
    <p:sldId id="284" r:id="rId13"/>
    <p:sldId id="296" r:id="rId14"/>
    <p:sldId id="269" r:id="rId15"/>
    <p:sldId id="292" r:id="rId16"/>
    <p:sldId id="277" r:id="rId17"/>
    <p:sldId id="295" r:id="rId18"/>
    <p:sldId id="272" r:id="rId19"/>
    <p:sldId id="270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04.04.2022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04.04.2022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04.04.2022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04.04.2022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04.04.2022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04.04.2022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04.04.2022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04.04.2022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04.04.2022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04.04.2022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04.04.2022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04.04.2022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ikcr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archi.gov.cz/znalostni_baze:osvedceni" TargetMode="External"/><Relationship Id="rId3" Type="http://schemas.openxmlformats.org/officeDocument/2006/relationships/hyperlink" Target="https://archi.gov.cz/znalostni_baze:seznam_agend" TargetMode="External"/><Relationship Id="rId7" Type="http://schemas.openxmlformats.org/officeDocument/2006/relationships/hyperlink" Target="https://archi.gov.cz/znalostni_baze:aisp_navod_kratky" TargetMode="External"/><Relationship Id="rId2" Type="http://schemas.openxmlformats.org/officeDocument/2006/relationships/hyperlink" Target="https://archi.gov.cz/vyhledavani:changelo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chi.gov.cz/znalostni_baze:aisp_navod_plny" TargetMode="External"/><Relationship Id="rId5" Type="http://schemas.openxmlformats.org/officeDocument/2006/relationships/hyperlink" Target="https://archi.gov.cz/znalostni_baze" TargetMode="External"/><Relationship Id="rId10" Type="http://schemas.openxmlformats.org/officeDocument/2006/relationships/hyperlink" Target="https://archi.gov.cz/znalostni_baze:pravidla_federace_portalu" TargetMode="External"/><Relationship Id="rId4" Type="http://schemas.openxmlformats.org/officeDocument/2006/relationships/hyperlink" Target="https://archi.gov.cz/nap:katalog_slu&#382;eb" TargetMode="External"/><Relationship Id="rId9" Type="http://schemas.openxmlformats.org/officeDocument/2006/relationships/hyperlink" Target="https://archi.gov.cz/nap:isd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22174" y="5591877"/>
            <a:ext cx="8533612" cy="646331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1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1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Ministerstvo vnitra 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484989"/>
            <a:ext cx="9649072" cy="273921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cs-CZ" sz="40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Zasedání</a:t>
            </a:r>
            <a:r>
              <a:rPr kumimoji="0" lang="cs-CZ" sz="4000" b="1" i="0" u="none" strike="noStrike" kern="1200" cap="none" spc="0" normalizeH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1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16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1600" b="1" i="0" u="none" strike="noStrike" kern="1200" cap="none" spc="0" normalizeH="0" baseline="0" noProof="0" dirty="0" err="1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asedání</a:t>
            </a:r>
            <a:r>
              <a:rPr kumimoji="0" lang="cs-CZ" sz="16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cs-CZ" sz="16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4. 4. 2022</a:t>
            </a:r>
            <a:endParaRPr kumimoji="0" lang="cs-CZ" sz="1800" b="1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85793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Kybernetická bezpečnost v IROP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10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Vzorové formuláře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OHA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pro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IROP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Vzorové formuláře pro potřeby IROP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Žadatel - fiktivní obec s rozšířenou působností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Vzory pro: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Posílení kybernetické bezpečnosti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Portálové řešení</a:t>
            </a:r>
          </a:p>
          <a:p>
            <a:pPr lvl="1"/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Integrovaný informační systém</a:t>
            </a:r>
          </a:p>
          <a:p>
            <a:pPr lvl="1"/>
            <a:endParaRPr lang="cs-CZ" b="1" dirty="0" smtClean="0">
              <a:ln>
                <a:solidFill>
                  <a:schemeClr val="bg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Součástí budou projektové a architektonické informace</a:t>
            </a:r>
            <a:endParaRPr lang="cs-CZ" b="1" dirty="0">
              <a:ln>
                <a:solidFill>
                  <a:schemeClr val="bg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Předání k připomínkám do konce března 2022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5317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777883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Spolupráce nad Informační koncepcí ČR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6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60967" cy="1325563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Spolupráce nad Informační koncepcí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6 hlavních cílů, 51 podcílů</a:t>
            </a:r>
          </a:p>
          <a:p>
            <a:r>
              <a:rPr lang="cs-CZ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17 principů</a:t>
            </a:r>
          </a:p>
          <a:p>
            <a:r>
              <a:rPr lang="cs-CZ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17 zásad</a:t>
            </a:r>
          </a:p>
          <a:p>
            <a:r>
              <a:rPr lang="cs-CZ" sz="3200" b="1" dirty="0" smtClean="0">
                <a:ln>
                  <a:solidFill>
                    <a:schemeClr val="bg1"/>
                  </a:solidFill>
                </a:ln>
              </a:rPr>
              <a:t>Výchozí strategický dokument pro Národní architekturu eGovernmentu</a:t>
            </a:r>
            <a:endParaRPr lang="cs-CZ" sz="3200" b="1" dirty="0">
              <a:ln>
                <a:solidFill>
                  <a:schemeClr val="bg1"/>
                </a:solidFill>
              </a:ln>
            </a:endParaRPr>
          </a:p>
          <a:p>
            <a:r>
              <a:rPr lang="cs-CZ" sz="3200" b="1" dirty="0" smtClean="0">
                <a:ln>
                  <a:solidFill>
                    <a:schemeClr val="tx1"/>
                  </a:solidFill>
                </a:ln>
                <a:hlinkClick r:id="rId2"/>
              </a:rPr>
              <a:t>https://archi.gov.cz/ikcr</a:t>
            </a:r>
            <a:r>
              <a:rPr lang="cs-CZ" sz="3200" b="1" dirty="0" smtClean="0">
                <a:ln>
                  <a:solidFill>
                    <a:schemeClr val="tx1"/>
                  </a:solidFill>
                </a:ln>
              </a:rPr>
              <a:t>  </a:t>
            </a:r>
            <a:endParaRPr lang="cs-CZ" sz="3200" b="1" dirty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88420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2022687"/>
            <a:ext cx="8811491" cy="1323439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53331" y="237608"/>
            <a:ext cx="8587048" cy="707886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372" y="1084024"/>
            <a:ext cx="8814981" cy="577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44862" y="33388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63352" y="1521868"/>
            <a:ext cx="1152127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cs-CZ" sz="2400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</a:t>
            </a: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Kybernetická bezpečnost v IROP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NÚKIB, MMR, MV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Pravidla připojování subjektů k CMS – Oldřich Kalina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Vzorové verze formulářů pro IROP – MV </a:t>
            </a:r>
            <a:endParaRPr lang="cs-CZ" sz="2400" dirty="0" smtClean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</a:t>
            </a: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nejasnosti členů pracovní skupiny – 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edivec</a:t>
            </a:r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/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Závěr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69685" y="877079"/>
            <a:ext cx="11296691" cy="5831632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archi.gov.cz/vyhledavani:changelog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Seznam agend VS 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dle ohlašovatelů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3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3"/>
              </a:rPr>
              <a:t>archi.gov.cz/znalostni_baze:seznam_agend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 </a:t>
            </a:r>
            <a:endParaRPr lang="cs-CZ" sz="2900" b="1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Katalog služeb VS 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4"/>
              </a:rPr>
              <a:t>https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4"/>
              </a:rPr>
              <a:t>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4"/>
              </a:rPr>
              <a:t>archi.gov.cz/nap:katalog_služeb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  </a:t>
            </a:r>
            <a:endParaRPr lang="cs-CZ" sz="2900" b="1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Návody pro AIS </a:t>
            </a:r>
            <a:r>
              <a:rPr lang="cs-CZ" sz="29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působnostní 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5"/>
              </a:rPr>
              <a:t>https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5"/>
              </a:rPr>
              <a:t>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5"/>
              </a:rPr>
              <a:t>archi.gov.cz/znalostni_baze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6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6"/>
              </a:rPr>
              <a:t>archi.gov.cz/</a:t>
            </a:r>
            <a:r>
              <a:rPr lang="cs-CZ" sz="2900" b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6"/>
              </a:rPr>
              <a:t>znalostni_baze:aisp_navod_plny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;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7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7"/>
              </a:rPr>
              <a:t>archi.gov.cz/znalostni_baze:aisp_navod_kratky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  </a:t>
            </a:r>
            <a:endParaRPr lang="cs-CZ" sz="29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Osvědčení o 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digitálním úkonu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8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8"/>
              </a:rPr>
              <a:t>archi.gov.cz/znalostni_baze:osvedceni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 </a:t>
            </a:r>
            <a:endParaRPr lang="cs-CZ" sz="2900" b="1" dirty="0" smtClean="0">
              <a:ln>
                <a:solidFill>
                  <a:schemeClr val="bg1"/>
                </a:solidFill>
              </a:ln>
            </a:endParaRP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Informační syst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ém datových schránek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9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9"/>
              </a:rPr>
              <a:t>archi.gov.cz/nap:isds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 </a:t>
            </a:r>
            <a:endParaRPr lang="cs-CZ" sz="2900" b="1" dirty="0" smtClean="0">
              <a:ln>
                <a:solidFill>
                  <a:schemeClr val="bg1"/>
                </a:solidFill>
              </a:ln>
            </a:endParaRP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Nová stránka Výsledky studie federace portálů 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veřejné správy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10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10"/>
              </a:rPr>
              <a:t>archi.gov.cz/znalostni_baze:pravidla_federace_portalu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  <a:endParaRPr lang="cs-CZ" sz="29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 jednomyslně schválen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usnesením RVIS 2022/1/21/U6</a:t>
            </a:r>
          </a:p>
          <a:p>
            <a:pPr marL="0" indent="0">
              <a:buNone/>
            </a:pP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výbor pro efektivní a centrálně koordinované ICT veřejné správy 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Výkonný výbor Informační koncepce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Plenární zasedání RVIS</a:t>
            </a: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/>
              </a:rPr>
              <a:t>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https://archi.gov.cz/diskuze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Pravidla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diskuze ve speciální části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webu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archi.gov.cz/diskuze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  <a:endParaRPr lang="cs-CZ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 lvl="1"/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Diskutujte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85793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připojování subjektů k CMS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63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1249</TotalTime>
  <Words>393</Words>
  <Application>Microsoft Office PowerPoint</Application>
  <PresentationFormat>Širokoúhlá obrazovka</PresentationFormat>
  <Paragraphs>62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9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Pravidla připojování subjektů k CMS</vt:lpstr>
      <vt:lpstr>Kybernetická bezpečnost v IROP</vt:lpstr>
      <vt:lpstr>Vzorové formuláře OHA pro IROP</vt:lpstr>
      <vt:lpstr>Vzorové formuláře pro potřeby IROP</vt:lpstr>
      <vt:lpstr>Spolupráce nad Informační koncepcí ČR</vt:lpstr>
      <vt:lpstr>Spolupráce nad Informační koncepcí ČR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56</cp:revision>
  <dcterms:created xsi:type="dcterms:W3CDTF">2021-01-27T09:19:54Z</dcterms:created>
  <dcterms:modified xsi:type="dcterms:W3CDTF">2022-04-04T06:37:49Z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</Properties>
</file>