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2" r:id="rId1"/>
  </p:sldMasterIdLst>
  <p:notesMasterIdLst>
    <p:notesMasterId r:id="rId18"/>
  </p:notesMasterIdLst>
  <p:sldIdLst>
    <p:sldId id="256" r:id="rId2"/>
    <p:sldId id="262" r:id="rId3"/>
    <p:sldId id="285" r:id="rId4"/>
    <p:sldId id="269" r:id="rId5"/>
    <p:sldId id="284" r:id="rId6"/>
    <p:sldId id="273" r:id="rId7"/>
    <p:sldId id="278" r:id="rId8"/>
    <p:sldId id="274" r:id="rId9"/>
    <p:sldId id="279" r:id="rId10"/>
    <p:sldId id="286" r:id="rId11"/>
    <p:sldId id="289" r:id="rId12"/>
    <p:sldId id="287" r:id="rId13"/>
    <p:sldId id="288" r:id="rId14"/>
    <p:sldId id="265" r:id="rId15"/>
    <p:sldId id="291" r:id="rId16"/>
    <p:sldId id="290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DAE3F3"/>
    <a:srgbClr val="FFFF00"/>
    <a:srgbClr val="00A6E2"/>
    <a:srgbClr val="5B9BD5"/>
    <a:srgbClr val="A80084"/>
    <a:srgbClr val="FFAA00"/>
    <a:srgbClr val="4CE600"/>
    <a:srgbClr val="DEEB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301B821-A1FF-4177-AEE7-76D212191A09}" styleName="Střední styl 1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Světlý styl 3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Světlý styl 2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Střední styl 3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49"/>
    <p:restoredTop sz="79243" autoAdjust="0"/>
  </p:normalViewPr>
  <p:slideViewPr>
    <p:cSldViewPr snapToGrid="0" snapToObjects="1">
      <p:cViewPr varScale="1">
        <p:scale>
          <a:sx n="69" d="100"/>
          <a:sy n="69" d="100"/>
        </p:scale>
        <p:origin x="212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5" name="Google Shape;10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lang="cs-CZ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108391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lang="cs-CZ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491361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1" name="Google Shape;16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1" name="Google Shape;16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611101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1" name="Google Shape;16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111608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3" name="Google Shape;14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3" name="Google Shape;14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182318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lang="cs-CZ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92828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3" name="Google Shape;14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752827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9" name="Google Shape;14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163908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9" name="Google Shape;14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879687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9" name="Google Shape;14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922926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lang="cs-CZ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15135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37332"/>
            <a:ext cx="7772400" cy="1120814"/>
          </a:xfrm>
        </p:spPr>
        <p:txBody>
          <a:bodyPr anchor="b">
            <a:normAutofit/>
          </a:bodyPr>
          <a:lstStyle>
            <a:lvl1pPr algn="ctr">
              <a:defRPr sz="4600">
                <a:solidFill>
                  <a:srgbClr val="1D71B8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317356"/>
            <a:ext cx="6858000" cy="940443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rgbClr val="4C4C4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‹#›</a:t>
            </a:fld>
            <a:endParaRPr lang="cs-CZ"/>
          </a:p>
        </p:txBody>
      </p:sp>
      <p:pic>
        <p:nvPicPr>
          <p:cNvPr id="11" name="Obrázek 9">
            <a:extLst>
              <a:ext uri="{FF2B5EF4-FFF2-40B4-BE49-F238E27FC236}">
                <a16:creationId xmlns:a16="http://schemas.microsoft.com/office/drawing/2014/main" id="{09F6884B-19C6-B547-9D00-64DE7CB7E2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919" y="5986057"/>
            <a:ext cx="3874162" cy="87194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DA4C445-89A1-1A49-8F20-D0E36FAE56A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47601" y="-108978"/>
            <a:ext cx="2824573" cy="2824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542954"/>
      </p:ext>
    </p:extLst>
  </p:cSld>
  <p:clrMapOvr>
    <a:masterClrMapping/>
  </p:clrMapOvr>
  <p:transition spd="slow"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>
                <a:solidFill>
                  <a:srgbClr val="4C4C4C"/>
                </a:solidFill>
              </a:defRPr>
            </a:lvl1pPr>
            <a:lvl2pPr>
              <a:defRPr sz="2800">
                <a:solidFill>
                  <a:srgbClr val="4C4C4C"/>
                </a:solidFill>
              </a:defRPr>
            </a:lvl2pPr>
            <a:lvl3pPr>
              <a:defRPr sz="2400">
                <a:solidFill>
                  <a:srgbClr val="4C4C4C"/>
                </a:solidFill>
              </a:defRPr>
            </a:lvl3pPr>
            <a:lvl4pPr>
              <a:defRPr sz="2000">
                <a:solidFill>
                  <a:srgbClr val="4C4C4C"/>
                </a:solidFill>
              </a:defRPr>
            </a:lvl4pPr>
            <a:lvl5pPr>
              <a:defRPr sz="2000">
                <a:solidFill>
                  <a:srgbClr val="4C4C4C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4C4C4C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8D0B135-96F6-8A41-88A7-26D03832050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70614" y="5958722"/>
            <a:ext cx="4002771" cy="1000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492791"/>
      </p:ext>
    </p:extLst>
  </p:cSld>
  <p:clrMapOvr>
    <a:masterClrMapping/>
  </p:clrMapOvr>
  <p:transition spd="slow"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>
                <a:solidFill>
                  <a:srgbClr val="4C4C4C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4C4C4C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3C3210B-F290-784B-9FF1-90543A921F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70614" y="5958722"/>
            <a:ext cx="4002771" cy="1000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222980"/>
      </p:ext>
    </p:extLst>
  </p:cSld>
  <p:clrMapOvr>
    <a:masterClrMapping/>
  </p:clrMapOvr>
  <p:transition spd="slow">
    <p:push/>
  </p:transition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4C4C4C"/>
                </a:solidFill>
              </a:defRPr>
            </a:lvl1pPr>
            <a:lvl2pPr>
              <a:defRPr>
                <a:solidFill>
                  <a:srgbClr val="4C4C4C"/>
                </a:solidFill>
              </a:defRPr>
            </a:lvl2pPr>
            <a:lvl3pPr>
              <a:defRPr>
                <a:solidFill>
                  <a:srgbClr val="4C4C4C"/>
                </a:solidFill>
              </a:defRPr>
            </a:lvl3pPr>
            <a:lvl4pPr>
              <a:defRPr>
                <a:solidFill>
                  <a:srgbClr val="4C4C4C"/>
                </a:solidFill>
              </a:defRPr>
            </a:lvl4pPr>
            <a:lvl5pPr>
              <a:defRPr>
                <a:solidFill>
                  <a:srgbClr val="4C4C4C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‹#›</a:t>
            </a:fld>
            <a:endParaRPr lang="cs-CZ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F3F853-699A-B84F-B3E4-85BF13A357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70614" y="5958722"/>
            <a:ext cx="4002771" cy="1000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960083"/>
      </p:ext>
    </p:extLst>
  </p:cSld>
  <p:clrMapOvr>
    <a:masterClrMapping/>
  </p:clrMapOvr>
  <p:transition spd="slow">
    <p:push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>
            <a:lvl1pPr>
              <a:defRPr>
                <a:solidFill>
                  <a:srgbClr val="4C4C4C"/>
                </a:solidFill>
              </a:defRPr>
            </a:lvl1pPr>
            <a:lvl2pPr>
              <a:defRPr>
                <a:solidFill>
                  <a:srgbClr val="4C4C4C"/>
                </a:solidFill>
              </a:defRPr>
            </a:lvl2pPr>
            <a:lvl3pPr>
              <a:defRPr>
                <a:solidFill>
                  <a:srgbClr val="4C4C4C"/>
                </a:solidFill>
              </a:defRPr>
            </a:lvl3pPr>
            <a:lvl4pPr>
              <a:defRPr>
                <a:solidFill>
                  <a:srgbClr val="4C4C4C"/>
                </a:solidFill>
              </a:defRPr>
            </a:lvl4pPr>
            <a:lvl5pPr>
              <a:defRPr>
                <a:solidFill>
                  <a:srgbClr val="4C4C4C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‹#›</a:t>
            </a:fld>
            <a:endParaRPr lang="cs-CZ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8BDEEFA-1EB8-5445-BC3A-F637FC5C0E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70614" y="5958722"/>
            <a:ext cx="4002771" cy="1000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192110"/>
      </p:ext>
    </p:extLst>
  </p:cSld>
  <p:clrMapOvr>
    <a:masterClrMapping/>
  </p:clrMapOvr>
  <p:transition spd="slow">
    <p:push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Úvodní snímek">
  <p:cSld name="3_Úvodní snímek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>
            <a:spLocks noGrp="1"/>
          </p:cNvSpPr>
          <p:nvPr>
            <p:ph type="ctrTitle"/>
          </p:nvPr>
        </p:nvSpPr>
        <p:spPr>
          <a:xfrm>
            <a:off x="685799" y="695469"/>
            <a:ext cx="7772400" cy="14612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D71B8"/>
              </a:buClr>
              <a:buSzPts val="5000"/>
              <a:buFont typeface="Arial"/>
              <a:buNone/>
              <a:defRPr sz="5000" b="1">
                <a:solidFill>
                  <a:srgbClr val="1D71B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subTitle" idx="1"/>
          </p:nvPr>
        </p:nvSpPr>
        <p:spPr>
          <a:xfrm>
            <a:off x="1142998" y="2317521"/>
            <a:ext cx="6858000" cy="15489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4C4C4C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5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96BEDE6-EE2F-F040-AF9D-75C67A9E0A1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70614" y="5958722"/>
            <a:ext cx="4002771" cy="1000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033652"/>
      </p:ext>
    </p:extLst>
  </p:cSld>
  <p:clrMapOvr>
    <a:masterClrMapping/>
  </p:clrMapOvr>
  <p:transition spd="slow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D71B8"/>
              </a:buClr>
              <a:buSzTx/>
              <a:buFont typeface="Arial" panose="020B0604020202020204" pitchFamily="34" charset="0"/>
              <a:buChar char="•"/>
              <a:tabLst/>
              <a:defRPr lang="cs-CZ" b="0" smtClean="0">
                <a:solidFill>
                  <a:srgbClr val="4C4C4C"/>
                </a:solidFill>
                <a:effectLst/>
              </a:defRPr>
            </a:lvl1pPr>
            <a:lvl2pPr>
              <a:defRPr>
                <a:solidFill>
                  <a:srgbClr val="4C4C4C"/>
                </a:solidFill>
              </a:defRPr>
            </a:lvl2pPr>
            <a:lvl3pPr>
              <a:defRPr>
                <a:solidFill>
                  <a:srgbClr val="4C4C4C"/>
                </a:solidFill>
              </a:defRPr>
            </a:lvl3pPr>
            <a:lvl4pPr>
              <a:defRPr>
                <a:solidFill>
                  <a:srgbClr val="4C4C4C"/>
                </a:solidFill>
              </a:defRPr>
            </a:lvl4pPr>
            <a:lvl5pPr>
              <a:defRPr>
                <a:solidFill>
                  <a:srgbClr val="4C4C4C"/>
                </a:solidFill>
              </a:defRPr>
            </a:lvl5pPr>
          </a:lstStyle>
          <a:p>
            <a:pPr lvl="0"/>
            <a:r>
              <a:rPr lang="cs-CZ" dirty="0" err="1"/>
              <a:t>Lorem</a:t>
            </a:r>
            <a:r>
              <a:rPr lang="cs-CZ" dirty="0"/>
              <a:t> </a:t>
            </a:r>
            <a:r>
              <a:rPr lang="cs-CZ" dirty="0" err="1"/>
              <a:t>ipsum</a:t>
            </a:r>
            <a:r>
              <a:rPr lang="cs-CZ" dirty="0"/>
              <a:t> </a:t>
            </a:r>
            <a:r>
              <a:rPr lang="cs-CZ" dirty="0" err="1"/>
              <a:t>dolor</a:t>
            </a:r>
            <a:r>
              <a:rPr lang="cs-CZ" dirty="0"/>
              <a:t> </a:t>
            </a:r>
            <a:r>
              <a:rPr lang="cs-CZ" dirty="0" err="1"/>
              <a:t>sit</a:t>
            </a:r>
            <a:r>
              <a:rPr lang="cs-CZ" dirty="0"/>
              <a:t> </a:t>
            </a:r>
            <a:r>
              <a:rPr lang="cs-CZ" dirty="0" err="1"/>
              <a:t>amet</a:t>
            </a:r>
            <a:r>
              <a:rPr lang="cs-CZ" dirty="0"/>
              <a:t>, </a:t>
            </a:r>
            <a:r>
              <a:rPr lang="cs-CZ" dirty="0" err="1"/>
              <a:t>consectetur</a:t>
            </a:r>
            <a:r>
              <a:rPr lang="cs-CZ" dirty="0"/>
              <a:t> </a:t>
            </a:r>
            <a:r>
              <a:rPr lang="cs-CZ" dirty="0" err="1"/>
              <a:t>adipiscing</a:t>
            </a:r>
            <a:r>
              <a:rPr lang="cs-CZ" dirty="0"/>
              <a:t> elit. </a:t>
            </a:r>
            <a:r>
              <a:rPr lang="cs-CZ" dirty="0" err="1"/>
              <a:t>Pellentesque</a:t>
            </a:r>
            <a:r>
              <a:rPr lang="cs-CZ" dirty="0"/>
              <a:t> </a:t>
            </a:r>
            <a:r>
              <a:rPr lang="cs-CZ" dirty="0" err="1"/>
              <a:t>commodo</a:t>
            </a:r>
            <a:r>
              <a:rPr lang="cs-CZ" dirty="0"/>
              <a:t> </a:t>
            </a:r>
            <a:r>
              <a:rPr lang="cs-CZ" dirty="0" err="1"/>
              <a:t>justo</a:t>
            </a:r>
            <a:r>
              <a:rPr lang="cs-CZ" dirty="0"/>
              <a:t> </a:t>
            </a:r>
            <a:r>
              <a:rPr lang="cs-CZ" dirty="0" err="1"/>
              <a:t>laoreet</a:t>
            </a:r>
            <a:r>
              <a:rPr lang="cs-CZ" dirty="0"/>
              <a:t>, </a:t>
            </a:r>
            <a:r>
              <a:rPr lang="cs-CZ" dirty="0" err="1"/>
              <a:t>consectetur</a:t>
            </a:r>
            <a:r>
              <a:rPr lang="cs-CZ" dirty="0"/>
              <a:t> </a:t>
            </a:r>
            <a:r>
              <a:rPr lang="cs-CZ" dirty="0" err="1"/>
              <a:t>metus</a:t>
            </a:r>
            <a:r>
              <a:rPr lang="cs-CZ" dirty="0"/>
              <a:t> vitae, </a:t>
            </a:r>
            <a:r>
              <a:rPr lang="cs-CZ" dirty="0" err="1"/>
              <a:t>bibendum</a:t>
            </a:r>
            <a:r>
              <a:rPr lang="cs-CZ" dirty="0"/>
              <a:t> </a:t>
            </a:r>
            <a:r>
              <a:rPr lang="cs-CZ" dirty="0" err="1"/>
              <a:t>orci</a:t>
            </a:r>
            <a:r>
              <a:rPr lang="cs-CZ" dirty="0"/>
              <a:t>. </a:t>
            </a:r>
            <a:r>
              <a:rPr lang="cs-CZ" dirty="0" err="1"/>
              <a:t>Maece-nas</a:t>
            </a:r>
            <a:r>
              <a:rPr lang="cs-CZ" dirty="0"/>
              <a:t> </a:t>
            </a:r>
            <a:r>
              <a:rPr lang="cs-CZ" dirty="0" err="1"/>
              <a:t>placerat</a:t>
            </a:r>
            <a:r>
              <a:rPr lang="cs-CZ" dirty="0"/>
              <a:t> </a:t>
            </a:r>
            <a:r>
              <a:rPr lang="cs-CZ" dirty="0" err="1"/>
              <a:t>rhoncus</a:t>
            </a:r>
            <a:r>
              <a:rPr lang="cs-CZ" dirty="0"/>
              <a:t> </a:t>
            </a:r>
            <a:r>
              <a:rPr lang="cs-CZ" dirty="0" err="1"/>
              <a:t>cursus</a:t>
            </a:r>
            <a:r>
              <a:rPr lang="cs-CZ" dirty="0"/>
              <a:t>. </a:t>
            </a:r>
            <a:r>
              <a:rPr lang="cs-CZ" dirty="0" err="1"/>
              <a:t>Fusce</a:t>
            </a:r>
            <a:r>
              <a:rPr lang="cs-CZ" dirty="0"/>
              <a:t> non </a:t>
            </a:r>
            <a:r>
              <a:rPr lang="cs-CZ" dirty="0" err="1"/>
              <a:t>tincidunt</a:t>
            </a:r>
            <a:r>
              <a:rPr lang="cs-CZ" dirty="0"/>
              <a:t> </a:t>
            </a:r>
            <a:r>
              <a:rPr lang="cs-CZ" dirty="0" err="1"/>
              <a:t>arcu</a:t>
            </a:r>
            <a:r>
              <a:rPr lang="cs-CZ" dirty="0"/>
              <a:t>, </a:t>
            </a:r>
            <a:r>
              <a:rPr lang="cs-CZ" dirty="0" err="1"/>
              <a:t>nec</a:t>
            </a:r>
            <a:r>
              <a:rPr lang="cs-CZ" dirty="0"/>
              <a:t> </a:t>
            </a:r>
            <a:r>
              <a:rPr lang="cs-CZ" dirty="0" err="1"/>
              <a:t>dignissim</a:t>
            </a:r>
            <a:r>
              <a:rPr lang="cs-CZ" dirty="0"/>
              <a:t> </a:t>
            </a:r>
            <a:r>
              <a:rPr lang="cs-CZ" dirty="0" err="1"/>
              <a:t>dolor</a:t>
            </a:r>
            <a:r>
              <a:rPr lang="cs-CZ" dirty="0"/>
              <a:t>. </a:t>
            </a:r>
            <a:r>
              <a:rPr lang="cs-CZ" dirty="0" err="1"/>
              <a:t>Nam</a:t>
            </a:r>
            <a:r>
              <a:rPr lang="cs-CZ" dirty="0"/>
              <a:t> </a:t>
            </a:r>
            <a:r>
              <a:rPr lang="cs-CZ" dirty="0" err="1"/>
              <a:t>eget</a:t>
            </a:r>
            <a:r>
              <a:rPr lang="cs-CZ" dirty="0"/>
              <a:t> </a:t>
            </a:r>
            <a:r>
              <a:rPr lang="cs-CZ" dirty="0" err="1"/>
              <a:t>luctus</a:t>
            </a:r>
            <a:r>
              <a:rPr lang="cs-CZ" dirty="0"/>
              <a:t> </a:t>
            </a:r>
            <a:r>
              <a:rPr lang="cs-CZ" dirty="0" err="1"/>
              <a:t>nunc</a:t>
            </a:r>
            <a:r>
              <a:rPr lang="cs-CZ" dirty="0"/>
              <a:t>, a </a:t>
            </a:r>
            <a:r>
              <a:rPr lang="cs-CZ" dirty="0" err="1"/>
              <a:t>tempor</a:t>
            </a:r>
            <a:r>
              <a:rPr lang="cs-CZ" dirty="0"/>
              <a:t> elit.</a:t>
            </a:r>
          </a:p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4C4C4C"/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4C4C4C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‹#›</a:t>
            </a:fld>
            <a:endParaRPr lang="cs-CZ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8BAB87C-56C8-3F4D-B877-B548308DE8A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70614" y="5958722"/>
            <a:ext cx="4002771" cy="1000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949385"/>
      </p:ext>
    </p:extLst>
  </p:cSld>
  <p:clrMapOvr>
    <a:masterClrMapping/>
  </p:clrMapOvr>
  <p:transition spd="slow"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96902"/>
            <a:ext cx="7772400" cy="1461244"/>
          </a:xfrm>
        </p:spPr>
        <p:txBody>
          <a:bodyPr anchor="b">
            <a:normAutofit/>
          </a:bodyPr>
          <a:lstStyle>
            <a:lvl1pPr algn="ctr">
              <a:defRPr sz="5000">
                <a:solidFill>
                  <a:srgbClr val="1D71B8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317356"/>
            <a:ext cx="6858000" cy="940443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rgbClr val="4C4C4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‹#›</a:t>
            </a:fld>
            <a:endParaRPr lang="cs-CZ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E1F5C25-87E2-A644-A769-4B6F2FDEE8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70614" y="5958722"/>
            <a:ext cx="4002771" cy="1000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495060"/>
      </p:ext>
    </p:extLst>
  </p:cSld>
  <p:clrMapOvr>
    <a:masterClrMapping/>
  </p:clrMapOvr>
  <p:transition spd="slow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799" y="2715595"/>
            <a:ext cx="7772400" cy="893479"/>
          </a:xfrm>
        </p:spPr>
        <p:txBody>
          <a:bodyPr anchor="b">
            <a:normAutofit/>
          </a:bodyPr>
          <a:lstStyle>
            <a:lvl1pPr algn="ctr">
              <a:defRPr sz="5000" b="1">
                <a:solidFill>
                  <a:srgbClr val="1D71B8"/>
                </a:solidFill>
              </a:defRPr>
            </a:lvl1pPr>
          </a:lstStyle>
          <a:p>
            <a:r>
              <a:rPr lang="cs-CZ" dirty="0"/>
              <a:t>Kontakt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2998" y="3769883"/>
            <a:ext cx="6858000" cy="1548944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rgbClr val="4C4C4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Jméno Příjmení</a:t>
            </a:r>
          </a:p>
          <a:p>
            <a:r>
              <a:rPr lang="cs-CZ" dirty="0"/>
              <a:t>Funkce</a:t>
            </a:r>
          </a:p>
          <a:p>
            <a:r>
              <a:rPr lang="cs-CZ" dirty="0"/>
              <a:t>E-mail</a:t>
            </a:r>
          </a:p>
          <a:p>
            <a:r>
              <a:rPr lang="cs-CZ" dirty="0"/>
              <a:t>+420 XXX XXX XXX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‹#›</a:t>
            </a:fld>
            <a:endParaRPr lang="cs-CZ"/>
          </a:p>
        </p:txBody>
      </p:sp>
      <p:pic>
        <p:nvPicPr>
          <p:cNvPr id="12" name="Obrázek 9">
            <a:extLst>
              <a:ext uri="{FF2B5EF4-FFF2-40B4-BE49-F238E27FC236}">
                <a16:creationId xmlns:a16="http://schemas.microsoft.com/office/drawing/2014/main" id="{728AF299-707A-414A-8E96-F69363FCD1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919" y="5986057"/>
            <a:ext cx="3874162" cy="87194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4EB423E-7812-F141-84E9-2053EDBA35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47601" y="-108978"/>
            <a:ext cx="2824573" cy="2824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065024"/>
      </p:ext>
    </p:extLst>
  </p:cSld>
  <p:clrMapOvr>
    <a:masterClrMapping/>
  </p:clrMapOvr>
  <p:transition spd="slow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4C4C4C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4C4C4C"/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4C4C4C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4C4C4C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‹#›</a:t>
            </a:fld>
            <a:endParaRPr lang="cs-CZ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116C831-0A20-9449-B00F-FF943A446AB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70614" y="5958722"/>
            <a:ext cx="4002771" cy="1000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019413"/>
      </p:ext>
    </p:extLst>
  </p:cSld>
  <p:clrMapOvr>
    <a:masterClrMapping/>
  </p:clrMapOvr>
  <p:transition spd="slow"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46049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4C4C4C"/>
                </a:solidFill>
              </a:defRPr>
            </a:lvl1pPr>
            <a:lvl2pPr>
              <a:defRPr>
                <a:solidFill>
                  <a:srgbClr val="4C4C4C"/>
                </a:solidFill>
              </a:defRPr>
            </a:lvl2pPr>
            <a:lvl3pPr>
              <a:defRPr>
                <a:solidFill>
                  <a:srgbClr val="4C4C4C"/>
                </a:solidFill>
              </a:defRPr>
            </a:lvl3pPr>
            <a:lvl4pPr>
              <a:defRPr>
                <a:solidFill>
                  <a:srgbClr val="4C4C4C"/>
                </a:solidFill>
              </a:defRPr>
            </a:lvl4pPr>
            <a:lvl5pPr>
              <a:defRPr>
                <a:solidFill>
                  <a:srgbClr val="4C4C4C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4C4C4C"/>
                </a:solidFill>
              </a:defRPr>
            </a:lvl1pPr>
            <a:lvl2pPr>
              <a:defRPr>
                <a:solidFill>
                  <a:srgbClr val="4C4C4C"/>
                </a:solidFill>
              </a:defRPr>
            </a:lvl2pPr>
            <a:lvl3pPr>
              <a:defRPr>
                <a:solidFill>
                  <a:srgbClr val="4C4C4C"/>
                </a:solidFill>
              </a:defRPr>
            </a:lvl3pPr>
            <a:lvl4pPr>
              <a:defRPr>
                <a:solidFill>
                  <a:srgbClr val="4C4C4C"/>
                </a:solidFill>
              </a:defRPr>
            </a:lvl4pPr>
            <a:lvl5pPr>
              <a:defRPr>
                <a:solidFill>
                  <a:srgbClr val="4C4C4C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4C4C4C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4C4C4C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BD63B53-3439-BC48-8230-5C3CFF7FCB4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70614" y="5958722"/>
            <a:ext cx="4002771" cy="1000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28030"/>
      </p:ext>
    </p:extLst>
  </p:cSld>
  <p:clrMapOvr>
    <a:masterClrMapping/>
  </p:clrMapOvr>
  <p:transition spd="slow"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451721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98122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4C4C4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981465"/>
            <a:ext cx="3868340" cy="3070972"/>
          </a:xfrm>
        </p:spPr>
        <p:txBody>
          <a:bodyPr/>
          <a:lstStyle>
            <a:lvl1pPr>
              <a:defRPr>
                <a:solidFill>
                  <a:srgbClr val="4C4C4C"/>
                </a:solidFill>
              </a:defRPr>
            </a:lvl1pPr>
            <a:lvl2pPr>
              <a:defRPr>
                <a:solidFill>
                  <a:srgbClr val="4C4C4C"/>
                </a:solidFill>
              </a:defRPr>
            </a:lvl2pPr>
            <a:lvl3pPr>
              <a:defRPr>
                <a:solidFill>
                  <a:srgbClr val="4C4C4C"/>
                </a:solidFill>
              </a:defRPr>
            </a:lvl3pPr>
            <a:lvl4pPr>
              <a:defRPr>
                <a:solidFill>
                  <a:srgbClr val="4C4C4C"/>
                </a:solidFill>
              </a:defRPr>
            </a:lvl4pPr>
            <a:lvl5pPr>
              <a:defRPr>
                <a:solidFill>
                  <a:srgbClr val="4C4C4C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98122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4C4C4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981465"/>
            <a:ext cx="3887391" cy="3070972"/>
          </a:xfrm>
        </p:spPr>
        <p:txBody>
          <a:bodyPr/>
          <a:lstStyle>
            <a:lvl1pPr>
              <a:defRPr>
                <a:solidFill>
                  <a:srgbClr val="4C4C4C"/>
                </a:solidFill>
              </a:defRPr>
            </a:lvl1pPr>
            <a:lvl2pPr>
              <a:defRPr>
                <a:solidFill>
                  <a:srgbClr val="4C4C4C"/>
                </a:solidFill>
              </a:defRPr>
            </a:lvl2pPr>
            <a:lvl3pPr>
              <a:defRPr>
                <a:solidFill>
                  <a:srgbClr val="4C4C4C"/>
                </a:solidFill>
              </a:defRPr>
            </a:lvl3pPr>
            <a:lvl4pPr>
              <a:defRPr>
                <a:solidFill>
                  <a:srgbClr val="4C4C4C"/>
                </a:solidFill>
              </a:defRPr>
            </a:lvl4pPr>
            <a:lvl5pPr>
              <a:defRPr>
                <a:solidFill>
                  <a:srgbClr val="4C4C4C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4C4C4C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4C4C4C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‹#›</a:t>
            </a:fld>
            <a:endParaRPr lang="cs-CZ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694A852-DEAC-CD4A-8652-88DEF42B946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70614" y="5958722"/>
            <a:ext cx="4002771" cy="1000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990889"/>
      </p:ext>
    </p:extLst>
  </p:cSld>
  <p:clrMapOvr>
    <a:masterClrMapping/>
  </p:clrMapOvr>
  <p:transition spd="slow"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‹#›</a:t>
            </a:fld>
            <a:endParaRPr lang="cs-CZ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B1483-C6A3-C24E-962E-6CAB97035B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70614" y="5958722"/>
            <a:ext cx="4002771" cy="1000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391184"/>
      </p:ext>
    </p:extLst>
  </p:cSld>
  <p:clrMapOvr>
    <a:masterClrMapping/>
  </p:clrMapOvr>
  <p:transition spd="slow"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9F7383-C08C-C340-B020-FF67184ECB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70614" y="5958722"/>
            <a:ext cx="4002771" cy="1000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794976"/>
      </p:ext>
    </p:extLst>
  </p:cSld>
  <p:clrMapOvr>
    <a:masterClrMapping/>
  </p:clrMapOvr>
  <p:transition spd="slow"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>
            <a:extLst>
              <a:ext uri="{FF2B5EF4-FFF2-40B4-BE49-F238E27FC236}">
                <a16:creationId xmlns:a16="http://schemas.microsoft.com/office/drawing/2014/main" id="{5EB521AB-0A28-6B44-8E85-5B876EDAA72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63494" cy="14604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960281"/>
            <a:ext cx="7863494" cy="40998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060140"/>
            <a:ext cx="2057400" cy="7978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4C4C4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060140"/>
            <a:ext cx="3086100" cy="7978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4C4C4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060140"/>
            <a:ext cx="2057400" cy="7978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4C4C4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5302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ransition spd="slow">
    <p:push/>
  </p:transition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1D71B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1D71B8"/>
        </a:buClr>
        <a:buFont typeface="Arial" panose="020B0604020202020204" pitchFamily="34" charset="0"/>
        <a:buChar char="•"/>
        <a:defRPr sz="1500" kern="1200">
          <a:solidFill>
            <a:srgbClr val="4C4C4C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D71B8"/>
        </a:buClr>
        <a:buFont typeface="Arial" panose="020B0604020202020204" pitchFamily="34" charset="0"/>
        <a:buChar char="•"/>
        <a:defRPr sz="1500" kern="1200">
          <a:solidFill>
            <a:srgbClr val="4C4C4C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D71B8"/>
        </a:buClr>
        <a:buFont typeface="Arial" panose="020B0604020202020204" pitchFamily="34" charset="0"/>
        <a:buChar char="•"/>
        <a:defRPr sz="1500" kern="1200">
          <a:solidFill>
            <a:srgbClr val="4C4C4C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D71B8"/>
        </a:buClr>
        <a:buFont typeface="Arial" panose="020B0604020202020204" pitchFamily="34" charset="0"/>
        <a:buChar char="•"/>
        <a:defRPr sz="1500" kern="1200">
          <a:solidFill>
            <a:srgbClr val="4C4C4C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D71B8"/>
        </a:buClr>
        <a:buFont typeface="Arial" panose="020B0604020202020204" pitchFamily="34" charset="0"/>
        <a:buChar char="•"/>
        <a:defRPr sz="1500" kern="1200">
          <a:solidFill>
            <a:srgbClr val="4C4C4C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extranet.kr-vysocina.cz/formulare/it-projekty-irop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vcr.cz/clanek/rada-vlady-pro-informacni-spolecnost.aspx?q=Y2hudW09Ng%3D%3D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zakonyprolidi.cz/cs/2018-82#cast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3">
            <a:extLst>
              <a:ext uri="{FF2B5EF4-FFF2-40B4-BE49-F238E27FC236}">
                <a16:creationId xmlns:a16="http://schemas.microsoft.com/office/drawing/2014/main" id="{37CA141F-DA42-2A4C-B97F-23EC6B62A3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472620"/>
            <a:ext cx="7772400" cy="2230211"/>
          </a:xfrm>
        </p:spPr>
        <p:txBody>
          <a:bodyPr anchor="ctr">
            <a:noAutofit/>
          </a:bodyPr>
          <a:lstStyle/>
          <a:p>
            <a:r>
              <a:rPr lang="cs-CZ" sz="2800" b="1" dirty="0"/>
              <a:t>Kybernetická bezpečnost v IROP 2021-2027</a:t>
            </a:r>
            <a:endParaRPr lang="cs-CZ" sz="4000" b="1" dirty="0"/>
          </a:p>
        </p:txBody>
      </p:sp>
      <p:sp>
        <p:nvSpPr>
          <p:cNvPr id="7" name="TextovéPole 5">
            <a:extLst>
              <a:ext uri="{FF2B5EF4-FFF2-40B4-BE49-F238E27FC236}">
                <a16:creationId xmlns:a16="http://schemas.microsoft.com/office/drawing/2014/main" id="{F46FF493-58E6-0F4F-932E-FA5F64629CF3}"/>
              </a:ext>
            </a:extLst>
          </p:cNvPr>
          <p:cNvSpPr txBox="1"/>
          <p:nvPr/>
        </p:nvSpPr>
        <p:spPr>
          <a:xfrm>
            <a:off x="3226266" y="5173624"/>
            <a:ext cx="269146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Datum: 15.2.2022</a:t>
            </a:r>
          </a:p>
          <a:p>
            <a:pPr algn="ctr"/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Fondy, fondy, fondy; Jihlava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7778024-FDCE-E846-A037-107DCED977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9262" y="1303386"/>
            <a:ext cx="8439185" cy="4515161"/>
          </a:xfrm>
        </p:spPr>
        <p:txBody>
          <a:bodyPr>
            <a:normAutofit/>
          </a:bodyPr>
          <a:lstStyle/>
          <a:p>
            <a:pPr lvl="0"/>
            <a:endParaRPr lang="cs-CZ" sz="1800" dirty="0">
              <a:solidFill>
                <a:schemeClr val="bg2">
                  <a:lumMod val="25000"/>
                </a:schemeClr>
              </a:solidFill>
            </a:endParaRPr>
          </a:p>
          <a:p>
            <a:pPr lvl="0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8" name="Google Shape;145;p21"/>
          <p:cNvSpPr txBox="1">
            <a:spLocks/>
          </p:cNvSpPr>
          <p:nvPr/>
        </p:nvSpPr>
        <p:spPr>
          <a:xfrm>
            <a:off x="781050" y="43682"/>
            <a:ext cx="7863494" cy="146049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rgbClr val="1D71B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>
              <a:spcBef>
                <a:spcPts val="0"/>
              </a:spcBef>
              <a:buClr>
                <a:srgbClr val="1D71B8"/>
              </a:buClr>
              <a:buSzPts val="2800"/>
            </a:pPr>
            <a:r>
              <a:rPr lang="cs-CZ" dirty="0"/>
              <a:t>FAQ</a:t>
            </a:r>
            <a:endParaRPr lang="cs-CZ" sz="1600" dirty="0"/>
          </a:p>
        </p:txBody>
      </p:sp>
      <p:sp>
        <p:nvSpPr>
          <p:cNvPr id="9" name="Google Shape;146;p21"/>
          <p:cNvSpPr txBox="1">
            <a:spLocks/>
          </p:cNvSpPr>
          <p:nvPr/>
        </p:nvSpPr>
        <p:spPr>
          <a:xfrm>
            <a:off x="450053" y="1303386"/>
            <a:ext cx="8348260" cy="4500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D71B8"/>
              </a:buClr>
              <a:buSzTx/>
              <a:buFont typeface="Arial" panose="020B0604020202020204" pitchFamily="34" charset="0"/>
              <a:buChar char="•"/>
              <a:tabLst/>
              <a:defRPr lang="cs-CZ" sz="1500" b="0" kern="1200" smtClean="0">
                <a:solidFill>
                  <a:srgbClr val="4C4C4C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D71B8"/>
              </a:buClr>
              <a:buFont typeface="Arial" panose="020B0604020202020204" pitchFamily="34" charset="0"/>
              <a:buChar char="•"/>
              <a:defRPr sz="1500" kern="1200">
                <a:solidFill>
                  <a:srgbClr val="4C4C4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D71B8"/>
              </a:buClr>
              <a:buFont typeface="Arial" panose="020B0604020202020204" pitchFamily="34" charset="0"/>
              <a:buChar char="•"/>
              <a:defRPr sz="1500" kern="1200">
                <a:solidFill>
                  <a:srgbClr val="4C4C4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D71B8"/>
              </a:buClr>
              <a:buFont typeface="Arial" panose="020B0604020202020204" pitchFamily="34" charset="0"/>
              <a:buChar char="•"/>
              <a:defRPr sz="1500" kern="1200">
                <a:solidFill>
                  <a:srgbClr val="4C4C4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D71B8"/>
              </a:buClr>
              <a:buFont typeface="Arial" panose="020B0604020202020204" pitchFamily="34" charset="0"/>
              <a:buChar char="•"/>
              <a:defRPr sz="1500" kern="1200">
                <a:solidFill>
                  <a:srgbClr val="4C4C4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buSzPts val="1500"/>
            </a:pPr>
            <a:r>
              <a:rPr lang="cs-CZ" b="1" dirty="0"/>
              <a:t>Jaký je předpokládaný termín vyhlášení výzev? </a:t>
            </a:r>
            <a:r>
              <a:rPr lang="cs-CZ" i="1" dirty="0"/>
              <a:t>Červen 2022</a:t>
            </a:r>
            <a:endParaRPr lang="cs-CZ" sz="1200" i="1" dirty="0"/>
          </a:p>
          <a:p>
            <a:pPr>
              <a:spcBef>
                <a:spcPts val="1200"/>
              </a:spcBef>
              <a:buSzPts val="1500"/>
            </a:pPr>
            <a:r>
              <a:rPr lang="cs-CZ" b="1" dirty="0"/>
              <a:t>Mohou žádat subjekty se sídlem v Praze? </a:t>
            </a:r>
            <a:r>
              <a:rPr lang="cs-CZ" i="1" dirty="0"/>
              <a:t>Ano, ale jen v alokaci pro celostátní celoplošné služby – musí provozovat a zabezpečit celostátní IS</a:t>
            </a:r>
            <a:endParaRPr lang="cs-CZ" sz="1200" i="1" dirty="0"/>
          </a:p>
          <a:p>
            <a:pPr>
              <a:spcBef>
                <a:spcPts val="1200"/>
              </a:spcBef>
              <a:buSzPts val="1500"/>
            </a:pPr>
            <a:r>
              <a:rPr lang="cs-CZ" b="1" dirty="0"/>
              <a:t>Kdo jsou možní příjemci podpory? </a:t>
            </a:r>
            <a:r>
              <a:rPr lang="cs-CZ" i="1" dirty="0"/>
              <a:t>Organizační složky státu; příspěvkové organizace organizačních složek státu; státní organizace; kraje; obce; organizace zřizované nebo zakládané kraji / obcemi; státní podniky;  </a:t>
            </a:r>
            <a:r>
              <a:rPr lang="cs-CZ" b="1" i="1" dirty="0"/>
              <a:t>subjekty poskytující veřejnou službu v oblasti zdravotní péče podle zákona č. 372/2011 Sb., o zdravotních službách – bude vydefinováno ve spolupráci s Ministerstvem zdravotnictví (důležité nemocnice)</a:t>
            </a:r>
          </a:p>
          <a:p>
            <a:pPr>
              <a:spcBef>
                <a:spcPts val="1200"/>
              </a:spcBef>
              <a:buSzPts val="1500"/>
            </a:pPr>
            <a:r>
              <a:rPr lang="cs-CZ" b="1" dirty="0"/>
              <a:t>Mohou žádat NNO? </a:t>
            </a:r>
            <a:r>
              <a:rPr lang="cs-CZ" i="1" dirty="0"/>
              <a:t>Ano, ale jen ty, které jsou založeny způsobilými žadateli viz výše.</a:t>
            </a:r>
            <a:endParaRPr lang="cs-CZ" sz="1200" i="1" dirty="0"/>
          </a:p>
          <a:p>
            <a:pPr>
              <a:spcBef>
                <a:spcPts val="1200"/>
              </a:spcBef>
              <a:buSzPts val="1500"/>
            </a:pPr>
            <a:r>
              <a:rPr lang="cs-CZ" b="1" dirty="0"/>
              <a:t>Mohou žádat na koncové zařízení (PC, terminál…)? </a:t>
            </a:r>
            <a:r>
              <a:rPr lang="cs-CZ" dirty="0"/>
              <a:t>Ano, pokud souvisí s realizací technického opatření.</a:t>
            </a:r>
            <a:endParaRPr lang="cs-CZ" sz="1200" dirty="0"/>
          </a:p>
          <a:p>
            <a:pPr>
              <a:spcBef>
                <a:spcPts val="1200"/>
              </a:spcBef>
              <a:buSzPts val="1500"/>
            </a:pPr>
            <a:r>
              <a:rPr lang="cs-CZ" b="1" dirty="0"/>
              <a:t>Jak budu prokazovat realizaci opatření? </a:t>
            </a:r>
            <a:r>
              <a:rPr lang="cs-CZ" i="1" dirty="0" err="1"/>
              <a:t>Checklistem</a:t>
            </a:r>
            <a:r>
              <a:rPr lang="cs-CZ" i="1" dirty="0"/>
              <a:t> s důkazy o funkčnosti opatření, na jeho podobě pracuje MMR s NUKIB.</a:t>
            </a:r>
            <a:endParaRPr lang="cs-CZ" b="1" i="1" dirty="0"/>
          </a:p>
          <a:p>
            <a:pPr>
              <a:spcBef>
                <a:spcPts val="1200"/>
              </a:spcBef>
              <a:buSzPts val="1500"/>
            </a:pPr>
            <a:r>
              <a:rPr lang="cs-CZ" b="1" dirty="0"/>
              <a:t>Jaký bude minimální rozpočet projektu? </a:t>
            </a:r>
            <a:r>
              <a:rPr lang="cs-CZ" i="1" dirty="0"/>
              <a:t>1 mil Kč.</a:t>
            </a:r>
            <a:endParaRPr lang="cs-CZ" b="1" i="1" dirty="0"/>
          </a:p>
          <a:p>
            <a:pPr>
              <a:spcBef>
                <a:spcPts val="1200"/>
              </a:spcBef>
              <a:buSzPts val="1500"/>
            </a:pP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62423878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7778024-FDCE-E846-A037-107DCED977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9262" y="1303386"/>
            <a:ext cx="8439185" cy="4515161"/>
          </a:xfrm>
        </p:spPr>
        <p:txBody>
          <a:bodyPr>
            <a:normAutofit/>
          </a:bodyPr>
          <a:lstStyle/>
          <a:p>
            <a:pPr lvl="0"/>
            <a:endParaRPr lang="cs-CZ" sz="1800" dirty="0">
              <a:solidFill>
                <a:schemeClr val="bg2">
                  <a:lumMod val="25000"/>
                </a:schemeClr>
              </a:solidFill>
            </a:endParaRPr>
          </a:p>
          <a:p>
            <a:pPr lvl="0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8" name="Google Shape;145;p21"/>
          <p:cNvSpPr txBox="1">
            <a:spLocks/>
          </p:cNvSpPr>
          <p:nvPr/>
        </p:nvSpPr>
        <p:spPr>
          <a:xfrm>
            <a:off x="781050" y="43682"/>
            <a:ext cx="7863494" cy="146049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rgbClr val="1D71B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>
              <a:spcBef>
                <a:spcPts val="0"/>
              </a:spcBef>
              <a:buClr>
                <a:srgbClr val="1D71B8"/>
              </a:buClr>
              <a:buSzPts val="2800"/>
            </a:pPr>
            <a:r>
              <a:rPr lang="cs-CZ" dirty="0"/>
              <a:t>FAQ</a:t>
            </a:r>
            <a:endParaRPr lang="cs-CZ" sz="1600" dirty="0"/>
          </a:p>
        </p:txBody>
      </p:sp>
      <p:sp>
        <p:nvSpPr>
          <p:cNvPr id="9" name="Google Shape;146;p21"/>
          <p:cNvSpPr txBox="1">
            <a:spLocks/>
          </p:cNvSpPr>
          <p:nvPr/>
        </p:nvSpPr>
        <p:spPr>
          <a:xfrm>
            <a:off x="450053" y="1169571"/>
            <a:ext cx="8348260" cy="4500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D71B8"/>
              </a:buClr>
              <a:buSzTx/>
              <a:buFont typeface="Arial" panose="020B0604020202020204" pitchFamily="34" charset="0"/>
              <a:buChar char="•"/>
              <a:tabLst/>
              <a:defRPr lang="cs-CZ" sz="1500" b="0" kern="1200" smtClean="0">
                <a:solidFill>
                  <a:srgbClr val="4C4C4C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D71B8"/>
              </a:buClr>
              <a:buFont typeface="Arial" panose="020B0604020202020204" pitchFamily="34" charset="0"/>
              <a:buChar char="•"/>
              <a:defRPr sz="1500" kern="1200">
                <a:solidFill>
                  <a:srgbClr val="4C4C4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D71B8"/>
              </a:buClr>
              <a:buFont typeface="Arial" panose="020B0604020202020204" pitchFamily="34" charset="0"/>
              <a:buChar char="•"/>
              <a:defRPr sz="1500" kern="1200">
                <a:solidFill>
                  <a:srgbClr val="4C4C4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D71B8"/>
              </a:buClr>
              <a:buFont typeface="Arial" panose="020B0604020202020204" pitchFamily="34" charset="0"/>
              <a:buChar char="•"/>
              <a:defRPr sz="1500" kern="1200">
                <a:solidFill>
                  <a:srgbClr val="4C4C4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D71B8"/>
              </a:buClr>
              <a:buFont typeface="Arial" panose="020B0604020202020204" pitchFamily="34" charset="0"/>
              <a:buChar char="•"/>
              <a:defRPr sz="1500" kern="1200">
                <a:solidFill>
                  <a:srgbClr val="4C4C4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buSzPts val="1500"/>
            </a:pPr>
            <a:r>
              <a:rPr lang="cs-CZ" b="1" dirty="0" smtClean="0"/>
              <a:t>Je možné financovat provozní výdaje náklady na </a:t>
            </a:r>
            <a:r>
              <a:rPr lang="cs-CZ" b="1" dirty="0" err="1" smtClean="0"/>
              <a:t>cloud</a:t>
            </a:r>
            <a:r>
              <a:rPr lang="cs-CZ" b="1" dirty="0" smtClean="0"/>
              <a:t> a pronájem (HW, SW)? </a:t>
            </a:r>
            <a:r>
              <a:rPr lang="cs-CZ" i="1" dirty="0" smtClean="0"/>
              <a:t>Ano, ale jen v investiční fázi projektu</a:t>
            </a:r>
            <a:endParaRPr lang="cs-CZ" sz="1200" i="1" dirty="0"/>
          </a:p>
          <a:p>
            <a:pPr>
              <a:spcBef>
                <a:spcPts val="1200"/>
              </a:spcBef>
              <a:buSzPts val="1500"/>
            </a:pPr>
            <a:r>
              <a:rPr lang="cs-CZ" b="1" dirty="0" smtClean="0"/>
              <a:t>Jsou penetrační testy způsobilý výdaj? </a:t>
            </a:r>
            <a:r>
              <a:rPr lang="cs-CZ" i="1" dirty="0" smtClean="0"/>
              <a:t>Ano a další</a:t>
            </a:r>
          </a:p>
          <a:p>
            <a:pPr lvl="1"/>
            <a:r>
              <a:rPr lang="cs-CZ" i="1" dirty="0"/>
              <a:t>odborné konzultace a dozor při implementaci;</a:t>
            </a:r>
          </a:p>
          <a:p>
            <a:pPr lvl="1"/>
            <a:r>
              <a:rPr lang="cs-CZ" i="1" dirty="0"/>
              <a:t>bezpečnostní audit a penetrační testy;</a:t>
            </a:r>
          </a:p>
          <a:p>
            <a:pPr lvl="1"/>
            <a:r>
              <a:rPr lang="cs-CZ" i="1" dirty="0" smtClean="0"/>
              <a:t>studie </a:t>
            </a:r>
            <a:r>
              <a:rPr lang="cs-CZ" i="1" dirty="0"/>
              <a:t>proveditelnosti;</a:t>
            </a:r>
          </a:p>
          <a:p>
            <a:pPr lvl="1"/>
            <a:r>
              <a:rPr lang="cs-CZ" i="1" dirty="0"/>
              <a:t>pořízení služeb bezprostředně souvisejících s realizací projektu (příprava a realizace zadávacích a výběrových řízení);</a:t>
            </a:r>
          </a:p>
          <a:p>
            <a:pPr lvl="1">
              <a:spcBef>
                <a:spcPts val="1200"/>
              </a:spcBef>
              <a:buSzPts val="1500"/>
            </a:pPr>
            <a:endParaRPr lang="cs-CZ" i="1" dirty="0" smtClean="0"/>
          </a:p>
          <a:p>
            <a:pPr>
              <a:spcBef>
                <a:spcPts val="1200"/>
              </a:spcBef>
              <a:buSzPts val="1500"/>
            </a:pPr>
            <a:r>
              <a:rPr lang="cs-CZ" b="1" dirty="0" smtClean="0"/>
              <a:t>Je výzva jen pro provozovatele KIS/VIS/PZS? </a:t>
            </a:r>
            <a:r>
              <a:rPr lang="cs-CZ" i="1" dirty="0" smtClean="0"/>
              <a:t>Ne, pro všechny způsobilé příjemce podpory</a:t>
            </a:r>
            <a:endParaRPr lang="cs-CZ" sz="1200" i="1" dirty="0"/>
          </a:p>
          <a:p>
            <a:pPr>
              <a:spcBef>
                <a:spcPts val="1200"/>
              </a:spcBef>
              <a:buSzPts val="1500"/>
            </a:pPr>
            <a:r>
              <a:rPr lang="cs-CZ" b="1" dirty="0"/>
              <a:t>Bude specifická výzva pro zdravotnictví? </a:t>
            </a:r>
            <a:r>
              <a:rPr lang="cs-CZ" i="1" dirty="0"/>
              <a:t>Ne</a:t>
            </a:r>
            <a:endParaRPr lang="cs-CZ" b="1" i="1" dirty="0"/>
          </a:p>
          <a:p>
            <a:pPr>
              <a:spcBef>
                <a:spcPts val="1200"/>
              </a:spcBef>
              <a:buSzPts val="1500"/>
            </a:pPr>
            <a:r>
              <a:rPr lang="cs-CZ" b="1" dirty="0" smtClean="0"/>
              <a:t>Jaký bude maximální rozpočet projektu? </a:t>
            </a:r>
            <a:r>
              <a:rPr lang="cs-CZ" i="1" dirty="0" smtClean="0"/>
              <a:t>50mil Kč, 300mil Kč celostátní řešení.</a:t>
            </a:r>
          </a:p>
          <a:p>
            <a:pPr>
              <a:spcBef>
                <a:spcPts val="1200"/>
              </a:spcBef>
              <a:buSzPts val="1500"/>
            </a:pPr>
            <a:r>
              <a:rPr lang="cs-CZ" b="1" dirty="0" smtClean="0"/>
              <a:t>Bude možné financovat stavební úpravy? </a:t>
            </a:r>
            <a:r>
              <a:rPr lang="cs-CZ" i="1" dirty="0"/>
              <a:t>Ano, na realizaci bezpečnostních technických opatření, zejména opatření fyzické bezpečnosti nebo omezení přístupu k </a:t>
            </a:r>
            <a:r>
              <a:rPr lang="cs-CZ" i="1" dirty="0" smtClean="0"/>
              <a:t>zařízením…</a:t>
            </a:r>
            <a:endParaRPr lang="cs-CZ" i="1" dirty="0"/>
          </a:p>
          <a:p>
            <a:pPr>
              <a:spcBef>
                <a:spcPts val="1200"/>
              </a:spcBef>
              <a:buSzPts val="1500"/>
            </a:pPr>
            <a:endParaRPr lang="cs-CZ" i="1" dirty="0"/>
          </a:p>
          <a:p>
            <a:pPr>
              <a:spcBef>
                <a:spcPts val="1200"/>
              </a:spcBef>
              <a:buSzPts val="1500"/>
            </a:pP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10572379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093703" y="534170"/>
            <a:ext cx="5603686" cy="37059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cs-CZ" sz="2394"/>
              <a:t>V</a:t>
            </a:r>
            <a:r>
              <a:rPr lang="cs-CZ" altLang="cs-CZ" sz="2394"/>
              <a:t>ýsledky dotazníku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1230" y="1303365"/>
            <a:ext cx="7758010" cy="4250276"/>
          </a:xfrm>
        </p:spPr>
        <p:txBody>
          <a:bodyPr>
            <a:normAutofit/>
          </a:bodyPr>
          <a:lstStyle/>
          <a:p>
            <a:pPr marL="0" indent="0">
              <a:defRPr/>
            </a:pPr>
            <a:endParaRPr lang="cs-CZ" sz="400" dirty="0"/>
          </a:p>
          <a:p>
            <a:pPr marL="0" indent="0">
              <a:lnSpc>
                <a:spcPct val="140000"/>
              </a:lnSpc>
              <a:buClr>
                <a:srgbClr val="CE0000"/>
              </a:buClr>
              <a:buNone/>
              <a:defRPr/>
            </a:pPr>
            <a:r>
              <a:rPr lang="cs-CZ" sz="1800" dirty="0">
                <a:solidFill>
                  <a:srgbClr val="CE0000"/>
                </a:solidFill>
                <a:hlinkClick r:id="rId2"/>
              </a:rPr>
              <a:t>https://extranet.kr-vysocina.cz/formulare/it-projekty-irop/</a:t>
            </a:r>
            <a:endParaRPr lang="cs-CZ" sz="1800" dirty="0">
              <a:solidFill>
                <a:srgbClr val="CE0000"/>
              </a:solidFill>
            </a:endParaRPr>
          </a:p>
          <a:p>
            <a:pPr marL="0" indent="0">
              <a:lnSpc>
                <a:spcPct val="140000"/>
              </a:lnSpc>
              <a:buClr>
                <a:srgbClr val="CE0000"/>
              </a:buClr>
              <a:buNone/>
              <a:defRPr/>
            </a:pPr>
            <a:endParaRPr lang="cs-CZ" sz="1800" dirty="0">
              <a:solidFill>
                <a:srgbClr val="CE0000"/>
              </a:solidFill>
            </a:endParaRPr>
          </a:p>
          <a:p>
            <a:pPr marL="0" indent="0">
              <a:lnSpc>
                <a:spcPct val="140000"/>
              </a:lnSpc>
              <a:buClr>
                <a:srgbClr val="CE0000"/>
              </a:buClr>
              <a:buNone/>
              <a:defRPr/>
            </a:pPr>
            <a:r>
              <a:rPr lang="cs-CZ" sz="1800" dirty="0">
                <a:solidFill>
                  <a:srgbClr val="CE0000"/>
                </a:solidFill>
              </a:rPr>
              <a:t>Stav k 25.1.2022</a:t>
            </a:r>
          </a:p>
          <a:p>
            <a:pPr marL="0" indent="0">
              <a:lnSpc>
                <a:spcPct val="140000"/>
              </a:lnSpc>
              <a:buClr>
                <a:srgbClr val="CE0000"/>
              </a:buClr>
              <a:buNone/>
              <a:defRPr/>
            </a:pPr>
            <a:endParaRPr lang="cs-CZ" sz="1800" dirty="0">
              <a:solidFill>
                <a:srgbClr val="CE0000"/>
              </a:solidFill>
            </a:endParaRPr>
          </a:p>
          <a:p>
            <a:pPr marL="0" indent="0">
              <a:lnSpc>
                <a:spcPct val="140000"/>
              </a:lnSpc>
              <a:buClr>
                <a:srgbClr val="CE0000"/>
              </a:buClr>
              <a:buNone/>
              <a:defRPr/>
            </a:pPr>
            <a:r>
              <a:rPr lang="cs-CZ" sz="1800" dirty="0">
                <a:solidFill>
                  <a:srgbClr val="CE0000"/>
                </a:solidFill>
              </a:rPr>
              <a:t>Celkově</a:t>
            </a:r>
          </a:p>
          <a:p>
            <a:pPr marL="244345" indent="-244345" algn="just">
              <a:spcBef>
                <a:spcPts val="1026"/>
              </a:spcBef>
              <a:buClr>
                <a:srgbClr val="CE0000"/>
              </a:buClr>
              <a:buFont typeface="Wingdings" panose="05000000000000000000" pitchFamily="2" charset="2"/>
              <a:buChar char="§"/>
              <a:defRPr/>
            </a:pPr>
            <a:r>
              <a:rPr lang="cs-CZ" sz="1800" dirty="0"/>
              <a:t>141 vyplněných dotazníků</a:t>
            </a:r>
          </a:p>
          <a:p>
            <a:pPr marL="244345" indent="-244345" algn="just">
              <a:spcBef>
                <a:spcPts val="1026"/>
              </a:spcBef>
              <a:buClr>
                <a:srgbClr val="CE0000"/>
              </a:buClr>
              <a:buFont typeface="Wingdings" panose="05000000000000000000" pitchFamily="2" charset="2"/>
              <a:buChar char="§"/>
              <a:defRPr/>
            </a:pPr>
            <a:r>
              <a:rPr lang="cs-CZ" sz="1800" dirty="0"/>
              <a:t>55% města a obce, 35% příspěvkové organizace, 10% krajské úřady</a:t>
            </a:r>
          </a:p>
          <a:p>
            <a:pPr marL="244345" indent="-244345" algn="just">
              <a:spcBef>
                <a:spcPts val="1026"/>
              </a:spcBef>
              <a:buClr>
                <a:srgbClr val="CE0000"/>
              </a:buClr>
              <a:buFont typeface="Wingdings" panose="05000000000000000000" pitchFamily="2" charset="2"/>
              <a:buChar char="§"/>
              <a:defRPr/>
            </a:pPr>
            <a:r>
              <a:rPr lang="cs-CZ" sz="1800" dirty="0"/>
              <a:t>Průměrný počet řešených témat na instituci – 6</a:t>
            </a:r>
          </a:p>
          <a:p>
            <a:pPr marL="244345" indent="-244345" algn="just">
              <a:spcBef>
                <a:spcPts val="1026"/>
              </a:spcBef>
              <a:buClr>
                <a:srgbClr val="CE0000"/>
              </a:buClr>
              <a:buFont typeface="Wingdings" panose="05000000000000000000" pitchFamily="2" charset="2"/>
              <a:buChar char="§"/>
              <a:defRPr/>
            </a:pPr>
            <a:endParaRPr lang="cs-CZ" sz="1800" dirty="0"/>
          </a:p>
          <a:p>
            <a:pPr marL="0" indent="0">
              <a:buClr>
                <a:srgbClr val="CE0000"/>
              </a:buClr>
              <a:defRPr/>
            </a:pP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178281556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093703" y="534170"/>
            <a:ext cx="5603686" cy="37059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cs-CZ" sz="2394"/>
              <a:t>V</a:t>
            </a:r>
            <a:r>
              <a:rPr lang="cs-CZ" altLang="cs-CZ" sz="2394"/>
              <a:t>ýsledky dotazníku</a:t>
            </a:r>
          </a:p>
        </p:txBody>
      </p:sp>
      <p:pic>
        <p:nvPicPr>
          <p:cNvPr id="17411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934" y="1273998"/>
            <a:ext cx="6958454" cy="4699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937127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07379" y="70999"/>
            <a:ext cx="7772400" cy="1461244"/>
          </a:xfrm>
        </p:spPr>
        <p:txBody>
          <a:bodyPr/>
          <a:lstStyle/>
          <a:p>
            <a:r>
              <a:rPr lang="cs-CZ" sz="4000" dirty="0" smtClean="0"/>
              <a:t>Výstupy semináře </a:t>
            </a:r>
            <a:r>
              <a:rPr lang="cs-CZ" sz="4000" dirty="0" err="1" smtClean="0"/>
              <a:t>hSOC</a:t>
            </a:r>
            <a:r>
              <a:rPr lang="cs-CZ" sz="4000" dirty="0" smtClean="0"/>
              <a:t/>
            </a:r>
            <a:br>
              <a:rPr lang="cs-CZ" sz="4000" dirty="0" smtClean="0"/>
            </a:br>
            <a:r>
              <a:rPr lang="cs-CZ" sz="4000" b="0" dirty="0" smtClean="0"/>
              <a:t>Projektová témata</a:t>
            </a:r>
            <a:endParaRPr lang="cs-CZ" sz="4000" b="0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845" y="1683949"/>
            <a:ext cx="7921200" cy="2769685"/>
          </a:xfrm>
          <a:prstGeom prst="rect">
            <a:avLst/>
          </a:prstGeom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07379" y="-51228"/>
            <a:ext cx="7772400" cy="1461244"/>
          </a:xfrm>
        </p:spPr>
        <p:txBody>
          <a:bodyPr/>
          <a:lstStyle/>
          <a:p>
            <a:r>
              <a:rPr lang="cs-CZ" sz="4000" dirty="0" smtClean="0"/>
              <a:t>Výstupy semináře </a:t>
            </a:r>
            <a:r>
              <a:rPr lang="cs-CZ" sz="4000" dirty="0" err="1" smtClean="0"/>
              <a:t>hSOC</a:t>
            </a:r>
            <a:r>
              <a:rPr lang="cs-CZ" sz="4000" dirty="0" smtClean="0"/>
              <a:t/>
            </a:r>
            <a:br>
              <a:rPr lang="cs-CZ" sz="4000" dirty="0" smtClean="0"/>
            </a:br>
            <a:r>
              <a:rPr lang="cs-CZ" sz="4000" b="0" dirty="0" smtClean="0"/>
              <a:t>sdílené služby</a:t>
            </a:r>
            <a:endParaRPr lang="cs-CZ" sz="4000" b="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796" y="1682043"/>
            <a:ext cx="7345983" cy="2415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83291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4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lvl="0"/>
            <a:r>
              <a:rPr lang="cs-CZ" dirty="0"/>
              <a:t>Děkuji za pozornost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053704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1"/>
          <p:cNvSpPr txBox="1">
            <a:spLocks noGrp="1"/>
          </p:cNvSpPr>
          <p:nvPr>
            <p:ph idx="1"/>
          </p:nvPr>
        </p:nvSpPr>
        <p:spPr>
          <a:xfrm>
            <a:off x="628650" y="1702372"/>
            <a:ext cx="7863494" cy="45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just">
              <a:spcBef>
                <a:spcPts val="1200"/>
              </a:spcBef>
              <a:buSzPts val="1500"/>
            </a:pPr>
            <a:r>
              <a:rPr lang="cs-CZ" sz="1600" b="1" dirty="0"/>
              <a:t>Kybernetická bezpečnost </a:t>
            </a:r>
            <a:r>
              <a:rPr lang="cs-CZ" sz="1600" dirty="0"/>
              <a:t>- 10. výzva; alokace </a:t>
            </a:r>
            <a:r>
              <a:rPr lang="cs-CZ" sz="1600" b="1" dirty="0"/>
              <a:t>1,3 mld. Kč</a:t>
            </a:r>
            <a:r>
              <a:rPr lang="cs-CZ" sz="1600" dirty="0"/>
              <a:t>; podpora technických bezpečnostních opatření dle zákona o kybernetické bezpečnosti</a:t>
            </a:r>
          </a:p>
          <a:p>
            <a:pPr algn="just">
              <a:spcBef>
                <a:spcPts val="1200"/>
              </a:spcBef>
              <a:buSzPts val="1500"/>
            </a:pPr>
            <a:endParaRPr lang="cs-CZ" sz="1600" dirty="0"/>
          </a:p>
          <a:p>
            <a:pPr algn="just">
              <a:spcBef>
                <a:spcPts val="1200"/>
              </a:spcBef>
              <a:buSzPts val="1500"/>
            </a:pPr>
            <a:endParaRPr lang="cs-CZ" sz="1600" dirty="0"/>
          </a:p>
          <a:p>
            <a:pPr algn="just">
              <a:spcBef>
                <a:spcPts val="1200"/>
              </a:spcBef>
              <a:buSzPts val="1500"/>
            </a:pPr>
            <a:endParaRPr lang="cs-CZ" sz="1600" dirty="0"/>
          </a:p>
          <a:p>
            <a:pPr algn="just">
              <a:spcBef>
                <a:spcPts val="1200"/>
              </a:spcBef>
              <a:buSzPts val="1500"/>
            </a:pPr>
            <a:endParaRPr lang="cs-CZ" sz="1600" dirty="0"/>
          </a:p>
          <a:p>
            <a:pPr algn="just">
              <a:spcBef>
                <a:spcPts val="1200"/>
              </a:spcBef>
              <a:buSzPts val="1500"/>
            </a:pPr>
            <a:endParaRPr lang="cs-CZ" sz="1600" dirty="0"/>
          </a:p>
          <a:p>
            <a:pPr algn="just">
              <a:spcBef>
                <a:spcPts val="1200"/>
              </a:spcBef>
              <a:buSzPts val="1500"/>
            </a:pPr>
            <a:endParaRPr lang="cs-CZ" sz="1600" dirty="0"/>
          </a:p>
          <a:p>
            <a:pPr algn="just">
              <a:spcBef>
                <a:spcPts val="1200"/>
              </a:spcBef>
              <a:buSzPts val="1500"/>
            </a:pPr>
            <a:r>
              <a:rPr lang="cs-CZ" sz="1600" dirty="0"/>
              <a:t>realizace opatření na zvýšení bezpečnosti IS a KS bylo možné prostřednictvím dalších výzev IROP, a to jako jedna z možných funkcionalit</a:t>
            </a:r>
          </a:p>
          <a:p>
            <a:pPr>
              <a:spcBef>
                <a:spcPts val="1200"/>
              </a:spcBef>
              <a:buSzPts val="1500"/>
            </a:pPr>
            <a:endParaRPr lang="cs-CZ" sz="1600" b="1" dirty="0"/>
          </a:p>
        </p:txBody>
      </p:sp>
      <p:sp>
        <p:nvSpPr>
          <p:cNvPr id="5" name="Google Shape;145;p21"/>
          <p:cNvSpPr txBox="1">
            <a:spLocks/>
          </p:cNvSpPr>
          <p:nvPr/>
        </p:nvSpPr>
        <p:spPr>
          <a:xfrm>
            <a:off x="781050" y="43682"/>
            <a:ext cx="7863494" cy="146049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rgbClr val="1D71B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>
              <a:spcBef>
                <a:spcPts val="0"/>
              </a:spcBef>
              <a:buClr>
                <a:srgbClr val="1D71B8"/>
              </a:buClr>
              <a:buSzPts val="2800"/>
            </a:pPr>
            <a:r>
              <a:rPr lang="cs-CZ" dirty="0"/>
              <a:t>Ohlédnutí za IROP 2014-2020</a:t>
            </a:r>
          </a:p>
          <a:p>
            <a:pPr algn="ctr">
              <a:spcBef>
                <a:spcPts val="0"/>
              </a:spcBef>
              <a:buClr>
                <a:srgbClr val="1D71B8"/>
              </a:buClr>
              <a:buSzPts val="2800"/>
            </a:pPr>
            <a:r>
              <a:rPr lang="cs-CZ" sz="1400" dirty="0"/>
              <a:t>SC 3.2 </a:t>
            </a:r>
            <a:r>
              <a:rPr lang="cs-CZ" sz="1600" dirty="0"/>
              <a:t>Zvyšování</a:t>
            </a:r>
            <a:r>
              <a:rPr lang="cs-CZ" sz="1400" dirty="0"/>
              <a:t> efektivity a </a:t>
            </a:r>
            <a:r>
              <a:rPr lang="cs-CZ" sz="1600" dirty="0"/>
              <a:t>transparentnosti veřejné správy prostřednictvím rozvoje využití </a:t>
            </a:r>
            <a:r>
              <a:rPr lang="cs-CZ" sz="1400" dirty="0"/>
              <a:t>a kvality systémů IKT</a:t>
            </a:r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1573374"/>
              </p:ext>
            </p:extLst>
          </p:nvPr>
        </p:nvGraphicFramePr>
        <p:xfrm>
          <a:off x="1512397" y="2876975"/>
          <a:ext cx="6096000" cy="163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157897296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43789932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7896066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400" dirty="0"/>
                        <a:t>stav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/>
                        <a:t>projekty</a:t>
                      </a:r>
                    </a:p>
                    <a:p>
                      <a:pPr algn="ctr"/>
                      <a:r>
                        <a:rPr lang="cs-CZ" sz="1400" dirty="0"/>
                        <a:t>(počet)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/>
                        <a:t>příspěvek z EFRR</a:t>
                      </a:r>
                    </a:p>
                    <a:p>
                      <a:pPr algn="ctr"/>
                      <a:r>
                        <a:rPr lang="cs-CZ" sz="1400" dirty="0"/>
                        <a:t>(mil. CZK)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65745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400" baseline="0" dirty="0"/>
                        <a:t>v realizaci</a:t>
                      </a:r>
                      <a:endParaRPr lang="cs-CZ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/>
                        <a:t>509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4674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400" dirty="0"/>
                        <a:t>dokončené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/>
                        <a:t>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/>
                        <a:t>842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5383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solidFill>
                            <a:schemeClr val="bg1"/>
                          </a:solidFill>
                        </a:rPr>
                        <a:t>celkem</a:t>
                      </a: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solidFill>
                            <a:schemeClr val="bg1"/>
                          </a:solidFill>
                        </a:rPr>
                        <a:t>54</a:t>
                      </a: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solidFill>
                            <a:schemeClr val="bg1"/>
                          </a:solidFill>
                        </a:rPr>
                        <a:t>1 351</a:t>
                      </a: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331483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Zástupný symbol pro obsah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3224190"/>
              </p:ext>
            </p:extLst>
          </p:nvPr>
        </p:nvGraphicFramePr>
        <p:xfrm>
          <a:off x="628646" y="1701799"/>
          <a:ext cx="7862889" cy="41446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52665">
                  <a:extLst>
                    <a:ext uri="{9D8B030D-6E8A-4147-A177-3AD203B41FA5}">
                      <a16:colId xmlns:a16="http://schemas.microsoft.com/office/drawing/2014/main" val="946086687"/>
                    </a:ext>
                  </a:extLst>
                </a:gridCol>
                <a:gridCol w="1068636">
                  <a:extLst>
                    <a:ext uri="{9D8B030D-6E8A-4147-A177-3AD203B41FA5}">
                      <a16:colId xmlns:a16="http://schemas.microsoft.com/office/drawing/2014/main" val="3876264076"/>
                    </a:ext>
                  </a:extLst>
                </a:gridCol>
                <a:gridCol w="1341588">
                  <a:extLst>
                    <a:ext uri="{9D8B030D-6E8A-4147-A177-3AD203B41FA5}">
                      <a16:colId xmlns:a16="http://schemas.microsoft.com/office/drawing/2014/main" val="11227519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právní forma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projekty</a:t>
                      </a:r>
                    </a:p>
                    <a:p>
                      <a:pPr algn="ctr" fontAlgn="b"/>
                      <a:r>
                        <a:rPr lang="cs-CZ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(počet)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příspěvek z EFRR</a:t>
                      </a:r>
                    </a:p>
                    <a:p>
                      <a:pPr algn="ctr" fontAlgn="b"/>
                      <a:r>
                        <a:rPr lang="cs-CZ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(mil. CZK)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970007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88900" indent="0" algn="l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Státní příspěvková organizace ze zákona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067418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cs-CZ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Státní příspěvková organizace ostatní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182403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cs-CZ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Kraj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395676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cs-CZ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Organizační složka státu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386682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cs-CZ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Akciová společnost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354665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cs-CZ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Příspěvková organizace zřízená územním samosprávným celkem - Kraj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45764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cs-CZ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Příspěvková organizace zřízená územním samosprávným celkem - Obec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784078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cs-CZ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Státní podnik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14759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cs-CZ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Obec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411469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cs-CZ" sz="14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celkem</a:t>
                      </a:r>
                    </a:p>
                  </a:txBody>
                  <a:tcPr marL="9525" marR="9525" marT="9525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9525" marR="9525" marT="9525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1 351</a:t>
                      </a:r>
                    </a:p>
                  </a:txBody>
                  <a:tcPr marL="9525" marR="9525" marT="9525" marB="0" anchor="ctr"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2769540"/>
                  </a:ext>
                </a:extLst>
              </a:tr>
            </a:tbl>
          </a:graphicData>
        </a:graphic>
      </p:graphicFrame>
      <p:sp>
        <p:nvSpPr>
          <p:cNvPr id="5" name="Google Shape;145;p21"/>
          <p:cNvSpPr txBox="1">
            <a:spLocks/>
          </p:cNvSpPr>
          <p:nvPr/>
        </p:nvSpPr>
        <p:spPr>
          <a:xfrm>
            <a:off x="781050" y="43682"/>
            <a:ext cx="7863494" cy="146049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rgbClr val="1D71B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>
              <a:spcBef>
                <a:spcPts val="0"/>
              </a:spcBef>
              <a:buClr>
                <a:srgbClr val="1D71B8"/>
              </a:buClr>
              <a:buSzPts val="2800"/>
            </a:pPr>
            <a:r>
              <a:rPr lang="cs-CZ" dirty="0"/>
              <a:t>Ohlédnutí za IROP 2014-2020</a:t>
            </a:r>
          </a:p>
          <a:p>
            <a:pPr algn="ctr">
              <a:spcBef>
                <a:spcPts val="0"/>
              </a:spcBef>
              <a:buClr>
                <a:srgbClr val="1D71B8"/>
              </a:buClr>
              <a:buSzPts val="2800"/>
            </a:pPr>
            <a:r>
              <a:rPr lang="cs-CZ" sz="1400" dirty="0"/>
              <a:t>10. Výzva </a:t>
            </a:r>
            <a:r>
              <a:rPr lang="cs-CZ" sz="1600" dirty="0"/>
              <a:t>kybernetická</a:t>
            </a:r>
            <a:r>
              <a:rPr lang="cs-CZ" sz="1400" dirty="0"/>
              <a:t> bezpečnost</a:t>
            </a:r>
          </a:p>
        </p:txBody>
      </p:sp>
    </p:spTree>
    <p:extLst>
      <p:ext uri="{BB962C8B-B14F-4D97-AF65-F5344CB8AC3E}">
        <p14:creationId xmlns:p14="http://schemas.microsoft.com/office/powerpoint/2010/main" val="163608641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000" r="-1" b="-1"/>
          <a:stretch/>
        </p:blipFill>
        <p:spPr>
          <a:xfrm>
            <a:off x="20" y="0"/>
            <a:ext cx="9143980" cy="685800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-1" y="4549966"/>
            <a:ext cx="9144001" cy="1512110"/>
          </a:xfr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cs-CZ" dirty="0">
                <a:solidFill>
                  <a:srgbClr val="1D70B8"/>
                </a:solidFill>
              </a:rPr>
              <a:t>IROP 2021-2027, Specifický cíl  1.1 </a:t>
            </a:r>
            <a:br>
              <a:rPr lang="cs-CZ" dirty="0">
                <a:solidFill>
                  <a:srgbClr val="1D70B8"/>
                </a:solidFill>
              </a:rPr>
            </a:br>
            <a:r>
              <a:rPr lang="cs-CZ" dirty="0"/>
              <a:t>Využívání přínosů digitalizace pro občany, podniky, výzkumné organizace a veřejné orgány </a:t>
            </a:r>
            <a:endParaRPr lang="en-US" dirty="0">
              <a:solidFill>
                <a:srgbClr val="1D70B8"/>
              </a:solidFill>
              <a:latin typeface="+mj-lt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9976365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1"/>
          <p:cNvSpPr txBox="1">
            <a:spLocks noGrp="1"/>
          </p:cNvSpPr>
          <p:nvPr>
            <p:ph idx="1"/>
          </p:nvPr>
        </p:nvSpPr>
        <p:spPr>
          <a:xfrm>
            <a:off x="628650" y="1702372"/>
            <a:ext cx="7863494" cy="45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spcBef>
                <a:spcPts val="1200"/>
              </a:spcBef>
              <a:buSzPts val="1500"/>
            </a:pPr>
            <a:r>
              <a:rPr lang="cs-CZ" sz="1600" b="1" dirty="0"/>
              <a:t>Elektronizace vybraných služeb veřejné správy (např. </a:t>
            </a:r>
            <a:r>
              <a:rPr lang="cs-CZ" sz="1600" b="1" dirty="0" err="1"/>
              <a:t>eHealth</a:t>
            </a:r>
            <a:r>
              <a:rPr lang="cs-CZ" sz="1600" b="1" dirty="0"/>
              <a:t>, </a:t>
            </a:r>
            <a:r>
              <a:rPr lang="cs-CZ" sz="1600" b="1" dirty="0" err="1"/>
              <a:t>eJustice</a:t>
            </a:r>
            <a:r>
              <a:rPr lang="cs-CZ" sz="1600" b="1" dirty="0"/>
              <a:t>…)</a:t>
            </a:r>
          </a:p>
          <a:p>
            <a:pPr>
              <a:spcBef>
                <a:spcPts val="1200"/>
              </a:spcBef>
              <a:buSzPts val="1500"/>
            </a:pPr>
            <a:r>
              <a:rPr lang="cs-CZ" sz="1600" b="1" dirty="0"/>
              <a:t>Elektronická identita</a:t>
            </a:r>
          </a:p>
          <a:p>
            <a:pPr>
              <a:spcBef>
                <a:spcPts val="1200"/>
              </a:spcBef>
              <a:buSzPts val="1500"/>
            </a:pPr>
            <a:r>
              <a:rPr lang="cs-CZ" sz="1600" b="1" dirty="0"/>
              <a:t>Rozšíření propojeného datového fondu</a:t>
            </a:r>
          </a:p>
          <a:p>
            <a:pPr>
              <a:spcBef>
                <a:spcPts val="1200"/>
              </a:spcBef>
              <a:buSzPts val="1500"/>
            </a:pPr>
            <a:r>
              <a:rPr lang="cs-CZ" sz="1600" b="1" dirty="0" err="1"/>
              <a:t>eGovernment</a:t>
            </a:r>
            <a:r>
              <a:rPr lang="cs-CZ" sz="1600" b="1" dirty="0"/>
              <a:t> </a:t>
            </a:r>
            <a:r>
              <a:rPr lang="cs-CZ" sz="1600" b="1" dirty="0" err="1"/>
              <a:t>cloud</a:t>
            </a:r>
            <a:endParaRPr lang="cs-CZ" sz="1600" b="1" dirty="0"/>
          </a:p>
          <a:p>
            <a:pPr>
              <a:spcBef>
                <a:spcPts val="1200"/>
              </a:spcBef>
              <a:buSzPts val="1500"/>
            </a:pPr>
            <a:r>
              <a:rPr lang="cs-CZ" sz="1600" b="1" dirty="0"/>
              <a:t>Automatizace zpracování digitálních dat (robotizace)</a:t>
            </a:r>
          </a:p>
          <a:p>
            <a:pPr>
              <a:spcBef>
                <a:spcPts val="1200"/>
              </a:spcBef>
              <a:buSzPts val="1500"/>
            </a:pPr>
            <a:r>
              <a:rPr lang="cs-CZ" sz="1600" b="1" dirty="0"/>
              <a:t>Portály obcí a krajů</a:t>
            </a:r>
          </a:p>
          <a:p>
            <a:pPr>
              <a:spcBef>
                <a:spcPts val="1200"/>
              </a:spcBef>
              <a:buSzPts val="1500"/>
            </a:pPr>
            <a:r>
              <a:rPr lang="cs-CZ" sz="1600" b="1" dirty="0"/>
              <a:t>Metropolitní, krajské a další neveřejné sítě veřejné správy</a:t>
            </a:r>
          </a:p>
          <a:p>
            <a:pPr>
              <a:spcBef>
                <a:spcPts val="1200"/>
              </a:spcBef>
              <a:buSzPts val="1500"/>
            </a:pPr>
            <a:r>
              <a:rPr lang="cs-CZ" sz="2000" b="1" dirty="0">
                <a:solidFill>
                  <a:srgbClr val="1D71B8"/>
                </a:solidFill>
                <a:ea typeface="+mj-ea"/>
              </a:rPr>
              <a:t>Kybernetická bezpečnost</a:t>
            </a:r>
          </a:p>
          <a:p>
            <a:pPr>
              <a:spcBef>
                <a:spcPts val="1200"/>
              </a:spcBef>
              <a:buSzPts val="1500"/>
            </a:pPr>
            <a:endParaRPr lang="cs-CZ" sz="1600" b="1" dirty="0">
              <a:solidFill>
                <a:schemeClr val="tx2">
                  <a:lumMod val="50000"/>
                </a:schemeClr>
              </a:solidFill>
            </a:endParaRPr>
          </a:p>
          <a:p>
            <a:pPr>
              <a:spcBef>
                <a:spcPts val="1200"/>
              </a:spcBef>
              <a:buSzPts val="1500"/>
            </a:pPr>
            <a:endParaRPr lang="cs-CZ" sz="1600" b="1" dirty="0">
              <a:solidFill>
                <a:schemeClr val="tx2">
                  <a:lumMod val="50000"/>
                </a:schemeClr>
              </a:solidFill>
            </a:endParaRPr>
          </a:p>
          <a:p>
            <a:pPr>
              <a:spcBef>
                <a:spcPts val="1200"/>
              </a:spcBef>
              <a:buSzPts val="1500"/>
            </a:pPr>
            <a:endParaRPr lang="cs-CZ" sz="1600" b="1" dirty="0"/>
          </a:p>
        </p:txBody>
      </p:sp>
      <p:sp>
        <p:nvSpPr>
          <p:cNvPr id="5" name="Google Shape;145;p21"/>
          <p:cNvSpPr txBox="1">
            <a:spLocks/>
          </p:cNvSpPr>
          <p:nvPr/>
        </p:nvSpPr>
        <p:spPr>
          <a:xfrm>
            <a:off x="781050" y="43682"/>
            <a:ext cx="7863494" cy="146049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rgbClr val="1D71B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>
              <a:spcBef>
                <a:spcPts val="0"/>
              </a:spcBef>
              <a:buClr>
                <a:srgbClr val="1D71B8"/>
              </a:buClr>
              <a:buSzPts val="2800"/>
            </a:pPr>
            <a:r>
              <a:rPr lang="cs-CZ" dirty="0"/>
              <a:t>IROP 2021-2027, </a:t>
            </a:r>
          </a:p>
          <a:p>
            <a:pPr>
              <a:spcBef>
                <a:spcPts val="0"/>
              </a:spcBef>
              <a:buClr>
                <a:srgbClr val="1D71B8"/>
              </a:buClr>
              <a:buSzPts val="2800"/>
            </a:pPr>
            <a:r>
              <a:rPr lang="cs-CZ" sz="1600" dirty="0"/>
              <a:t>Specifický cíl 1.1 Využívání přínosů digitalizace pro občany, podniky, výzkumné organizace a veřejné orgány </a:t>
            </a:r>
          </a:p>
        </p:txBody>
      </p:sp>
    </p:spTree>
    <p:extLst>
      <p:ext uri="{BB962C8B-B14F-4D97-AF65-F5344CB8AC3E}">
        <p14:creationId xmlns:p14="http://schemas.microsoft.com/office/powerpoint/2010/main" val="41466353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145;p21"/>
          <p:cNvSpPr txBox="1">
            <a:spLocks/>
          </p:cNvSpPr>
          <p:nvPr/>
        </p:nvSpPr>
        <p:spPr>
          <a:xfrm>
            <a:off x="781050" y="43682"/>
            <a:ext cx="7863494" cy="146049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rgbClr val="1D71B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>
              <a:spcBef>
                <a:spcPts val="0"/>
              </a:spcBef>
              <a:buClr>
                <a:srgbClr val="1D71B8"/>
              </a:buClr>
              <a:buSzPts val="2800"/>
            </a:pPr>
            <a:r>
              <a:rPr lang="cs-CZ" dirty="0"/>
              <a:t>Návrh alokace SC 1.1 IROP 2021-2027</a:t>
            </a:r>
          </a:p>
          <a:p>
            <a:pPr algn="ctr">
              <a:spcBef>
                <a:spcPts val="0"/>
              </a:spcBef>
              <a:buClr>
                <a:srgbClr val="1D71B8"/>
              </a:buClr>
              <a:buSzPts val="2800"/>
            </a:pPr>
            <a:r>
              <a:rPr lang="cs-CZ" sz="1600" dirty="0"/>
              <a:t>(EFRR)</a:t>
            </a: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4762910"/>
              </p:ext>
            </p:extLst>
          </p:nvPr>
        </p:nvGraphicFramePr>
        <p:xfrm>
          <a:off x="647701" y="1257401"/>
          <a:ext cx="8130191" cy="2132965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761998">
                  <a:extLst>
                    <a:ext uri="{9D8B030D-6E8A-4147-A177-3AD203B41FA5}">
                      <a16:colId xmlns:a16="http://schemas.microsoft.com/office/drawing/2014/main" val="4120242105"/>
                    </a:ext>
                  </a:extLst>
                </a:gridCol>
                <a:gridCol w="1914525">
                  <a:extLst>
                    <a:ext uri="{9D8B030D-6E8A-4147-A177-3AD203B41FA5}">
                      <a16:colId xmlns:a16="http://schemas.microsoft.com/office/drawing/2014/main" val="512355394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1795542619"/>
                    </a:ext>
                  </a:extLst>
                </a:gridCol>
                <a:gridCol w="1352550">
                  <a:extLst>
                    <a:ext uri="{9D8B030D-6E8A-4147-A177-3AD203B41FA5}">
                      <a16:colId xmlns:a16="http://schemas.microsoft.com/office/drawing/2014/main" val="56952856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4096997852"/>
                    </a:ext>
                  </a:extLst>
                </a:gridCol>
                <a:gridCol w="1510318">
                  <a:extLst>
                    <a:ext uri="{9D8B030D-6E8A-4147-A177-3AD203B41FA5}">
                      <a16:colId xmlns:a16="http://schemas.microsoft.com/office/drawing/2014/main" val="926667084"/>
                    </a:ext>
                  </a:extLst>
                </a:gridCol>
              </a:tblGrid>
              <a:tr h="584200">
                <a:tc rowSpan="5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400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SC 1.1</a:t>
                      </a:r>
                      <a:endParaRPr lang="cs-CZ" sz="1400" b="1" i="0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400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Aktivita</a:t>
                      </a:r>
                      <a:endParaRPr lang="cs-CZ" sz="1400" b="1" i="0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400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podíl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lang="cs-CZ" sz="1400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(%)</a:t>
                      </a:r>
                      <a:endParaRPr lang="cs-CZ" sz="1400" b="1" i="0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400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alokace 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lang="cs-CZ" sz="1400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(mil. CZK)</a:t>
                      </a:r>
                      <a:endParaRPr lang="cs-CZ" sz="1400" b="1" i="0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400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z toho ITI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lang="cs-CZ" sz="1400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(mil. CZK)</a:t>
                      </a:r>
                      <a:endParaRPr lang="cs-CZ" sz="1400" b="1" i="0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400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z toho individuální projekty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lang="cs-CZ" sz="1400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(mil. CZK)</a:t>
                      </a:r>
                      <a:endParaRPr lang="cs-CZ" sz="1400" b="1" i="0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568080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 fontAlgn="ctr"/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fontAlgn="b" latinLnBrk="0" hangingPunct="1">
                        <a:tabLst>
                          <a:tab pos="182563" algn="l"/>
                        </a:tabLst>
                      </a:pPr>
                      <a:r>
                        <a:rPr lang="cs-CZ" sz="1200" kern="1200" dirty="0" err="1">
                          <a:effectLst/>
                        </a:rPr>
                        <a:t>eGovernment</a:t>
                      </a:r>
                      <a:endParaRPr lang="cs-CZ" sz="1200" b="0" kern="1200" dirty="0">
                        <a:solidFill>
                          <a:srgbClr val="4C4C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200" kern="1200" dirty="0">
                          <a:effectLst/>
                        </a:rPr>
                        <a:t>50</a:t>
                      </a:r>
                      <a:endParaRPr lang="cs-CZ" sz="1200" b="0" kern="1200" dirty="0">
                        <a:solidFill>
                          <a:srgbClr val="4C4C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200" kern="1200" dirty="0">
                          <a:effectLst/>
                        </a:rPr>
                        <a:t>6 212</a:t>
                      </a:r>
                      <a:endParaRPr lang="cs-CZ" sz="1200" b="0" kern="1200" dirty="0">
                        <a:solidFill>
                          <a:srgbClr val="4C4C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200" kern="1200" dirty="0">
                          <a:effectLst/>
                        </a:rPr>
                        <a:t>116</a:t>
                      </a:r>
                      <a:endParaRPr lang="cs-CZ" sz="1200" b="0" kern="1200" dirty="0">
                        <a:solidFill>
                          <a:srgbClr val="4C4C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200" kern="1200" dirty="0">
                          <a:effectLst/>
                        </a:rPr>
                        <a:t>6 096</a:t>
                      </a:r>
                      <a:endParaRPr lang="cs-CZ" sz="1200" b="0" kern="1200" dirty="0">
                        <a:solidFill>
                          <a:srgbClr val="4C4C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59328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 fontAlgn="ctr"/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fontAlgn="b" latinLnBrk="0" hangingPunct="1"/>
                      <a:r>
                        <a:rPr lang="cs-CZ" sz="1200" kern="1200" dirty="0" err="1">
                          <a:effectLst/>
                        </a:rPr>
                        <a:t>eHealth</a:t>
                      </a:r>
                      <a:endParaRPr lang="cs-CZ" sz="1200" b="0" kern="1200" dirty="0">
                        <a:solidFill>
                          <a:srgbClr val="4C4C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200" kern="1200" dirty="0">
                          <a:effectLst/>
                        </a:rPr>
                        <a:t>20</a:t>
                      </a:r>
                      <a:endParaRPr lang="cs-CZ" sz="1200" b="0" kern="1200" dirty="0">
                        <a:solidFill>
                          <a:srgbClr val="4C4C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200" kern="1200" dirty="0">
                          <a:effectLst/>
                        </a:rPr>
                        <a:t>2 485</a:t>
                      </a:r>
                      <a:endParaRPr lang="cs-CZ" sz="1200" b="0" kern="1200" dirty="0">
                        <a:solidFill>
                          <a:srgbClr val="4C4C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200" kern="1200" dirty="0">
                          <a:effectLst/>
                        </a:rPr>
                        <a:t>0</a:t>
                      </a:r>
                      <a:endParaRPr lang="cs-CZ" sz="1200" b="0" kern="1200" dirty="0">
                        <a:solidFill>
                          <a:srgbClr val="4C4C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200" kern="1200" dirty="0">
                          <a:effectLst/>
                        </a:rPr>
                        <a:t>2 485</a:t>
                      </a:r>
                      <a:endParaRPr lang="cs-CZ" sz="1200" b="0" kern="1200" dirty="0">
                        <a:solidFill>
                          <a:srgbClr val="4C4C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8822776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 fontAlgn="ctr"/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fontAlgn="b" latinLnBrk="0" hangingPunct="1"/>
                      <a:r>
                        <a:rPr lang="cs-CZ" sz="1200" b="1" kern="1200" dirty="0">
                          <a:effectLst/>
                        </a:rPr>
                        <a:t>Kybernetická bezpečnost</a:t>
                      </a:r>
                      <a:endParaRPr lang="cs-CZ" sz="1200" b="1" kern="1200" dirty="0">
                        <a:solidFill>
                          <a:srgbClr val="4C4C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200" b="1" kern="1200" dirty="0">
                          <a:effectLst/>
                        </a:rPr>
                        <a:t>30</a:t>
                      </a:r>
                      <a:endParaRPr lang="cs-CZ" sz="1200" b="1" kern="1200" dirty="0">
                        <a:solidFill>
                          <a:srgbClr val="4C4C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200" b="1" kern="1200" dirty="0">
                          <a:effectLst/>
                        </a:rPr>
                        <a:t>3 727</a:t>
                      </a:r>
                      <a:endParaRPr lang="cs-CZ" sz="1200" b="1" kern="1200" dirty="0">
                        <a:solidFill>
                          <a:srgbClr val="4C4C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200" b="1" kern="1200" dirty="0">
                          <a:effectLst/>
                        </a:rPr>
                        <a:t>0</a:t>
                      </a:r>
                      <a:endParaRPr lang="cs-CZ" sz="1200" b="1" kern="1200" dirty="0">
                        <a:solidFill>
                          <a:srgbClr val="4C4C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200" b="1" kern="1200" dirty="0">
                          <a:effectLst/>
                        </a:rPr>
                        <a:t>3 727</a:t>
                      </a:r>
                      <a:endParaRPr lang="cs-CZ" sz="1200" b="1" kern="1200" dirty="0">
                        <a:solidFill>
                          <a:srgbClr val="4C4C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06988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 fontAlgn="ctr"/>
                      <a:endParaRPr lang="cs-CZ" sz="12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fontAlgn="b" latinLnBrk="0" hangingPunct="1"/>
                      <a:r>
                        <a:rPr lang="cs-CZ" sz="1200" kern="1200" dirty="0">
                          <a:effectLst/>
                        </a:rPr>
                        <a:t>Celkem</a:t>
                      </a:r>
                      <a:endParaRPr lang="cs-CZ" sz="1200" b="1" kern="1200" dirty="0">
                        <a:solidFill>
                          <a:srgbClr val="4C4C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AE3F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200" kern="1200" dirty="0">
                          <a:effectLst/>
                        </a:rPr>
                        <a:t>12 424</a:t>
                      </a:r>
                      <a:endParaRPr lang="cs-CZ" sz="1200" b="1" kern="1200" dirty="0">
                        <a:solidFill>
                          <a:srgbClr val="4C4C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200" kern="1200" dirty="0">
                          <a:effectLst/>
                        </a:rPr>
                        <a:t>116</a:t>
                      </a:r>
                      <a:endParaRPr lang="cs-CZ" sz="1200" b="1" kern="1200" dirty="0">
                        <a:solidFill>
                          <a:srgbClr val="4C4C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200" kern="1200" dirty="0">
                          <a:effectLst/>
                        </a:rPr>
                        <a:t>12 308</a:t>
                      </a:r>
                      <a:endParaRPr lang="cs-CZ" sz="1200" b="1" kern="1200" dirty="0">
                        <a:solidFill>
                          <a:srgbClr val="4C4C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AE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818701"/>
                  </a:ext>
                </a:extLst>
              </a:tr>
            </a:tbl>
          </a:graphicData>
        </a:graphic>
      </p:graphicFrame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5702695"/>
              </p:ext>
            </p:extLst>
          </p:nvPr>
        </p:nvGraphicFramePr>
        <p:xfrm>
          <a:off x="614650" y="3558547"/>
          <a:ext cx="8130191" cy="222013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457872">
                  <a:extLst>
                    <a:ext uri="{9D8B030D-6E8A-4147-A177-3AD203B41FA5}">
                      <a16:colId xmlns:a16="http://schemas.microsoft.com/office/drawing/2014/main" val="3322767522"/>
                    </a:ext>
                  </a:extLst>
                </a:gridCol>
                <a:gridCol w="1769667">
                  <a:extLst>
                    <a:ext uri="{9D8B030D-6E8A-4147-A177-3AD203B41FA5}">
                      <a16:colId xmlns:a16="http://schemas.microsoft.com/office/drawing/2014/main" val="580814468"/>
                    </a:ext>
                  </a:extLst>
                </a:gridCol>
                <a:gridCol w="1966298">
                  <a:extLst>
                    <a:ext uri="{9D8B030D-6E8A-4147-A177-3AD203B41FA5}">
                      <a16:colId xmlns:a16="http://schemas.microsoft.com/office/drawing/2014/main" val="3785277295"/>
                    </a:ext>
                  </a:extLst>
                </a:gridCol>
                <a:gridCol w="1936354">
                  <a:extLst>
                    <a:ext uri="{9D8B030D-6E8A-4147-A177-3AD203B41FA5}">
                      <a16:colId xmlns:a16="http://schemas.microsoft.com/office/drawing/2014/main" val="708038862"/>
                    </a:ext>
                  </a:extLst>
                </a:gridCol>
              </a:tblGrid>
              <a:tr h="579134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Aktivita</a:t>
                      </a:r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IP více</a:t>
                      </a:r>
                      <a:r>
                        <a:rPr lang="cs-CZ" sz="1400" b="1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 rozvinuté regiony</a:t>
                      </a:r>
                    </a:p>
                    <a:p>
                      <a:pPr algn="ctr" fontAlgn="ctr"/>
                      <a:r>
                        <a:rPr lang="cs-CZ" sz="1400" b="1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(mil. CZK)</a:t>
                      </a:r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IP přechodové</a:t>
                      </a:r>
                      <a:r>
                        <a:rPr lang="cs-CZ" sz="1400" b="1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 regiony</a:t>
                      </a:r>
                    </a:p>
                    <a:p>
                      <a:pPr algn="ctr" fontAlgn="ctr"/>
                      <a:r>
                        <a:rPr lang="cs-CZ" sz="1400" b="1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(mil. CZK)</a:t>
                      </a:r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IP méně rozvinuté regiony</a:t>
                      </a:r>
                    </a:p>
                    <a:p>
                      <a:pPr algn="ctr" fontAlgn="ctr"/>
                      <a:r>
                        <a:rPr lang="cs-CZ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(mil. CZK)</a:t>
                      </a:r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8611434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indent="0" algn="ctr" defTabSz="914400" rtl="0" eaLnBrk="1" fontAlgn="b" latinLnBrk="0" hangingPunct="1"/>
                      <a:r>
                        <a:rPr lang="cs-CZ" sz="1200" kern="1200" dirty="0" err="1">
                          <a:effectLst/>
                        </a:rPr>
                        <a:t>eGovernment</a:t>
                      </a:r>
                      <a:endParaRPr lang="cs-CZ" sz="1200" b="0" kern="1200" dirty="0">
                        <a:solidFill>
                          <a:srgbClr val="4C4C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200" kern="1200" dirty="0">
                          <a:effectLst/>
                        </a:rPr>
                        <a:t>556    </a:t>
                      </a:r>
                      <a:endParaRPr lang="cs-CZ" sz="1200" b="0" kern="1200" dirty="0">
                        <a:solidFill>
                          <a:srgbClr val="4C4C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200" kern="1200" dirty="0">
                          <a:effectLst/>
                        </a:rPr>
                        <a:t>3 583   </a:t>
                      </a:r>
                      <a:endParaRPr lang="cs-CZ" sz="1200" b="0" kern="1200" dirty="0">
                        <a:solidFill>
                          <a:srgbClr val="4C4C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200" kern="1200" dirty="0">
                          <a:effectLst/>
                        </a:rPr>
                        <a:t>1 957</a:t>
                      </a:r>
                      <a:endParaRPr lang="cs-CZ" sz="1200" b="0" kern="1200" dirty="0">
                        <a:solidFill>
                          <a:srgbClr val="4C4C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33864651"/>
                  </a:ext>
                </a:extLst>
              </a:tr>
              <a:tr h="403225">
                <a:tc>
                  <a:txBody>
                    <a:bodyPr/>
                    <a:lstStyle/>
                    <a:p>
                      <a:pPr marL="0" indent="0" algn="ctr" defTabSz="914400" rtl="0" eaLnBrk="1" fontAlgn="b" latinLnBrk="0" hangingPunct="1"/>
                      <a:r>
                        <a:rPr lang="cs-CZ" sz="1200" kern="1200" dirty="0" err="1">
                          <a:effectLst/>
                        </a:rPr>
                        <a:t>eHealth</a:t>
                      </a:r>
                      <a:endParaRPr lang="cs-CZ" sz="1200" b="0" kern="1200" dirty="0">
                        <a:solidFill>
                          <a:srgbClr val="4C4C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200" kern="1200" dirty="0">
                          <a:effectLst/>
                        </a:rPr>
                        <a:t>222    </a:t>
                      </a:r>
                      <a:endParaRPr lang="cs-CZ" sz="1200" b="0" kern="1200" dirty="0">
                        <a:solidFill>
                          <a:srgbClr val="4C4C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200" kern="1200" dirty="0">
                          <a:effectLst/>
                        </a:rPr>
                        <a:t>1 456   </a:t>
                      </a:r>
                      <a:endParaRPr lang="cs-CZ" sz="1200" b="0" kern="1200" dirty="0">
                        <a:solidFill>
                          <a:srgbClr val="4C4C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200" kern="1200" dirty="0">
                          <a:effectLst/>
                        </a:rPr>
                        <a:t>807    </a:t>
                      </a:r>
                      <a:endParaRPr lang="cs-CZ" sz="1200" b="0" kern="1200" dirty="0">
                        <a:solidFill>
                          <a:srgbClr val="4C4C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15339841"/>
                  </a:ext>
                </a:extLst>
              </a:tr>
              <a:tr h="374650">
                <a:tc>
                  <a:txBody>
                    <a:bodyPr/>
                    <a:lstStyle/>
                    <a:p>
                      <a:pPr marL="0" indent="0" algn="ctr" defTabSz="914400" rtl="0" eaLnBrk="1" fontAlgn="b" latinLnBrk="0" hangingPunct="1"/>
                      <a:r>
                        <a:rPr lang="cs-CZ" sz="1200" b="1" kern="1200" dirty="0">
                          <a:effectLst/>
                        </a:rPr>
                        <a:t>Kybernetická bezpečnost</a:t>
                      </a:r>
                      <a:endParaRPr lang="cs-CZ" sz="1200" b="1" kern="1200" dirty="0">
                        <a:solidFill>
                          <a:srgbClr val="4C4C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200" b="1" kern="1200" dirty="0">
                          <a:effectLst/>
                        </a:rPr>
                        <a:t>333    </a:t>
                      </a:r>
                      <a:endParaRPr lang="cs-CZ" sz="1200" b="1" kern="1200" dirty="0">
                        <a:solidFill>
                          <a:srgbClr val="4C4C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200" b="1" kern="1200" dirty="0">
                          <a:effectLst/>
                        </a:rPr>
                        <a:t>2 184    </a:t>
                      </a:r>
                      <a:endParaRPr lang="cs-CZ" sz="1200" b="1" kern="1200" dirty="0">
                        <a:solidFill>
                          <a:srgbClr val="4C4C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200" b="1" kern="1200" dirty="0">
                          <a:effectLst/>
                        </a:rPr>
                        <a:t>1 210    </a:t>
                      </a:r>
                      <a:endParaRPr lang="cs-CZ" sz="1200" b="1" kern="1200" dirty="0">
                        <a:solidFill>
                          <a:srgbClr val="4C4C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7359844"/>
                  </a:ext>
                </a:extLst>
              </a:tr>
              <a:tr h="4211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kern="1200" dirty="0">
                          <a:effectLst/>
                        </a:rPr>
                        <a:t>Celkem</a:t>
                      </a:r>
                      <a:endParaRPr lang="cs-CZ" sz="1200" b="1" kern="1200" dirty="0">
                        <a:solidFill>
                          <a:srgbClr val="4C4C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200" kern="1200" dirty="0">
                          <a:effectLst/>
                        </a:rPr>
                        <a:t>1 111</a:t>
                      </a:r>
                      <a:endParaRPr lang="cs-CZ" sz="1200" b="1" kern="1200" dirty="0">
                        <a:solidFill>
                          <a:srgbClr val="4C4C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200" kern="1200" dirty="0">
                          <a:effectLst/>
                        </a:rPr>
                        <a:t>7 223</a:t>
                      </a:r>
                      <a:endParaRPr lang="cs-CZ" sz="1200" b="1" kern="1200" dirty="0">
                        <a:solidFill>
                          <a:srgbClr val="4C4C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200" kern="1200" dirty="0">
                          <a:effectLst/>
                        </a:rPr>
                        <a:t>3 974</a:t>
                      </a:r>
                      <a:endParaRPr lang="cs-CZ" sz="1200" b="1" kern="1200" dirty="0">
                        <a:solidFill>
                          <a:srgbClr val="4C4C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AE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8813845"/>
                  </a:ext>
                </a:extLst>
              </a:tr>
            </a:tbl>
          </a:graphicData>
        </a:graphic>
      </p:graphicFrame>
      <p:sp>
        <p:nvSpPr>
          <p:cNvPr id="3" name="TextovéPole 2"/>
          <p:cNvSpPr txBox="1"/>
          <p:nvPr/>
        </p:nvSpPr>
        <p:spPr>
          <a:xfrm>
            <a:off x="781050" y="5760103"/>
            <a:ext cx="22289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>
                <a:solidFill>
                  <a:srgbClr val="4C4C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pozn. IP - individuální projekty</a:t>
            </a:r>
          </a:p>
        </p:txBody>
      </p:sp>
    </p:spTree>
    <p:extLst>
      <p:ext uri="{BB962C8B-B14F-4D97-AF65-F5344CB8AC3E}">
        <p14:creationId xmlns:p14="http://schemas.microsoft.com/office/powerpoint/2010/main" val="258660644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145;p21"/>
          <p:cNvSpPr txBox="1">
            <a:spLocks/>
          </p:cNvSpPr>
          <p:nvPr/>
        </p:nvSpPr>
        <p:spPr>
          <a:xfrm>
            <a:off x="781050" y="-4877"/>
            <a:ext cx="7863494" cy="146049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rgbClr val="1D71B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>
              <a:spcBef>
                <a:spcPts val="0"/>
              </a:spcBef>
              <a:buClr>
                <a:srgbClr val="1D71B8"/>
              </a:buClr>
              <a:buSzPts val="2800"/>
            </a:pPr>
            <a:r>
              <a:rPr lang="cs-CZ" dirty="0"/>
              <a:t>Kategorie regionů a míra spolufinancování</a:t>
            </a:r>
            <a:endParaRPr lang="cs-CZ" sz="2000" dirty="0"/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4953" y="431031"/>
            <a:ext cx="9019497" cy="6858000"/>
          </a:xfrm>
          <a:prstGeom prst="rect">
            <a:avLst/>
          </a:prstGeom>
        </p:spPr>
      </p:pic>
      <p:graphicFrame>
        <p:nvGraphicFramePr>
          <p:cNvPr id="11" name="Tabulk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8270572"/>
              </p:ext>
            </p:extLst>
          </p:nvPr>
        </p:nvGraphicFramePr>
        <p:xfrm>
          <a:off x="5519986" y="1019712"/>
          <a:ext cx="2811214" cy="1526365"/>
        </p:xfrm>
        <a:graphic>
          <a:graphicData uri="http://schemas.openxmlformats.org/drawingml/2006/table">
            <a:tbl>
              <a:tblPr/>
              <a:tblGrid>
                <a:gridCol w="1960314">
                  <a:extLst>
                    <a:ext uri="{9D8B030D-6E8A-4147-A177-3AD203B41FA5}">
                      <a16:colId xmlns:a16="http://schemas.microsoft.com/office/drawing/2014/main" val="2213518135"/>
                    </a:ext>
                  </a:extLst>
                </a:gridCol>
                <a:gridCol w="850900">
                  <a:extLst>
                    <a:ext uri="{9D8B030D-6E8A-4147-A177-3AD203B41FA5}">
                      <a16:colId xmlns:a16="http://schemas.microsoft.com/office/drawing/2014/main" val="4258649341"/>
                    </a:ext>
                  </a:extLst>
                </a:gridCol>
              </a:tblGrid>
              <a:tr h="349424"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cs-CZ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Projekty OSS, PO OSS a další s celorepublikovým dopadem</a:t>
                      </a:r>
                      <a:endParaRPr lang="it-IT" sz="12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66 %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4973572"/>
                  </a:ext>
                </a:extLst>
              </a:tr>
              <a:tr h="341718"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cs-CZ" sz="1200" b="0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Hl. m. Praha (VRR)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008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200" b="0" kern="1200" dirty="0">
                          <a:solidFill>
                            <a:srgbClr val="4C4C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40 %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7021815"/>
                  </a:ext>
                </a:extLst>
              </a:tr>
              <a:tr h="313241"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cs-CZ" sz="1200" b="0" kern="1200" dirty="0">
                          <a:solidFill>
                            <a:srgbClr val="4C4C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Projekty PR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CE6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200" b="0" kern="1200" dirty="0">
                          <a:solidFill>
                            <a:srgbClr val="4C4C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70 %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7553231"/>
                  </a:ext>
                </a:extLst>
              </a:tr>
              <a:tr h="313241"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cs-CZ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Projekty MRR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A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200" b="0" kern="1200" dirty="0">
                          <a:solidFill>
                            <a:srgbClr val="4C4C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85 %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70239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812780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145;p21"/>
          <p:cNvSpPr txBox="1">
            <a:spLocks/>
          </p:cNvSpPr>
          <p:nvPr/>
        </p:nvSpPr>
        <p:spPr>
          <a:xfrm>
            <a:off x="781050" y="43682"/>
            <a:ext cx="7863494" cy="146049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rgbClr val="1D71B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>
              <a:spcBef>
                <a:spcPts val="0"/>
              </a:spcBef>
              <a:buClr>
                <a:srgbClr val="1D71B8"/>
              </a:buClr>
              <a:buSzPts val="2800"/>
            </a:pPr>
            <a:r>
              <a:rPr lang="cs-CZ" dirty="0"/>
              <a:t>Indikativní plán výzev SC 1.1 IROP 2021-2027</a:t>
            </a:r>
          </a:p>
        </p:txBody>
      </p:sp>
      <p:graphicFrame>
        <p:nvGraphicFramePr>
          <p:cNvPr id="6" name="Tabul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2106684"/>
              </p:ext>
            </p:extLst>
          </p:nvPr>
        </p:nvGraphicFramePr>
        <p:xfrm>
          <a:off x="614363" y="1022091"/>
          <a:ext cx="7915274" cy="465754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294090">
                  <a:extLst>
                    <a:ext uri="{9D8B030D-6E8A-4147-A177-3AD203B41FA5}">
                      <a16:colId xmlns:a16="http://schemas.microsoft.com/office/drawing/2014/main" val="3218380386"/>
                    </a:ext>
                  </a:extLst>
                </a:gridCol>
                <a:gridCol w="1115860">
                  <a:extLst>
                    <a:ext uri="{9D8B030D-6E8A-4147-A177-3AD203B41FA5}">
                      <a16:colId xmlns:a16="http://schemas.microsoft.com/office/drawing/2014/main" val="1527676858"/>
                    </a:ext>
                  </a:extLst>
                </a:gridCol>
                <a:gridCol w="714375">
                  <a:extLst>
                    <a:ext uri="{9D8B030D-6E8A-4147-A177-3AD203B41FA5}">
                      <a16:colId xmlns:a16="http://schemas.microsoft.com/office/drawing/2014/main" val="3125421335"/>
                    </a:ext>
                  </a:extLst>
                </a:gridCol>
                <a:gridCol w="1400175">
                  <a:extLst>
                    <a:ext uri="{9D8B030D-6E8A-4147-A177-3AD203B41FA5}">
                      <a16:colId xmlns:a16="http://schemas.microsoft.com/office/drawing/2014/main" val="274672927"/>
                    </a:ext>
                  </a:extLst>
                </a:gridCol>
                <a:gridCol w="1377492">
                  <a:extLst>
                    <a:ext uri="{9D8B030D-6E8A-4147-A177-3AD203B41FA5}">
                      <a16:colId xmlns:a16="http://schemas.microsoft.com/office/drawing/2014/main" val="3487271093"/>
                    </a:ext>
                  </a:extLst>
                </a:gridCol>
                <a:gridCol w="1013282">
                  <a:extLst>
                    <a:ext uri="{9D8B030D-6E8A-4147-A177-3AD203B41FA5}">
                      <a16:colId xmlns:a16="http://schemas.microsoft.com/office/drawing/2014/main" val="1223516057"/>
                    </a:ext>
                  </a:extLst>
                </a:gridCol>
              </a:tblGrid>
              <a:tr h="619125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Název výzvy</a:t>
                      </a:r>
                      <a:endParaRPr lang="cs-CZ" sz="10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Územní zaměření</a:t>
                      </a:r>
                      <a:br>
                        <a:rPr lang="cs-CZ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cs-CZ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(kategorie regionu)</a:t>
                      </a:r>
                      <a:endParaRPr lang="cs-CZ" sz="10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Druh výzvy</a:t>
                      </a:r>
                      <a:endParaRPr lang="cs-CZ" sz="10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Celková plánovaná alokace</a:t>
                      </a:r>
                      <a:br>
                        <a:rPr lang="cs-CZ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cs-CZ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( mil. CZK)</a:t>
                      </a:r>
                      <a:endParaRPr lang="cs-CZ" sz="10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z toho příspěvek Evropské unie</a:t>
                      </a:r>
                      <a:br>
                        <a:rPr lang="cs-CZ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cs-CZ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(mil. CZK)</a:t>
                      </a:r>
                      <a:endParaRPr lang="cs-CZ" sz="10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Výše spolufinancování na projektu z příspěvku EU</a:t>
                      </a:r>
                      <a:br>
                        <a:rPr lang="cs-CZ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cs-CZ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(%)</a:t>
                      </a:r>
                      <a:endParaRPr lang="cs-CZ" sz="10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054862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88900" indent="0" algn="l" fontAlgn="ctr"/>
                      <a:r>
                        <a:rPr lang="cs-CZ" sz="1000" b="1" u="none" strike="noStrike" dirty="0">
                          <a:effectLst/>
                        </a:rPr>
                        <a:t>Kybernetická bezpečnost - CP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85725" indent="-85725" algn="l" fontAlgn="ctr"/>
                      <a:r>
                        <a:rPr lang="cs-CZ" sz="1000" b="1" u="none" strike="noStrike" dirty="0">
                          <a:effectLst/>
                        </a:rPr>
                        <a:t> celá ČR (pro </a:t>
                      </a:r>
                      <a:r>
                        <a:rPr lang="cs-CZ" sz="1000" b="1" u="none" strike="noStrike" dirty="0" err="1">
                          <a:effectLst/>
                        </a:rPr>
                        <a:t>rata</a:t>
                      </a:r>
                      <a:r>
                        <a:rPr lang="cs-CZ" sz="1000" b="1" u="none" strike="noStrike" dirty="0">
                          <a:effectLst/>
                        </a:rPr>
                        <a:t>)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>
                          <a:effectLst/>
                        </a:rPr>
                        <a:t>průběžná</a:t>
                      </a:r>
                      <a:endParaRPr lang="cs-CZ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effectLst/>
                        </a:rPr>
                        <a:t>2 007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effectLst/>
                        </a:rPr>
                        <a:t>1 325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>
                          <a:effectLst/>
                        </a:rPr>
                        <a:t>66</a:t>
                      </a:r>
                      <a:endParaRPr lang="cs-CZ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735615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88900" indent="0" algn="l" defTabSz="914400" rtl="0" eaLnBrk="1" fontAlgn="ctr" latinLnBrk="0" hangingPunct="1"/>
                      <a:r>
                        <a:rPr lang="cs-CZ" sz="10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Kybernetická bezpečnost  pro PR</a:t>
                      </a:r>
                    </a:p>
                  </a:txBody>
                  <a:tcPr marL="6280" marR="6280" marT="628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1" u="none" strike="noStrike" dirty="0">
                          <a:effectLst/>
                        </a:rPr>
                        <a:t> PR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effectLst/>
                        </a:rPr>
                        <a:t>průběžná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effectLst/>
                        </a:rPr>
                        <a:t>2 453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effectLst/>
                        </a:rPr>
                        <a:t>1 717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effectLst/>
                        </a:rPr>
                        <a:t>70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531181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88900" indent="0" algn="l" defTabSz="914400" rtl="0" eaLnBrk="1" fontAlgn="ctr" latinLnBrk="0" hangingPunct="1"/>
                      <a:r>
                        <a:rPr lang="cs-CZ" sz="10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Kybernetická bezpečnost  pro MRR</a:t>
                      </a:r>
                    </a:p>
                  </a:txBody>
                  <a:tcPr marL="6280" marR="6280" marT="628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1" u="none" strike="noStrike" dirty="0">
                          <a:effectLst/>
                        </a:rPr>
                        <a:t> MRR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effectLst/>
                        </a:rPr>
                        <a:t>průběžná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effectLst/>
                        </a:rPr>
                        <a:t>708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effectLst/>
                        </a:rPr>
                        <a:t>602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effectLst/>
                        </a:rPr>
                        <a:t>85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536364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88900" indent="0" algn="l" defTabSz="914400" rtl="0" eaLnBrk="1" fontAlgn="ctr" latinLnBrk="0" hangingPunct="1"/>
                      <a:r>
                        <a:rPr lang="cs-CZ" sz="100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eGovernment</a:t>
                      </a:r>
                      <a:r>
                        <a:rPr lang="cs-CZ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CP</a:t>
                      </a: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 celá ČR (pro </a:t>
                      </a:r>
                      <a:r>
                        <a:rPr lang="cs-CZ" sz="1000" u="none" strike="noStrike" dirty="0" err="1">
                          <a:effectLst/>
                        </a:rPr>
                        <a:t>rata</a:t>
                      </a:r>
                      <a:r>
                        <a:rPr lang="cs-CZ" sz="1000" u="none" strike="noStrike" dirty="0">
                          <a:effectLst/>
                        </a:rPr>
                        <a:t>)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průběžná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1 673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1 104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66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extLst>
                  <a:ext uri="{0D108BD9-81ED-4DB2-BD59-A6C34878D82A}">
                    <a16:rowId xmlns:a16="http://schemas.microsoft.com/office/drawing/2014/main" val="81109853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88900" indent="0" algn="l" defTabSz="914400" rtl="0" eaLnBrk="1" fontAlgn="ctr" latinLnBrk="0" hangingPunct="1"/>
                      <a:r>
                        <a:rPr lang="cs-CZ" sz="100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eGovernment</a:t>
                      </a:r>
                      <a:r>
                        <a:rPr lang="cs-CZ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 PR</a:t>
                      </a: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 PR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průběžná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1 289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903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70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extLst>
                  <a:ext uri="{0D108BD9-81ED-4DB2-BD59-A6C34878D82A}">
                    <a16:rowId xmlns:a16="http://schemas.microsoft.com/office/drawing/2014/main" val="192303779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88900" indent="0" algn="l" defTabSz="914400" rtl="0" eaLnBrk="1" fontAlgn="ctr" latinLnBrk="0" hangingPunct="1"/>
                      <a:r>
                        <a:rPr lang="cs-CZ" sz="100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eGovernment</a:t>
                      </a:r>
                      <a:r>
                        <a:rPr lang="cs-CZ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(MRR)</a:t>
                      </a: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 MRR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průběžná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437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372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85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extLst>
                  <a:ext uri="{0D108BD9-81ED-4DB2-BD59-A6C34878D82A}">
                    <a16:rowId xmlns:a16="http://schemas.microsoft.com/office/drawing/2014/main" val="51132074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88900" indent="0" algn="l" defTabSz="914400" rtl="0" eaLnBrk="1" fontAlgn="ctr" latinLnBrk="0" hangingPunct="1"/>
                      <a:r>
                        <a:rPr lang="cs-CZ" sz="100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eHealt</a:t>
                      </a:r>
                      <a:r>
                        <a:rPr lang="cs-CZ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CP</a:t>
                      </a: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 celá ČR (pro </a:t>
                      </a:r>
                      <a:r>
                        <a:rPr lang="cs-CZ" sz="1000" u="none" strike="noStrike" dirty="0" err="1">
                          <a:effectLst/>
                        </a:rPr>
                        <a:t>rata</a:t>
                      </a:r>
                      <a:r>
                        <a:rPr lang="cs-CZ" sz="1000" u="none" strike="noStrike" dirty="0">
                          <a:effectLst/>
                        </a:rPr>
                        <a:t>)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průběžná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1 338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883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66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extLst>
                  <a:ext uri="{0D108BD9-81ED-4DB2-BD59-A6C34878D82A}">
                    <a16:rowId xmlns:a16="http://schemas.microsoft.com/office/drawing/2014/main" val="364537714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88900" indent="0" algn="l" defTabSz="914400" rtl="0" eaLnBrk="1" fontAlgn="ctr" latinLnBrk="0" hangingPunct="1"/>
                      <a:r>
                        <a:rPr lang="cs-CZ" sz="100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eHealth</a:t>
                      </a:r>
                      <a:r>
                        <a:rPr lang="cs-CZ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 PR</a:t>
                      </a: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 PR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průběžná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1 635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1 145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70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extLst>
                  <a:ext uri="{0D108BD9-81ED-4DB2-BD59-A6C34878D82A}">
                    <a16:rowId xmlns:a16="http://schemas.microsoft.com/office/drawing/2014/main" val="123947364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88900" indent="0" algn="l" defTabSz="914400" rtl="0" eaLnBrk="1" fontAlgn="ctr" latinLnBrk="0" hangingPunct="1"/>
                      <a:r>
                        <a:rPr lang="cs-CZ" sz="100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eHealth</a:t>
                      </a:r>
                      <a:r>
                        <a:rPr lang="cs-CZ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pro MRR</a:t>
                      </a: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 MRR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průběžná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472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401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85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extLst>
                  <a:ext uri="{0D108BD9-81ED-4DB2-BD59-A6C34878D82A}">
                    <a16:rowId xmlns:a16="http://schemas.microsoft.com/office/drawing/2014/main" val="213037754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88900" indent="0" algn="l" defTabSz="914400" rtl="0" eaLnBrk="1" fontAlgn="ctr" latinLnBrk="0" hangingPunct="1"/>
                      <a:r>
                        <a:rPr lang="cs-CZ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Rozvoj neveřejné síťové infrastruktury veřejné správy - CP</a:t>
                      </a: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 celá ČR (pro </a:t>
                      </a:r>
                      <a:r>
                        <a:rPr lang="cs-CZ" sz="1000" u="none" strike="noStrike" dirty="0" err="1">
                          <a:effectLst/>
                        </a:rPr>
                        <a:t>rata</a:t>
                      </a:r>
                      <a:r>
                        <a:rPr lang="cs-CZ" sz="1000" u="none" strike="noStrike" dirty="0">
                          <a:effectLst/>
                        </a:rPr>
                        <a:t>)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průběžná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1 673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1 104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66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extLst>
                  <a:ext uri="{0D108BD9-81ED-4DB2-BD59-A6C34878D82A}">
                    <a16:rowId xmlns:a16="http://schemas.microsoft.com/office/drawing/2014/main" val="390241536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88900" indent="0" algn="l" defTabSz="914400" rtl="0" eaLnBrk="1" fontAlgn="ctr" latinLnBrk="0" hangingPunct="1"/>
                      <a:r>
                        <a:rPr lang="cs-CZ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Rozvoj neveřejné síťové infrastruktury veřejné správy pro PR</a:t>
                      </a: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 PR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průběžná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2 004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1 403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70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extLst>
                  <a:ext uri="{0D108BD9-81ED-4DB2-BD59-A6C34878D82A}">
                    <a16:rowId xmlns:a16="http://schemas.microsoft.com/office/drawing/2014/main" val="2322304674"/>
                  </a:ext>
                </a:extLst>
              </a:tr>
              <a:tr h="361260">
                <a:tc>
                  <a:txBody>
                    <a:bodyPr/>
                    <a:lstStyle/>
                    <a:p>
                      <a:pPr marL="88900" indent="0" algn="l" defTabSz="914400" rtl="0" eaLnBrk="1" fontAlgn="ctr" latinLnBrk="0" hangingPunct="1"/>
                      <a:r>
                        <a:rPr lang="cs-CZ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Rozvoj neveřejné síťové infrastruktury veřejné správy pro MRR</a:t>
                      </a: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 MRR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průběžná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555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472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85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extLst>
                  <a:ext uri="{0D108BD9-81ED-4DB2-BD59-A6C34878D82A}">
                    <a16:rowId xmlns:a16="http://schemas.microsoft.com/office/drawing/2014/main" val="355524149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88900" indent="0" algn="l" defTabSz="914400" rtl="0" eaLnBrk="1" fontAlgn="ctr" latinLnBrk="0" hangingPunct="1"/>
                      <a:r>
                        <a:rPr lang="cs-CZ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eGovernment – Praha</a:t>
                      </a: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 VRR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průběžná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613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245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40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extLst>
                  <a:ext uri="{0D108BD9-81ED-4DB2-BD59-A6C34878D82A}">
                    <a16:rowId xmlns:a16="http://schemas.microsoft.com/office/drawing/2014/main" val="427496565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88900" indent="0" algn="l" defTabSz="914400" rtl="0" eaLnBrk="1" fontAlgn="ctr" latinLnBrk="0" hangingPunct="1"/>
                      <a:r>
                        <a:rPr lang="cs-CZ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eGovernment - ITI</a:t>
                      </a: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 PR, MRR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průběžná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151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116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70/85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extLst>
                  <a:ext uri="{0D108BD9-81ED-4DB2-BD59-A6C34878D82A}">
                    <a16:rowId xmlns:a16="http://schemas.microsoft.com/office/drawing/2014/main" val="88936827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88900" indent="0" algn="l" defTabSz="914400" rtl="0" eaLnBrk="1" fontAlgn="ctr" latinLnBrk="0" hangingPunct="1"/>
                      <a:r>
                        <a:rPr lang="cs-CZ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Standardizace územních plánů pro PR</a:t>
                      </a: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 PR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průběžná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714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500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u="none" strike="noStrike" dirty="0">
                          <a:effectLst/>
                        </a:rPr>
                        <a:t>70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extLst>
                  <a:ext uri="{0D108BD9-81ED-4DB2-BD59-A6C34878D82A}">
                    <a16:rowId xmlns:a16="http://schemas.microsoft.com/office/drawing/2014/main" val="311350165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88900" indent="0" algn="l" defTabSz="914400" rtl="0" eaLnBrk="1" fontAlgn="ctr" latinLnBrk="0" hangingPunct="1"/>
                      <a:r>
                        <a:rPr lang="cs-CZ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Standardizace územních plánů pro MRR</a:t>
                      </a: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 MRR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průběžná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118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100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u="none" strike="noStrike" dirty="0">
                          <a:effectLst/>
                        </a:rPr>
                        <a:t>85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0" marR="6280" marT="6280" marB="0" anchor="ctr"/>
                </a:tc>
                <a:extLst>
                  <a:ext uri="{0D108BD9-81ED-4DB2-BD59-A6C34878D82A}">
                    <a16:rowId xmlns:a16="http://schemas.microsoft.com/office/drawing/2014/main" val="2094555501"/>
                  </a:ext>
                </a:extLst>
              </a:tr>
            </a:tbl>
          </a:graphicData>
        </a:graphic>
      </p:graphicFrame>
      <p:sp>
        <p:nvSpPr>
          <p:cNvPr id="7" name="TextovéPole 6"/>
          <p:cNvSpPr txBox="1"/>
          <p:nvPr/>
        </p:nvSpPr>
        <p:spPr>
          <a:xfrm>
            <a:off x="1092522" y="5768459"/>
            <a:ext cx="69589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>
                <a:solidFill>
                  <a:srgbClr val="4C4C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Pozn. CP - celorepublikové projekty	PR – přechodové regiony	MRR – méně rozvinuté regiony </a:t>
            </a:r>
          </a:p>
        </p:txBody>
      </p:sp>
    </p:spTree>
    <p:extLst>
      <p:ext uri="{BB962C8B-B14F-4D97-AF65-F5344CB8AC3E}">
        <p14:creationId xmlns:p14="http://schemas.microsoft.com/office/powerpoint/2010/main" val="341219712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7778024-FDCE-E846-A037-107DCED977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9262" y="1303386"/>
            <a:ext cx="8439185" cy="4515161"/>
          </a:xfrm>
        </p:spPr>
        <p:txBody>
          <a:bodyPr>
            <a:normAutofit/>
          </a:bodyPr>
          <a:lstStyle/>
          <a:p>
            <a:pPr lvl="0"/>
            <a:endParaRPr lang="cs-CZ" sz="1800" dirty="0">
              <a:solidFill>
                <a:schemeClr val="bg2">
                  <a:lumMod val="25000"/>
                </a:schemeClr>
              </a:solidFill>
            </a:endParaRPr>
          </a:p>
          <a:p>
            <a:pPr lvl="0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8" name="Google Shape;145;p21"/>
          <p:cNvSpPr txBox="1">
            <a:spLocks/>
          </p:cNvSpPr>
          <p:nvPr/>
        </p:nvSpPr>
        <p:spPr>
          <a:xfrm>
            <a:off x="781050" y="43682"/>
            <a:ext cx="7863494" cy="146049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rgbClr val="1D71B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>
              <a:spcBef>
                <a:spcPts val="0"/>
              </a:spcBef>
              <a:buClr>
                <a:srgbClr val="1D71B8"/>
              </a:buClr>
              <a:buSzPts val="2800"/>
            </a:pPr>
            <a:r>
              <a:rPr lang="cs-CZ" dirty="0"/>
              <a:t>Návrh specifických kritérií hodnocení</a:t>
            </a:r>
          </a:p>
          <a:p>
            <a:pPr algn="ctr">
              <a:spcBef>
                <a:spcPts val="0"/>
              </a:spcBef>
              <a:buClr>
                <a:srgbClr val="1D71B8"/>
              </a:buClr>
              <a:buSzPts val="2800"/>
            </a:pPr>
            <a:r>
              <a:rPr lang="cs-CZ" sz="1600" dirty="0"/>
              <a:t>Kybernetická bezpečnost </a:t>
            </a:r>
          </a:p>
        </p:txBody>
      </p:sp>
      <p:sp>
        <p:nvSpPr>
          <p:cNvPr id="9" name="Google Shape;146;p21"/>
          <p:cNvSpPr txBox="1">
            <a:spLocks/>
          </p:cNvSpPr>
          <p:nvPr/>
        </p:nvSpPr>
        <p:spPr>
          <a:xfrm>
            <a:off x="539262" y="1702372"/>
            <a:ext cx="7863494" cy="4500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D71B8"/>
              </a:buClr>
              <a:buSzTx/>
              <a:buFont typeface="Arial" panose="020B0604020202020204" pitchFamily="34" charset="0"/>
              <a:buChar char="•"/>
              <a:tabLst/>
              <a:defRPr lang="cs-CZ" sz="1500" b="0" kern="1200" smtClean="0">
                <a:solidFill>
                  <a:srgbClr val="4C4C4C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D71B8"/>
              </a:buClr>
              <a:buFont typeface="Arial" panose="020B0604020202020204" pitchFamily="34" charset="0"/>
              <a:buChar char="•"/>
              <a:defRPr sz="1500" kern="1200">
                <a:solidFill>
                  <a:srgbClr val="4C4C4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D71B8"/>
              </a:buClr>
              <a:buFont typeface="Arial" panose="020B0604020202020204" pitchFamily="34" charset="0"/>
              <a:buChar char="•"/>
              <a:defRPr sz="1500" kern="1200">
                <a:solidFill>
                  <a:srgbClr val="4C4C4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D71B8"/>
              </a:buClr>
              <a:buFont typeface="Arial" panose="020B0604020202020204" pitchFamily="34" charset="0"/>
              <a:buChar char="•"/>
              <a:defRPr sz="1500" kern="1200">
                <a:solidFill>
                  <a:srgbClr val="4C4C4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D71B8"/>
              </a:buClr>
              <a:buFont typeface="Arial" panose="020B0604020202020204" pitchFamily="34" charset="0"/>
              <a:buChar char="•"/>
              <a:defRPr sz="1500" kern="1200">
                <a:solidFill>
                  <a:srgbClr val="4C4C4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buSzPts val="1500"/>
            </a:pPr>
            <a:r>
              <a:rPr lang="cs-CZ" b="1" dirty="0"/>
              <a:t>Souhlasné stanovisko Hlavního architekta </a:t>
            </a:r>
            <a:r>
              <a:rPr lang="cs-CZ" b="1" dirty="0" err="1"/>
              <a:t>eGovernmentu</a:t>
            </a:r>
            <a:endParaRPr lang="cs-CZ" b="1" dirty="0"/>
          </a:p>
          <a:p>
            <a:pPr>
              <a:spcBef>
                <a:spcPts val="1200"/>
              </a:spcBef>
              <a:buSzPts val="1500"/>
            </a:pPr>
            <a:endParaRPr lang="cs-CZ" sz="1600" b="1" dirty="0"/>
          </a:p>
          <a:p>
            <a:pPr>
              <a:spcBef>
                <a:spcPts val="1200"/>
              </a:spcBef>
              <a:buSzPts val="1500"/>
            </a:pPr>
            <a:r>
              <a:rPr lang="cs-CZ" b="1" dirty="0"/>
              <a:t>Projekt je v souladu s</a:t>
            </a:r>
            <a:r>
              <a:rPr lang="cs-CZ" dirty="0"/>
              <a:t> </a:t>
            </a:r>
            <a:r>
              <a:rPr lang="cs-CZ" b="1" dirty="0"/>
              <a:t>Prováděcím dokumentem programu Digitální Česko pro čerpání z IROP 2021-2027</a:t>
            </a:r>
            <a:r>
              <a:rPr lang="cs-CZ" dirty="0"/>
              <a:t> (</a:t>
            </a:r>
            <a:r>
              <a:rPr lang="cs-CZ" dirty="0">
                <a:hlinkClick r:id="rId3"/>
              </a:rPr>
              <a:t>https://www.mvcr.cz/</a:t>
            </a:r>
            <a:r>
              <a:rPr lang="cs-CZ" dirty="0" err="1">
                <a:hlinkClick r:id="rId3"/>
              </a:rPr>
              <a:t>clanek</a:t>
            </a:r>
            <a:r>
              <a:rPr lang="cs-CZ" dirty="0">
                <a:hlinkClick r:id="rId3"/>
              </a:rPr>
              <a:t>/</a:t>
            </a:r>
            <a:r>
              <a:rPr lang="cs-CZ" dirty="0" err="1">
                <a:hlinkClick r:id="rId3"/>
              </a:rPr>
              <a:t>rada-vlady-pro-informacni-spolecnost.aspx?q</a:t>
            </a:r>
            <a:r>
              <a:rPr lang="cs-CZ" dirty="0">
                <a:hlinkClick r:id="rId3"/>
              </a:rPr>
              <a:t>=Y2hudW09Ng%3D%3D</a:t>
            </a:r>
            <a:r>
              <a:rPr lang="cs-CZ" dirty="0"/>
              <a:t>)</a:t>
            </a:r>
          </a:p>
          <a:p>
            <a:pPr>
              <a:spcBef>
                <a:spcPts val="1200"/>
              </a:spcBef>
              <a:buSzPts val="1500"/>
            </a:pPr>
            <a:endParaRPr lang="cs-CZ" dirty="0"/>
          </a:p>
          <a:p>
            <a:pPr>
              <a:spcBef>
                <a:spcPts val="1200"/>
              </a:spcBef>
              <a:buSzPts val="1500"/>
            </a:pPr>
            <a:r>
              <a:rPr lang="cs-CZ" b="1" dirty="0"/>
              <a:t>Projekt je zaměřen na realizaci technických bezpečnostních opatření </a:t>
            </a:r>
            <a:r>
              <a:rPr lang="cs-CZ" b="1" dirty="0">
                <a:hlinkClick r:id="rId4"/>
              </a:rPr>
              <a:t>podle hlavy II, vyhlášky č. 82/2018 Sb</a:t>
            </a:r>
            <a:r>
              <a:rPr lang="cs-CZ" b="1" dirty="0"/>
              <a:t>., o bezpečnostních opatřeních, kybernetických bezpečnostních incidentech, reaktivních opatřeních, náležitostech podání v oblasti kybernetické bezpečnosti a likvidaci dat (dále jen „vyhláška o kybernetické bezpečnosti“)</a:t>
            </a:r>
          </a:p>
          <a:p>
            <a:pPr marL="176213" indent="0">
              <a:lnSpc>
                <a:spcPct val="150000"/>
              </a:lnSpc>
              <a:spcBef>
                <a:spcPts val="0"/>
              </a:spcBef>
              <a:buSzPts val="1500"/>
              <a:buNone/>
            </a:pPr>
            <a:endParaRPr lang="cs-CZ" sz="1200" dirty="0"/>
          </a:p>
          <a:p>
            <a:pPr>
              <a:spcBef>
                <a:spcPts val="1200"/>
              </a:spcBef>
              <a:buSzPts val="1500"/>
            </a:pP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45010086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ROP_prezentace_PERSPEKTIVNI" id="{F3307CD0-5C48-104A-BD43-3D06B10B504B}" vid="{69F0C89E-A6F4-E247-A3C6-DEFDEE63ED69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IROP_prezentace_PERSPEKTIVNI</Template>
  <TotalTime>1878</TotalTime>
  <Words>1118</Words>
  <Application>Microsoft Office PowerPoint</Application>
  <PresentationFormat>Předvádění na obrazovce (4:3)</PresentationFormat>
  <Paragraphs>289</Paragraphs>
  <Slides>16</Slides>
  <Notes>14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Wingdings</vt:lpstr>
      <vt:lpstr>Motiv Office</vt:lpstr>
      <vt:lpstr>Kybernetická bezpečnost v IROP 2021-2027</vt:lpstr>
      <vt:lpstr>Prezentace aplikace PowerPoint</vt:lpstr>
      <vt:lpstr>Prezentace aplikace PowerPoint</vt:lpstr>
      <vt:lpstr>IROP 2021-2027, Specifický cíl  1.1  Využívání přínosů digitalizace pro občany, podniky, výzkumné organizace a veřejné orgány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Výsledky dotazníku</vt:lpstr>
      <vt:lpstr>Výsledky dotazníku</vt:lpstr>
      <vt:lpstr>Výstupy semináře hSOC Projektová témata</vt:lpstr>
      <vt:lpstr>Výstupy semináře hSOC sdílené služby</vt:lpstr>
      <vt:lpstr>Děkuji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Pekárek Aleš</dc:creator>
  <cp:lastModifiedBy>Pavlinec Petr Ing.</cp:lastModifiedBy>
  <cp:revision>77</cp:revision>
  <dcterms:modified xsi:type="dcterms:W3CDTF">2022-03-23T14:57:47Z</dcterms:modified>
</cp:coreProperties>
</file>