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  <p:sldId id="261" r:id="rId7"/>
    <p:sldId id="259" r:id="rId8"/>
    <p:sldId id="285" r:id="rId9"/>
    <p:sldId id="274" r:id="rId10"/>
    <p:sldId id="286" r:id="rId11"/>
    <p:sldId id="275" r:id="rId12"/>
    <p:sldId id="276" r:id="rId13"/>
    <p:sldId id="277" r:id="rId14"/>
    <p:sldId id="295" r:id="rId15"/>
    <p:sldId id="284" r:id="rId16"/>
    <p:sldId id="288" r:id="rId17"/>
    <p:sldId id="293" r:id="rId18"/>
    <p:sldId id="294" r:id="rId19"/>
    <p:sldId id="279" r:id="rId20"/>
    <p:sldId id="290" r:id="rId21"/>
    <p:sldId id="291" r:id="rId22"/>
    <p:sldId id="269" r:id="rId23"/>
    <p:sldId id="282" r:id="rId24"/>
    <p:sldId id="292" r:id="rId25"/>
    <p:sldId id="272" r:id="rId26"/>
    <p:sldId id="270" r:id="rId2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0" y="4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28.02.2022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28.02.2022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28.02.2022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28.02.2022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28.02.2022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28.02.2022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28.02.2022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28.02.2022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28.02.2022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28.02.2022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28.02.2022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28.02.2022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ikcr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archi.gov.cz/znalostni_baze:pravidla_federace_portalu" TargetMode="External"/><Relationship Id="rId3" Type="http://schemas.openxmlformats.org/officeDocument/2006/relationships/hyperlink" Target="https://archi.gov.cz/nap:kontext" TargetMode="External"/><Relationship Id="rId7" Type="http://schemas.openxmlformats.org/officeDocument/2006/relationships/hyperlink" Target="https://archi.gov.cz/nap:egovernment_cloud" TargetMode="External"/><Relationship Id="rId2" Type="http://schemas.openxmlformats.org/officeDocument/2006/relationships/hyperlink" Target="https://archi.gov.cz/vyhledavani:changelo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.gov.cz/nap:nia" TargetMode="External"/><Relationship Id="rId5" Type="http://schemas.openxmlformats.org/officeDocument/2006/relationships/hyperlink" Target="https://archi.gov.cz/nap:portaly_verejne_spravy_a_soukromopravnich_uzivatelu_udaju" TargetMode="External"/><Relationship Id="rId4" Type="http://schemas.openxmlformats.org/officeDocument/2006/relationships/hyperlink" Target="https://archi.gov.cz/nap:iszr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22174" y="5591877"/>
            <a:ext cx="8533612" cy="646331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</a:t>
            </a: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Ministerstvo v</a:t>
            </a: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nitra </a:t>
            </a: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484989"/>
            <a:ext cx="9649072" cy="273921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cs-CZ" sz="40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Zasedání</a:t>
            </a:r>
            <a:r>
              <a:rPr kumimoji="0" lang="cs-CZ" sz="4000" b="1" i="0" u="none" strike="noStrike" kern="1200" cap="none" spc="0" normalizeH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1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16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1600" b="1" i="0" u="none" strike="noStrike" kern="1200" cap="none" spc="0" normalizeH="0" baseline="0" noProof="0" dirty="0" err="1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asedání</a:t>
            </a:r>
            <a:r>
              <a:rPr kumimoji="0" lang="cs-CZ" sz="16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28.2.2022</a:t>
            </a:r>
            <a:endParaRPr kumimoji="0" lang="cs-CZ" sz="1800" b="1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777883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Spolupráce nad Informační koncepcí ČR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6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60967" cy="1325563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Spolupráce nad Informační koncepcí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6 hlavních cílů, 51 podcílů</a:t>
            </a:r>
          </a:p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17 principů</a:t>
            </a:r>
          </a:p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17 zásad</a:t>
            </a:r>
          </a:p>
          <a:p>
            <a:r>
              <a:rPr lang="cs-CZ" sz="3200" b="1" dirty="0" smtClean="0">
                <a:ln>
                  <a:solidFill>
                    <a:schemeClr val="bg1"/>
                  </a:solidFill>
                </a:ln>
              </a:rPr>
              <a:t>Výchozí strategický dokument pro Národní architekturu eGovernmentu</a:t>
            </a:r>
            <a:endParaRPr lang="cs-CZ" sz="3200" b="1" dirty="0">
              <a:ln>
                <a:solidFill>
                  <a:schemeClr val="bg1"/>
                </a:solidFill>
              </a:ln>
            </a:endParaRPr>
          </a:p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hlinkClick r:id="rId2"/>
              </a:rPr>
              <a:t>https://archi.gov.cz/ikcr</a:t>
            </a:r>
            <a:r>
              <a:rPr lang="cs-CZ" sz="3200" b="1" dirty="0" smtClean="0">
                <a:ln>
                  <a:solidFill>
                    <a:schemeClr val="tx1"/>
                  </a:solidFill>
                </a:ln>
              </a:rPr>
              <a:t>  </a:t>
            </a:r>
            <a:endParaRPr lang="cs-CZ" sz="3200" b="1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842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85793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služby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ISZR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63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 služby ISZR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48882"/>
            <a:ext cx="10515600" cy="4721387"/>
          </a:xfrm>
        </p:spPr>
        <p:txBody>
          <a:bodyPr>
            <a:normAutofit fontScale="77500" lnSpcReduction="20000"/>
          </a:bodyPr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Připravena sada služeb s novými údaji – k 1.2.2022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E07 –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robCtiZmeny</a:t>
            </a: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E103 –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robCtiZmenyZaloz</a:t>
            </a: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E154 –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robVypisVyuzitiPoskytnuti</a:t>
            </a: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E165 –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robVydejDat</a:t>
            </a: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E179 –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robZalozSouhlasPoskytnuti</a:t>
            </a: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E181 –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robVypisSouhlasPoskytnuti</a:t>
            </a: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E274 – robVlozObyvatele2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E275 – robZmenObyvatele2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E276 – robCtiAifo2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E277 – robCtiHromadneAifo2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E278 – robCtiPodleUdaju2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E279 – robOverHromadneAifo2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E280 – </a:t>
            </a:r>
            <a:r>
              <a:rPr lang="cs-CZ" b="1" dirty="0" err="1" smtClean="0">
                <a:ln>
                  <a:solidFill>
                    <a:schemeClr val="bg1"/>
                  </a:solidFill>
                </a:ln>
              </a:rPr>
              <a:t>robCtiPodleUdaju</a:t>
            </a:r>
            <a:endParaRPr lang="cs-CZ" b="1" dirty="0" smtClean="0">
              <a:ln>
                <a:solidFill>
                  <a:schemeClr val="bg1"/>
                </a:solidFill>
              </a:ln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Obdobně ROS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E273 – </a:t>
            </a:r>
            <a:r>
              <a:rPr lang="cs-CZ" b="1" dirty="0" err="1" smtClean="0">
                <a:ln>
                  <a:solidFill>
                    <a:schemeClr val="bg1"/>
                  </a:solidFill>
                </a:ln>
              </a:rPr>
              <a:t>rosZapisKontaktniUdaje</a:t>
            </a:r>
            <a:endParaRPr lang="cs-CZ" b="1" dirty="0" smtClean="0">
              <a:ln>
                <a:solidFill>
                  <a:schemeClr val="bg1"/>
                </a:solidFill>
              </a:ln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Atd.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622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75876"/>
            <a:ext cx="10515600" cy="1325563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 služby ISZR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84988"/>
            <a:ext cx="10515600" cy="5738326"/>
          </a:xfrm>
        </p:spPr>
        <p:txBody>
          <a:bodyPr numCol="2">
            <a:normAutofit fontScale="85000" lnSpcReduction="20000"/>
          </a:bodyPr>
          <a:lstStyle/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101-1-1	Příjmení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101-1-2	Jméno / jména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101-1-3	Adresa místa pobytu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101-1-4	Doručovací adresa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101-1-5	Datum narození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101-1-6	Místo narození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101-1-7	Datum úmrtí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101-1-8	Datum nabytí právní moci rozhodnutí soudu o prohlášení za mrtvého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101-1-9	Místo úmrtí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101-1-10	Státní občanství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101-1-11	Čísla a druhy identifikačních dokladů a datum skončení jejich platnosti</a:t>
            </a:r>
          </a:p>
          <a:p>
            <a:pPr marL="0" indent="0">
              <a:buNone/>
            </a:pP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101-1-12	Záznam o zřízení datové schránky a identifikátor datové schránky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101-1-13	Rodné příjmení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101-1-14	Pohlaví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101-1-15	Rodinný stav nebo registrované partnerství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101-1-16	Omezení svéprávnosti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101-1-17	Telefonní číslo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101-1-18	Adresa elektronické pošty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101-1-19	Kvalifikovaný certifikát pro elektronický podpis (sériové číslo, vydavatel a platnost)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732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75876"/>
            <a:ext cx="10515600" cy="1325563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 služby ISZR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3028" y="1401439"/>
            <a:ext cx="11625943" cy="5738326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101-1-2	Jméno, popř. jména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101-1-1	Příjmení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101-1-13	Rodné příjmení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101-1-14	Pohlaví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101-1-16	Omezení svéprávnosti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!!Základní registr obyvatel!!</a:t>
            </a:r>
            <a:endParaRPr lang="cs-CZ" b="1" dirty="0">
              <a:ln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115-1-1	Jméno, popř. jména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115-1-2	Příjmení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115-1-3	Rodné příjmení</a:t>
            </a: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115-1-5	Pohlaví</a:t>
            </a:r>
            <a:endParaRPr lang="cs-CZ" b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115-1-27    Rozhodnutí o omezení svéprávnosti</a:t>
            </a:r>
            <a:endParaRPr lang="cs-CZ" b="1" dirty="0" smtClean="0">
              <a:ln>
                <a:solidFill>
                  <a:schemeClr val="bg1"/>
                </a:solidFill>
              </a:ln>
            </a:endParaRP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!!Evidence obyvatel!!</a:t>
            </a:r>
            <a:endParaRPr lang="cs-CZ" b="1" dirty="0">
              <a:ln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35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2268" y="172190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Výsledky dobré praxe z oblasti elektronických mandátů a zmocnění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93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616" y="2067133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Evropské digitální předpisy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1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C:\Users\sedivect\Desktop\European data stratagy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22514"/>
            <a:ext cx="10935478" cy="5971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21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Nová verze formulářů OHA + IROP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2022687"/>
            <a:ext cx="8811491" cy="1323439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Nová verze formulářů OHA</a:t>
            </a:r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NÚKIB součástí organizací, které se podílejí na schvalování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sym typeface="Wingdings" panose="05000000000000000000" pitchFamily="2" charset="2"/>
              </a:rPr>
              <a:t>Nové otázky na nakládání a zpracování osobních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sym typeface="Wingdings" panose="05000000000000000000" pitchFamily="2" charset="2"/>
              </a:rPr>
              <a:t>údajů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sym typeface="Wingdings" panose="05000000000000000000" pitchFamily="2" charset="2"/>
              </a:rPr>
              <a:t>Nové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sym typeface="Wingdings" panose="05000000000000000000" pitchFamily="2" charset="2"/>
              </a:rPr>
              <a:t>otázky na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Dopady narušení bezpečnosti informací v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systému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Nové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otázky na Minimální bezpečnostní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standard</a:t>
            </a:r>
            <a:endParaRPr lang="cs-CZ" b="1" dirty="0">
              <a:ln>
                <a:solidFill>
                  <a:schemeClr val="bg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Přidání otázky na posouzení ekonomické výhodnosti provozu ISVS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Přidání otázky na bezpečnostní úroveň ISVS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Větší detail na identifikaci subjektů v datovém kmeni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Rozšíření bezpečnostní architektury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Přidání otázek na cloud computing</a:t>
            </a:r>
          </a:p>
        </p:txBody>
      </p:sp>
    </p:spTree>
    <p:extLst>
      <p:ext uri="{BB962C8B-B14F-4D97-AF65-F5344CB8AC3E}">
        <p14:creationId xmlns:p14="http://schemas.microsoft.com/office/powerpoint/2010/main" val="335372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Vzorové formuláře pro potřeby IROP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Žadatel - fiktivní obec s rozšířenou působností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Vzory pro: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Posílení kybernetické bezpečnosti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Portálové řešení</a:t>
            </a:r>
          </a:p>
          <a:p>
            <a:pPr lvl="1"/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Integrovaný informační systém</a:t>
            </a:r>
          </a:p>
          <a:p>
            <a:pPr lvl="1"/>
            <a:endParaRPr lang="cs-CZ" b="1" dirty="0" smtClean="0">
              <a:ln>
                <a:solidFill>
                  <a:schemeClr val="bg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Součástí budou projektové a architektonické informace</a:t>
            </a:r>
            <a:endParaRPr lang="cs-CZ" b="1" dirty="0">
              <a:ln>
                <a:solidFill>
                  <a:schemeClr val="bg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Předání k připomínkám do konce března 2022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317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53331" y="237608"/>
            <a:ext cx="8587048" cy="707886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  <a:endParaRPr lang="cs-CZ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372" y="1084024"/>
            <a:ext cx="8814981" cy="577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44862" y="33388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63352" y="1521868"/>
            <a:ext cx="1152127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40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</a:t>
            </a: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Spolupráce </a:t>
            </a: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nad doplněním Informační koncepce </a:t>
            </a: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ČR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  <a:endParaRPr lang="cs-CZ" sz="24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Nové </a:t>
            </a: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služby vnějšího rozhraní </a:t>
            </a: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ISZR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Výsledky </a:t>
            </a: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dobré praxe z oblasti elektronických mandátů a </a:t>
            </a: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zmocnění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Evropské </a:t>
            </a: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</a:t>
            </a: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předpisy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Radim Karásek</a:t>
            </a:r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Nová verze formulářů OHA + IROP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edivec</a:t>
            </a:r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/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Závěr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9685" y="1007707"/>
            <a:ext cx="11296691" cy="570100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archi.gov.cz/vyhledavani:changelog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Nový kontext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3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3"/>
              </a:rPr>
              <a:t>archi.gov.cz/nap:kontext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Informační systém 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základních registrů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/>
              </a:rPr>
              <a:t>archi.gov.cz/nap:iszr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Portály 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veřejné správy a soukromoprávních uživatelů </a:t>
            </a: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údajů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5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5"/>
              </a:rPr>
              <a:t>archi.gov.cz/nap:portaly_verejne_spravy_a_soukromopravnich_uzivatelu_udaju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Národní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identitní autorita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6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6"/>
              </a:rPr>
              <a:t>archi.gov.cz/nap:nia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eGovernment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Cloud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7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7"/>
              </a:rPr>
              <a:t>archi.gov.cz/nap:egovernment_cloud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Nová 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stránka Výsledky studie federace portálů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veřejné správy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8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8"/>
              </a:rPr>
              <a:t>archi.gov.cz/znalostni_baze:pravidla_federace_portalu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  <a:endParaRPr lang="cs-CZ" sz="29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195943" y="122529"/>
            <a:ext cx="11737910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04371" y="1438761"/>
            <a:ext cx="5384800" cy="713791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Kód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Název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A1029.1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Pojištěnec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A1029.2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Osoba samostatně výdělečně činná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A1029.3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Zaměstnavatel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A1029.4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Územně organizační jednotka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A1046.1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Řidič - podklady pro podání žádosti </a:t>
            </a: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 řidičský 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průkaz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A1046.2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Řidič - podání žádosti o řidičský průkaz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A1046.RidicRozsirene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Řidič - rozšířené údaje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A1046.RidicZakladni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Řidič - základní údaje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A1046.RidicZakladni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Řidič - základní údaje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A1061.1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NBU </a:t>
            </a:r>
            <a:r>
              <a:rPr lang="cs-CZ" sz="4500" b="1" dirty="0" err="1">
                <a:ln>
                  <a:solidFill>
                    <a:schemeClr val="bg1"/>
                  </a:solidFill>
                </a:ln>
              </a:rPr>
              <a:t>Avizace</a:t>
            </a:r>
            <a:endParaRPr lang="cs-CZ" sz="4500" b="1" dirty="0">
              <a:ln>
                <a:solidFill>
                  <a:schemeClr val="bg1"/>
                </a:solidFill>
              </a:ln>
            </a:endParaRP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A121.1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Přehled o údajích autentizované osoby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A121.2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Výpis údajů podnikatelského subjektu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A124.1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ISKN - Evidence práv pro osobu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A124.2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ISKN - List vlastnictví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A1341.1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Ověření </a:t>
            </a:r>
            <a:r>
              <a:rPr lang="cs-CZ" sz="4500" b="1" dirty="0" err="1">
                <a:ln>
                  <a:solidFill>
                    <a:schemeClr val="bg1"/>
                  </a:solidFill>
                </a:ln>
              </a:rPr>
              <a:t>v.z.p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. </a:t>
            </a: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pojištěnce</a:t>
            </a:r>
            <a:endParaRPr lang="cs-CZ" sz="45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6172200" y="1156996"/>
            <a:ext cx="5181600" cy="703528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Kód	Název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A1341.2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Oznámení OSVC </a:t>
            </a: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PP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A1341.3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Oznámení OSVC PP ZP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A1341.4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Seznam OSVC PP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A344.1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Notifikace prostřednictvím Portálu Občana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A3726.1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Pacient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A385.1</a:t>
            </a:r>
            <a:r>
              <a:rPr lang="cs-CZ" sz="45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Oznámení OSVC PP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A385.2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Seznam OSVC PP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A392.1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Dlužník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A392.2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</a:t>
            </a: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ODU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A4003.1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Poskytovatelé zdravotních služeb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A4003.2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Zdravotnická dokumentace pacienta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A418.1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Osoba v pátrání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A418.2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Vozidlo v pátrání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A418.3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NBU Lustrace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A483.1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Výpis údajů z Rejstříku trestů</a:t>
            </a:r>
          </a:p>
          <a:p>
            <a:pPr marL="0" indent="0">
              <a:buNone/>
            </a:pP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A998.1</a:t>
            </a:r>
            <a:r>
              <a:rPr lang="cs-CZ" sz="4500" b="1" dirty="0">
                <a:ln>
                  <a:solidFill>
                    <a:schemeClr val="bg1"/>
                  </a:solidFill>
                </a:ln>
              </a:rPr>
              <a:t>	Registr silničních </a:t>
            </a:r>
            <a:r>
              <a:rPr lang="cs-CZ" sz="4500" b="1" dirty="0" smtClean="0">
                <a:ln>
                  <a:solidFill>
                    <a:schemeClr val="bg1"/>
                  </a:solidFill>
                </a:ln>
              </a:rPr>
              <a:t>vozidel</a:t>
            </a:r>
            <a:endParaRPr lang="cs-CZ" sz="45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784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 jednomyslně schválen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usnesením RVIS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2022/1/21/U6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Nadále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výbor pro efektivní a centrálně koordinované ICT veřejné správy 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Výkonný výbor Informační koncepce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Plenární zasedání RVIS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 https://archi.gov.cz/diskuze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Pravidla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diskuze ve speciální části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webu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archi.gov.cz/diskuze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lvl="1"/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Diskutujte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79E98EC-8279-4842-B4EF-743633698D36}">
  <ds:schemaRefs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1236</TotalTime>
  <Words>882</Words>
  <Application>Microsoft Office PowerPoint</Application>
  <PresentationFormat>Širokoúhlá obrazovka</PresentationFormat>
  <Paragraphs>168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Spolupráce nad Informační koncepcí ČR</vt:lpstr>
      <vt:lpstr>Spolupráce nad Informační koncepcí ČR</vt:lpstr>
      <vt:lpstr>Nové služby ISZR</vt:lpstr>
      <vt:lpstr>Nové služby ISZR</vt:lpstr>
      <vt:lpstr>Nové služby ISZR</vt:lpstr>
      <vt:lpstr>Nové služby ISZR</vt:lpstr>
      <vt:lpstr>Výsledky dobré praxe z oblasti elektronických mandátů a zmocnění </vt:lpstr>
      <vt:lpstr>Evropské digitální předpisy</vt:lpstr>
      <vt:lpstr>Prezentace aplikace PowerPoint</vt:lpstr>
      <vt:lpstr>Nová verze formulářů OHA + IROP</vt:lpstr>
      <vt:lpstr>Nová verze formulářů OHA</vt:lpstr>
      <vt:lpstr>Vzorové formuláře pro potřeby IROP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53</cp:revision>
  <dcterms:created xsi:type="dcterms:W3CDTF">2021-01-27T09:19:54Z</dcterms:created>
  <dcterms:modified xsi:type="dcterms:W3CDTF">2022-02-28T11:41:28Z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