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  <p:sldId id="260" r:id="rId6"/>
    <p:sldId id="261" r:id="rId7"/>
    <p:sldId id="259" r:id="rId8"/>
    <p:sldId id="285" r:id="rId9"/>
    <p:sldId id="274" r:id="rId10"/>
    <p:sldId id="275" r:id="rId11"/>
    <p:sldId id="276" r:id="rId12"/>
    <p:sldId id="269" r:id="rId13"/>
    <p:sldId id="292" r:id="rId14"/>
    <p:sldId id="306" r:id="rId15"/>
    <p:sldId id="307" r:id="rId16"/>
    <p:sldId id="308" r:id="rId17"/>
    <p:sldId id="309" r:id="rId18"/>
    <p:sldId id="277" r:id="rId19"/>
    <p:sldId id="295" r:id="rId20"/>
    <p:sldId id="296" r:id="rId21"/>
    <p:sldId id="297" r:id="rId22"/>
    <p:sldId id="298" r:id="rId23"/>
    <p:sldId id="299" r:id="rId24"/>
    <p:sldId id="301" r:id="rId25"/>
    <p:sldId id="304" r:id="rId26"/>
    <p:sldId id="300" r:id="rId27"/>
    <p:sldId id="305" r:id="rId28"/>
    <p:sldId id="272" r:id="rId29"/>
    <p:sldId id="270" r:id="rId3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02.05.2022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0012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02.05.2022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90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02.05.2022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46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02.05.2022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153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02.05.2022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4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02.05.2022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645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02.05.2022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14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02.05.2022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981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02.05.2022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50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02.05.2022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73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02.05.2022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017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6EB83-090E-473B-B959-92A4B5275361}" type="datetimeFigureOut">
              <a:rPr lang="cs-CZ" smtClean="0"/>
              <a:pPr/>
              <a:t>02.05.2022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90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ikcr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nap:univerzalni_kontaktni_misto" TargetMode="External"/><Relationship Id="rId2" Type="http://schemas.openxmlformats.org/officeDocument/2006/relationships/hyperlink" Target="https://archi.gov.cz/znalostni_baze:predavani_datoveho_fond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chi.gov.cz/nap:evidence_udaju_o_subjektech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diskuz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22174" y="5591877"/>
            <a:ext cx="8533612" cy="646331"/>
          </a:xfrm>
          <a:ln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1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odbor Hlavního architekta eGovernmentu 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1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Ministerstvo vnitra ČR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22174" y="484989"/>
            <a:ext cx="9649072" cy="273921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cs-CZ" sz="4000" b="1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Zasedání</a:t>
            </a:r>
            <a:r>
              <a:rPr kumimoji="0" lang="cs-CZ" sz="4000" b="1" i="0" u="none" strike="noStrike" kern="1200" cap="none" spc="0" normalizeH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pracovní skupiny pro architekturu a řízení ICT</a:t>
            </a:r>
            <a: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1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cs-CZ" sz="16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</a:t>
            </a:r>
            <a:r>
              <a:rPr kumimoji="0" lang="cs-CZ" sz="1600" b="1" i="0" u="none" strike="noStrike" kern="1200" cap="none" spc="0" normalizeH="0" baseline="0" noProof="0" dirty="0" err="1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asedání</a:t>
            </a:r>
            <a:r>
              <a:rPr kumimoji="0" lang="cs-CZ" sz="1600" b="1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2. 5. 2022</a:t>
            </a:r>
            <a:endParaRPr kumimoji="0" lang="cs-CZ" sz="1800" b="1" i="0" u="none" strike="noStrike" kern="1200" cap="none" spc="0" normalizeH="0" baseline="0" noProof="0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Vzorové formuláře pro potřeby IROP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Žadatel - fiktivní obec s rozšířenou působností</a:t>
            </a:r>
          </a:p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Vzory pro:</a:t>
            </a:r>
          </a:p>
          <a:p>
            <a:pPr lvl="1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Posílení kybernetické bezpečnosti</a:t>
            </a:r>
          </a:p>
          <a:p>
            <a:pPr lvl="1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Portálové řešení</a:t>
            </a:r>
          </a:p>
          <a:p>
            <a:pPr lvl="1"/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Integrovaný informační systém</a:t>
            </a:r>
          </a:p>
          <a:p>
            <a:pPr lvl="1"/>
            <a:endParaRPr lang="cs-CZ" b="1" dirty="0" smtClean="0">
              <a:ln>
                <a:solidFill>
                  <a:schemeClr val="bg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Součástí budou projektové a architektonické informace</a:t>
            </a:r>
            <a:endParaRPr lang="cs-CZ" b="1" dirty="0">
              <a:ln>
                <a:solidFill>
                  <a:schemeClr val="bg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17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023" y="365125"/>
            <a:ext cx="10069209" cy="6337455"/>
          </a:xfrm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950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" name="Zástupný symbol pro obsah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1" y="296780"/>
            <a:ext cx="7076302" cy="6336690"/>
          </a:xfrm>
        </p:spPr>
      </p:pic>
    </p:spTree>
    <p:extLst>
      <p:ext uri="{BB962C8B-B14F-4D97-AF65-F5344CB8AC3E}">
        <p14:creationId xmlns:p14="http://schemas.microsoft.com/office/powerpoint/2010/main" val="159187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849" y="79224"/>
            <a:ext cx="4942703" cy="6667724"/>
          </a:xfrm>
        </p:spPr>
      </p:pic>
    </p:spTree>
    <p:extLst>
      <p:ext uri="{BB962C8B-B14F-4D97-AF65-F5344CB8AC3E}">
        <p14:creationId xmlns:p14="http://schemas.microsoft.com/office/powerpoint/2010/main" val="303070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" name="Zástupný symbol pro obsah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78" y="544365"/>
            <a:ext cx="11327027" cy="5763593"/>
          </a:xfrm>
        </p:spPr>
      </p:pic>
    </p:spTree>
    <p:extLst>
      <p:ext uri="{BB962C8B-B14F-4D97-AF65-F5344CB8AC3E}">
        <p14:creationId xmlns:p14="http://schemas.microsoft.com/office/powerpoint/2010/main" val="269129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1777883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Spolupráce nad Informační koncepcí ČR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26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160967" cy="1325563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Spolupráce nad Informační koncepcí ČR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6 hlavních cílů, 51 podcílů</a:t>
            </a:r>
          </a:p>
          <a:p>
            <a:r>
              <a:rPr lang="cs-CZ" sz="32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17 principů</a:t>
            </a:r>
          </a:p>
          <a:p>
            <a:r>
              <a:rPr lang="cs-CZ" sz="32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17 zásad</a:t>
            </a:r>
          </a:p>
          <a:p>
            <a:r>
              <a:rPr lang="cs-CZ" sz="3200" b="1" dirty="0" smtClean="0">
                <a:ln>
                  <a:solidFill>
                    <a:schemeClr val="bg1"/>
                  </a:solidFill>
                </a:ln>
              </a:rPr>
              <a:t>Výchozí strategický dokument pro Národní architekturu eGovernmentu</a:t>
            </a:r>
            <a:endParaRPr lang="cs-CZ" sz="3200" b="1" dirty="0">
              <a:ln>
                <a:solidFill>
                  <a:schemeClr val="bg1"/>
                </a:solidFill>
              </a:ln>
            </a:endParaRPr>
          </a:p>
          <a:p>
            <a:r>
              <a:rPr lang="cs-CZ" sz="3200" b="1" dirty="0" smtClean="0">
                <a:ln>
                  <a:solidFill>
                    <a:schemeClr val="bg1"/>
                  </a:solidFill>
                </a:ln>
                <a:hlinkClick r:id="rId2"/>
              </a:rPr>
              <a:t>https://archi.gov.cz/ikcr</a:t>
            </a:r>
            <a:r>
              <a:rPr lang="cs-CZ" sz="3200" b="1" dirty="0" smtClean="0">
                <a:ln>
                  <a:solidFill>
                    <a:schemeClr val="bg1"/>
                  </a:solidFill>
                </a:ln>
              </a:rPr>
              <a:t>  </a:t>
            </a:r>
            <a:endParaRPr lang="cs-CZ" sz="3200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88420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160967" cy="1325563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Spolupráce nad Informační koncepcí ČR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199" y="1940954"/>
            <a:ext cx="10515600" cy="4351338"/>
          </a:xfrm>
        </p:spPr>
        <p:txBody>
          <a:bodyPr>
            <a:normAutofit/>
          </a:bodyPr>
          <a:lstStyle/>
          <a:p>
            <a:r>
              <a:rPr lang="cs-CZ" sz="32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6 hlavních cílů, </a:t>
            </a:r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56 </a:t>
            </a:r>
            <a:r>
              <a:rPr lang="cs-CZ" sz="32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podcílů (9 + 10 + 11 + 8 + 13 + 5) 17 principů, 17 zásad</a:t>
            </a:r>
          </a:p>
          <a:p>
            <a:r>
              <a:rPr lang="cs-CZ" sz="32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Nové podcíle např. Digitální oprávnění a zmocnění, </a:t>
            </a:r>
            <a:r>
              <a:rPr lang="cs-CZ" sz="3200" b="1" dirty="0" smtClean="0">
                <a:ln>
                  <a:solidFill>
                    <a:schemeClr val="bg1"/>
                  </a:solidFill>
                </a:ln>
              </a:rPr>
              <a:t>elektronické platby</a:t>
            </a:r>
          </a:p>
          <a:p>
            <a:r>
              <a:rPr lang="cs-CZ" sz="3200" b="1" dirty="0" smtClean="0">
                <a:ln>
                  <a:solidFill>
                    <a:schemeClr val="bg1"/>
                  </a:solidFill>
                </a:ln>
              </a:rPr>
              <a:t>Uvítáme vaší spolupráci</a:t>
            </a:r>
          </a:p>
          <a:p>
            <a:r>
              <a:rPr lang="cs-CZ" sz="3200" b="1" dirty="0" smtClean="0">
                <a:ln>
                  <a:solidFill>
                    <a:schemeClr val="bg1"/>
                  </a:solidFill>
                </a:ln>
              </a:rPr>
              <a:t>OHA začne striktně vymáhat povinnosti k IK</a:t>
            </a:r>
          </a:p>
          <a:p>
            <a:r>
              <a:rPr lang="cs-CZ" sz="3200" b="1" dirty="0" smtClean="0">
                <a:ln>
                  <a:solidFill>
                    <a:schemeClr val="bg1"/>
                  </a:solidFill>
                </a:ln>
              </a:rPr>
              <a:t>Na rok 2023 chystáme další změny</a:t>
            </a:r>
            <a:endParaRPr lang="cs-CZ" sz="3200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91927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1777883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Usnesení vlády č. 289/2022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72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160967" cy="1325563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Usnesení vlády č. 289/2022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199" y="1517693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lvl="0" hangingPunct="0"/>
            <a:r>
              <a:rPr lang="cs-CZ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realizovat </a:t>
            </a:r>
            <a:r>
              <a:rPr lang="cs-CZ" sz="4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projekt „Transformace řízení </a:t>
            </a:r>
            <a:r>
              <a:rPr lang="cs-CZ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digitalizace“</a:t>
            </a:r>
            <a:endParaRPr lang="cs-CZ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lvl="1" hangingPunct="0"/>
            <a:r>
              <a:rPr lang="cs-CZ" sz="33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Termín: 31. prosince </a:t>
            </a:r>
            <a:r>
              <a:rPr lang="cs-CZ" sz="33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2022</a:t>
            </a:r>
          </a:p>
          <a:p>
            <a:pPr marL="457200" lvl="1" indent="0" hangingPunct="0">
              <a:buNone/>
            </a:pPr>
            <a:endParaRPr lang="cs-CZ" sz="33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lvl="0" hangingPunct="0"/>
            <a:r>
              <a:rPr lang="cs-CZ" sz="4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zahájit </a:t>
            </a:r>
            <a:r>
              <a:rPr lang="cs-CZ" sz="4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 zajistit sběr a evidenci metrik služeb </a:t>
            </a:r>
            <a:r>
              <a:rPr lang="cs-CZ" sz="4400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veřejné správy a skupin úkonů služby veřejné </a:t>
            </a:r>
            <a:r>
              <a:rPr lang="cs-CZ" sz="4400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správy</a:t>
            </a:r>
            <a:endParaRPr lang="cs-CZ" sz="4400" b="1" dirty="0">
              <a:ln>
                <a:solidFill>
                  <a:schemeClr val="bg1"/>
                </a:solidFill>
              </a:ln>
              <a:solidFill>
                <a:sysClr val="windowText" lastClr="000000"/>
              </a:solidFill>
            </a:endParaRPr>
          </a:p>
          <a:p>
            <a:pPr lvl="1" hangingPunct="0"/>
            <a:r>
              <a:rPr lang="cs-CZ" sz="3300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Termín: 30. dubna </a:t>
            </a:r>
            <a:r>
              <a:rPr lang="cs-CZ" sz="3300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2022</a:t>
            </a:r>
          </a:p>
          <a:p>
            <a:pPr lvl="1" hangingPunct="0"/>
            <a:endParaRPr lang="cs-CZ" sz="3300" b="1" dirty="0">
              <a:ln>
                <a:solidFill>
                  <a:schemeClr val="bg1"/>
                </a:solidFill>
              </a:ln>
              <a:solidFill>
                <a:sysClr val="windowText" lastClr="000000"/>
              </a:solidFill>
            </a:endParaRPr>
          </a:p>
          <a:p>
            <a:pPr lvl="0" hangingPunct="0"/>
            <a:r>
              <a:rPr lang="cs-CZ" sz="4400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předložit </a:t>
            </a:r>
            <a:r>
              <a:rPr lang="cs-CZ" sz="4400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změny zákona o státním </a:t>
            </a:r>
            <a:r>
              <a:rPr lang="cs-CZ" sz="4400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podniku</a:t>
            </a:r>
            <a:endParaRPr lang="cs-CZ" sz="4400" b="1" dirty="0">
              <a:ln>
                <a:solidFill>
                  <a:schemeClr val="bg1"/>
                </a:solidFill>
              </a:ln>
              <a:solidFill>
                <a:sysClr val="windowText" lastClr="000000"/>
              </a:solidFill>
            </a:endParaRPr>
          </a:p>
          <a:p>
            <a:pPr lvl="1" hangingPunct="0"/>
            <a:r>
              <a:rPr lang="cs-CZ" sz="3300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Termín: 30. dubna </a:t>
            </a:r>
            <a:r>
              <a:rPr lang="cs-CZ" sz="3300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2022</a:t>
            </a:r>
            <a:endParaRPr lang="cs-CZ" sz="3300" b="1" dirty="0">
              <a:ln>
                <a:solidFill>
                  <a:schemeClr val="bg1"/>
                </a:solidFill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76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14458" y="2022687"/>
            <a:ext cx="8811491" cy="1323439"/>
          </a:xfr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160967" cy="1325563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Usnesení vlády č. 289/2022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199" y="1517693"/>
            <a:ext cx="10515600" cy="4351338"/>
          </a:xfrm>
        </p:spPr>
        <p:txBody>
          <a:bodyPr>
            <a:normAutofit/>
          </a:bodyPr>
          <a:lstStyle/>
          <a:p>
            <a:pPr lvl="0" hangingPunct="0"/>
            <a:endParaRPr lang="cs-CZ" sz="33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058939"/>
              </p:ext>
            </p:extLst>
          </p:nvPr>
        </p:nvGraphicFramePr>
        <p:xfrm>
          <a:off x="838199" y="1517686"/>
          <a:ext cx="10515600" cy="435134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347516">
                  <a:extLst>
                    <a:ext uri="{9D8B030D-6E8A-4147-A177-3AD203B41FA5}">
                      <a16:colId xmlns:a16="http://schemas.microsoft.com/office/drawing/2014/main" val="3901362665"/>
                    </a:ext>
                  </a:extLst>
                </a:gridCol>
                <a:gridCol w="2168084">
                  <a:extLst>
                    <a:ext uri="{9D8B030D-6E8A-4147-A177-3AD203B41FA5}">
                      <a16:colId xmlns:a16="http://schemas.microsoft.com/office/drawing/2014/main" val="1977373965"/>
                    </a:ext>
                  </a:extLst>
                </a:gridCol>
              </a:tblGrid>
              <a:tr h="3626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>
                          <a:effectLst/>
                        </a:rPr>
                        <a:t>Zahájení projektu, projektová struktura, dokumentace, financování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>
                          <a:effectLst/>
                        </a:rPr>
                        <a:t>31. 3. 2022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61849229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>
                          <a:effectLst/>
                        </a:rPr>
                        <a:t>Návrh cílové  organizační struktury a odpovědnosti 	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>
                          <a:effectLst/>
                        </a:rPr>
                        <a:t>30. 4. 2022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84056242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>
                          <a:effectLst/>
                        </a:rPr>
                        <a:t>Legislativní rámec, předložení návrhu zákona vládě	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>
                          <a:effectLst/>
                        </a:rPr>
                        <a:t>15. 5. 2022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32826213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>
                          <a:effectLst/>
                        </a:rPr>
                        <a:t>1. čtení návrhu zákona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>
                          <a:effectLst/>
                        </a:rPr>
                        <a:t>06 / 2022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32031338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>
                          <a:effectLst/>
                        </a:rPr>
                        <a:t>Návrh rozpočtu 2023 / rozpočtové kapitoly	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>
                          <a:effectLst/>
                        </a:rPr>
                        <a:t>06 – 07 / 2022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40979326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>
                          <a:effectLst/>
                        </a:rPr>
                        <a:t>Schválení zákona v Poslanecké Sněmovně		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>
                          <a:effectLst/>
                        </a:rPr>
                        <a:t>09 – 10 / 2022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92981976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>
                          <a:effectLst/>
                        </a:rPr>
                        <a:t>Schválení zákonných úprav v Senátu, podpis prezidenta	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>
                          <a:effectLst/>
                        </a:rPr>
                        <a:t>10 / 2022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74888927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>
                          <a:effectLst/>
                        </a:rPr>
                        <a:t>Návrh, projednání a schválení systemizace služebních a pracovních míst	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>
                          <a:effectLst/>
                        </a:rPr>
                        <a:t>10 / 2022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23801948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>
                          <a:effectLst/>
                        </a:rPr>
                        <a:t>Dokončení formálního převodu majetku, smluv a pravomocí k 1. 1. 2023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>
                          <a:effectLst/>
                        </a:rPr>
                        <a:t>11 / 2022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0488841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 dirty="0">
                          <a:effectLst/>
                        </a:rPr>
                        <a:t>Připravenost nových společností na převod služeb 	</a:t>
                      </a:r>
                      <a:endParaRPr lang="cs-CZ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>
                          <a:effectLst/>
                        </a:rPr>
                        <a:t>11 / 2022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84000807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>
                          <a:effectLst/>
                        </a:rPr>
                        <a:t>Účinnost zákona, zahájení provozu a služeb v novém formátu	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>
                          <a:effectLst/>
                        </a:rPr>
                        <a:t>1. 1. 2023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67273288"/>
                  </a:ext>
                </a:extLst>
              </a:tr>
              <a:tr h="3626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 dirty="0">
                          <a:effectLst/>
                        </a:rPr>
                        <a:t>Případná likvidace stávajících státních podniků</a:t>
                      </a:r>
                      <a:endParaRPr lang="cs-CZ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cs-CZ" sz="1100" dirty="0">
                          <a:effectLst/>
                        </a:rPr>
                        <a:t>2. pololetí 2023</a:t>
                      </a:r>
                      <a:endParaRPr lang="cs-CZ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963628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394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160967" cy="1325563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Usnesení vlády č. 289/2022</a:t>
            </a:r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97" y="1509412"/>
            <a:ext cx="10723564" cy="4990241"/>
          </a:xfrm>
        </p:spPr>
      </p:pic>
    </p:spTree>
    <p:extLst>
      <p:ext uri="{BB962C8B-B14F-4D97-AF65-F5344CB8AC3E}">
        <p14:creationId xmlns:p14="http://schemas.microsoft.com/office/powerpoint/2010/main" val="419039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54675" y="117989"/>
            <a:ext cx="11160967" cy="565751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Usnesení vlády č. 289/2022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719" y="683740"/>
            <a:ext cx="8189065" cy="6015096"/>
          </a:xfrm>
        </p:spPr>
      </p:pic>
    </p:spTree>
    <p:extLst>
      <p:ext uri="{BB962C8B-B14F-4D97-AF65-F5344CB8AC3E}">
        <p14:creationId xmlns:p14="http://schemas.microsoft.com/office/powerpoint/2010/main" val="341299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160967" cy="1325563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Usnesení vlády č. 289/2022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199" y="1690688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SLEDOVANÉ METRIKY ZA OBDOBÍ</a:t>
            </a:r>
          </a:p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Obecně za období</a:t>
            </a:r>
          </a:p>
          <a:p>
            <a:pPr lvl="1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Počet všech transakcí v rámci služby včetně nedokončených</a:t>
            </a:r>
          </a:p>
          <a:p>
            <a:pPr lvl="1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Počet dokončených transakcí</a:t>
            </a:r>
          </a:p>
          <a:p>
            <a:pPr marL="0" indent="0">
              <a:buNone/>
            </a:pPr>
            <a:r>
              <a:rPr lang="cs-CZ" b="1" dirty="0"/>
              <a:t> </a:t>
            </a: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Pro každou transakci bude sledováno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Datum a čas zahájení transakce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Datum a čas ukončení transakce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Vstupní kanál, kterým byl úkon zahájen (digitální, nedigitální)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Výstupní kanál, kterým byl úkon ukončen či jeho výsledek oznámený žadateli (digitální automatická, digitální písemná, listinná, osobní</a:t>
            </a:r>
            <a:endParaRPr lang="cs-CZ" sz="2900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24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160967" cy="1325563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Usnesení vlády č. 289/2022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199" y="1550644"/>
            <a:ext cx="10515600" cy="46030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●	Počet aktivních projektů řešících mezirezortní problematiku (životní situace se službami z více rezortů) ke konci roku 2022, 2023, 2024</a:t>
            </a:r>
          </a:p>
          <a:p>
            <a:pPr marL="0" indent="0"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●	Průměrná odchylka  plánované a dosažené délky trvání eGovernment projektů ke konci roku 2022, 2023, 2024</a:t>
            </a:r>
          </a:p>
          <a:p>
            <a:pPr marL="0" indent="0">
              <a:buNone/>
            </a:pPr>
            <a:r>
              <a:rPr lang="cs-CZ" b="1" dirty="0">
                <a:ln>
                  <a:solidFill>
                    <a:schemeClr val="bg1"/>
                  </a:solidFill>
                </a:ln>
              </a:rPr>
              <a:t>●	Celkový počet transakcí využívajících sdílené služby eGOV ke konci roku 2022, 2023, 2024</a:t>
            </a:r>
          </a:p>
          <a:p>
            <a:pPr marL="0" indent="0">
              <a:buNone/>
            </a:pPr>
            <a:r>
              <a:rPr lang="cs-CZ" b="1" dirty="0">
                <a:ln>
                  <a:solidFill>
                    <a:schemeClr val="bg1"/>
                  </a:solidFill>
                </a:ln>
              </a:rPr>
              <a:t>●	Měření kvality žádostí ke schválení pro posouzení v OHA.</a:t>
            </a:r>
          </a:p>
          <a:p>
            <a:pPr marL="0" indent="0">
              <a:buNone/>
            </a:pPr>
            <a:r>
              <a:rPr lang="cs-CZ" b="1" dirty="0">
                <a:ln>
                  <a:solidFill>
                    <a:schemeClr val="bg1"/>
                  </a:solidFill>
                </a:ln>
              </a:rPr>
              <a:t>●	Doba schvalování jednotlivých formulářů OHA v rámci posuzování v OHA</a:t>
            </a: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.</a:t>
            </a:r>
            <a:endParaRPr lang="cs-CZ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52651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Otázky a nejasnosti členů pracovní skupiny</a:t>
            </a:r>
          </a:p>
        </p:txBody>
      </p:sp>
    </p:spTree>
    <p:extLst>
      <p:ext uri="{BB962C8B-B14F-4D97-AF65-F5344CB8AC3E}">
        <p14:creationId xmlns:p14="http://schemas.microsoft.com/office/powerpoint/2010/main" val="215951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6284" y="2001818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23577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53331" y="237608"/>
            <a:ext cx="8587048" cy="707886"/>
          </a:xfrm>
          <a:ln>
            <a:noFill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Kontext naší PS v rámci RVIS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372" y="1084024"/>
            <a:ext cx="8814981" cy="577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>
            <a:normAutofit fontScale="90000"/>
          </a:bodyPr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44862" y="33388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Agenda</a:t>
            </a:r>
            <a:endParaRPr lang="en-US" sz="4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55114" y="1538344"/>
            <a:ext cx="11521279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cs-CZ" sz="2400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program</a:t>
            </a:r>
            <a:r>
              <a:rPr lang="cs-CZ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Změny v Národní architektuře eGovernmentu </a:t>
            </a:r>
            <a:r>
              <a:rPr lang="cs-CZ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cs-CZ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Šedivec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Vzorové </a:t>
            </a:r>
            <a:r>
              <a:rPr lang="cs-CZ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formuláře OHA pro IROP – </a:t>
            </a:r>
            <a:r>
              <a:rPr lang="cs-CZ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pokračování </a:t>
            </a:r>
            <a:r>
              <a:rPr lang="cs-CZ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Martin Hruška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Nová </a:t>
            </a:r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verze IKČR </a:t>
            </a: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Šedivec a kol.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Usnesení vlády č. 289/2022 – 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Šedivec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Otázky </a:t>
            </a:r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nejasnosti členů pracovní skupiny – 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</a:t>
            </a:r>
            <a:r>
              <a:rPr lang="cs-CZ" sz="24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Š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edivec</a:t>
            </a:r>
            <a:endParaRPr lang="cs-CZ" sz="2400" dirty="0">
              <a:ln>
                <a:solidFill>
                  <a:schemeClr val="bg1"/>
                </a:solidFill>
              </a:ln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2"/>
            <a:endParaRPr lang="cs-CZ" sz="2400" dirty="0">
              <a:ln>
                <a:solidFill>
                  <a:schemeClr val="bg1"/>
                </a:solidFill>
              </a:ln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Závěr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4946" y="1889852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75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77923" y="877078"/>
            <a:ext cx="11296691" cy="5769597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Viz také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</a:t>
            </a:r>
            <a:r>
              <a:rPr lang="cs-CZ" b="1" u="sng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archi.gov.cz/vyhledavani:changelog </a:t>
            </a: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AIS působnostní a jeho návody </a:t>
            </a:r>
            <a:r>
              <a:rPr lang="cs-CZ" sz="29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</a:t>
            </a:r>
            <a:r>
              <a:rPr lang="cs-CZ" sz="2900" b="1" u="sng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archi.gov.cz/</a:t>
            </a:r>
            <a:r>
              <a:rPr lang="cs-CZ" sz="2900" b="1" u="sng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znalostni_baze:aisp_editace_udaju</a:t>
            </a:r>
            <a:r>
              <a:rPr lang="cs-CZ" sz="29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; https://</a:t>
            </a:r>
            <a:r>
              <a:rPr lang="cs-CZ" sz="2900" b="1" u="sng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archi.gov.cz/</a:t>
            </a:r>
            <a:r>
              <a:rPr lang="cs-CZ" sz="2900" b="1" u="sng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znalostni_baze:aisp_ohlaseni_agendy</a:t>
            </a:r>
            <a:r>
              <a:rPr lang="cs-CZ" sz="2900" b="1" u="sng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; https</a:t>
            </a:r>
            <a:r>
              <a:rPr lang="cs-CZ" sz="29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://</a:t>
            </a:r>
            <a:r>
              <a:rPr lang="cs-CZ" sz="2900" b="1" u="sng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archi.gov.cz/znalostni_baze:aisp_navod_kratky   </a:t>
            </a:r>
            <a:endParaRPr lang="cs-CZ" sz="2900" b="1" u="sng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Předávání údajů datového fondu agendy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archi.gov.cz/znalostni_baze:predavani_datoveho_fondu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   </a:t>
            </a: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Pravidla univerzálního kontaktního 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místa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3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3"/>
              </a:rPr>
              <a:t>archi.gov.cz/nap:univerzalni_kontaktni_misto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Pravidla pro klientský 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identifikátor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4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4"/>
              </a:rPr>
              <a:t>archi.gov.cz/nap:evidence_udaju_o_subjektech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4381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18049"/>
            <a:ext cx="10515600" cy="4814596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Poslední seznam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 jednomyslně schválen 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usnesením RVIS 2022/4/29/U5</a:t>
            </a:r>
          </a:p>
          <a:p>
            <a:pPr marL="0" indent="0">
              <a:buNone/>
            </a:pP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Nadále budou změny schvalovány v hierarchii RVIS: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Pracovní skupina pro architekturu a řízení ICT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Pracovní výbor pro efektivní a centrálně koordinované ICT veřejné správy 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Výkonný výbor Informační koncepce ČR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Plenární zasedání RVIS</a:t>
            </a:r>
            <a:endParaRPr lang="cs-CZ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28221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Diskutuje s námi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11021"/>
            <a:ext cx="10515600" cy="4351338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Pravidla diskuze na konci každé stránky:</a:t>
            </a:r>
          </a:p>
          <a:p>
            <a:pPr lvl="1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Dotazy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se musí týkat dané stránky. Pokud Váš dotaz se stránkou nesouvisí a nenašli jste potřebné informace pomocí vyhledávání, založte prosím nové diskuzní vlákno ve speciální části webu 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2"/>
              </a:rPr>
              <a:t>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https://archi.gov.cz/diskuze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.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Pravidla 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diskuze ve speciální části </a:t>
            </a: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webu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archi.gov.cz/diskuze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  <a:endParaRPr lang="cs-CZ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  <a:p>
            <a:pPr lvl="1"/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Diskutujte 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v rámci založené diskuze. Pokud Váš příspěvek s vláknem nesouvisí, založte prosím nové diskuzní vlákno.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Pokud zakládáte nové vlákno, nezapomeňte ho pojmenovat. Název by měl souviset s Vaším dotazem.</a:t>
            </a:r>
          </a:p>
          <a:p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77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39140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Vzorové formuláře OHA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67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1C8A6CA-3E21-4DDD-BFB4-F280350CE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79E98EC-8279-4842-B4EF-743633698D36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www.w3.org/XML/1998/namespace"/>
    <ds:schemaRef ds:uri="http://purl.org/dc/elements/1.1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7A5577F-90D1-4D94-B1D8-31B5055FE4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1297</TotalTime>
  <Words>803</Words>
  <Application>Microsoft Office PowerPoint</Application>
  <PresentationFormat>Širokoúhlá obrazovka</PresentationFormat>
  <Paragraphs>117</Paragraphs>
  <Slides>26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29" baseType="lpstr">
      <vt:lpstr>Arial</vt:lpstr>
      <vt:lpstr>Calibri</vt:lpstr>
      <vt:lpstr>Motiv Office</vt:lpstr>
      <vt:lpstr>Prezentace aplikace PowerPoint</vt:lpstr>
      <vt:lpstr>Technický úvod, pravidla videokonference </vt:lpstr>
      <vt:lpstr>Kontext naší PS v rámci RVIS</vt:lpstr>
      <vt:lpstr> </vt:lpstr>
      <vt:lpstr>Změny v Národní architektuře eGovernmentu</vt:lpstr>
      <vt:lpstr>Změny v Národní architektuře eGovernmentu</vt:lpstr>
      <vt:lpstr>Změny v Národní architektuře eGovernmentu</vt:lpstr>
      <vt:lpstr>Diskutuje s námi</vt:lpstr>
      <vt:lpstr>Vzorové formuláře OHA</vt:lpstr>
      <vt:lpstr>Vzorové formuláře pro potřeby IROP</vt:lpstr>
      <vt:lpstr>Prezentace aplikace PowerPoint</vt:lpstr>
      <vt:lpstr>Prezentace aplikace PowerPoint</vt:lpstr>
      <vt:lpstr>Prezentace aplikace PowerPoint</vt:lpstr>
      <vt:lpstr>Prezentace aplikace PowerPoint</vt:lpstr>
      <vt:lpstr>Spolupráce nad Informační koncepcí ČR</vt:lpstr>
      <vt:lpstr>Spolupráce nad Informační koncepcí ČR</vt:lpstr>
      <vt:lpstr>Spolupráce nad Informační koncepcí ČR</vt:lpstr>
      <vt:lpstr>Usnesení vlády č. 289/2022</vt:lpstr>
      <vt:lpstr>Usnesení vlády č. 289/2022</vt:lpstr>
      <vt:lpstr>Usnesení vlády č. 289/2022</vt:lpstr>
      <vt:lpstr>Usnesení vlády č. 289/2022</vt:lpstr>
      <vt:lpstr>Usnesení vlády č. 289/2022</vt:lpstr>
      <vt:lpstr>Usnesení vlády č. 289/2022</vt:lpstr>
      <vt:lpstr>Usnesení vlády č. 289/2022</vt:lpstr>
      <vt:lpstr>Otázky a nejasnosti členů pracovní skupiny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Šedivec Tomáš</cp:lastModifiedBy>
  <cp:revision>64</cp:revision>
  <dcterms:created xsi:type="dcterms:W3CDTF">2021-01-27T09:19:54Z</dcterms:created>
  <dcterms:modified xsi:type="dcterms:W3CDTF">2022-05-02T10:36:07Z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0x01010090B00F75BED7484DA544575FBD77AFF7</vt:lpwstr>
  </property>
</Properties>
</file>