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wmf" ContentType="image/x-wmf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7" r:id="rId2"/>
    <p:sldMasterId id="2147483709" r:id="rId3"/>
  </p:sldMasterIdLst>
  <p:notesMasterIdLst>
    <p:notesMasterId r:id="rId18"/>
  </p:notesMasterIdLst>
  <p:handoutMasterIdLst>
    <p:handoutMasterId r:id="rId19"/>
  </p:handoutMasterIdLst>
  <p:sldIdLst>
    <p:sldId id="260" r:id="rId4"/>
    <p:sldId id="304" r:id="rId5"/>
    <p:sldId id="910" r:id="rId6"/>
    <p:sldId id="911" r:id="rId7"/>
    <p:sldId id="912" r:id="rId8"/>
    <p:sldId id="917" r:id="rId9"/>
    <p:sldId id="913" r:id="rId10"/>
    <p:sldId id="914" r:id="rId11"/>
    <p:sldId id="919" r:id="rId12"/>
    <p:sldId id="915" r:id="rId13"/>
    <p:sldId id="920" r:id="rId14"/>
    <p:sldId id="916" r:id="rId15"/>
    <p:sldId id="918" r:id="rId16"/>
    <p:sldId id="268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B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128" autoAdjust="0"/>
  </p:normalViewPr>
  <p:slideViewPr>
    <p:cSldViewPr snapToGrid="0">
      <p:cViewPr varScale="1">
        <p:scale>
          <a:sx n="114" d="100"/>
          <a:sy n="114" d="100"/>
        </p:scale>
        <p:origin x="811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3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ustomXml" Target="../customXml/item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D27DC4A0-BF2E-41A4-858F-75B1EDF5CE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8F1C0AA-79A8-4973-B21E-776C9F8FAB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838C13-4D6E-4CAA-8004-4BAB2F6ACAB3}" type="datetimeFigureOut">
              <a:rPr lang="cs-CZ" smtClean="0"/>
              <a:t>29.08.2022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E173F7F-E0F5-43C6-B805-32797E2D3CD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FFC9A5F3-D15B-4503-8652-021F617C34F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B0E308-2E4C-4197-A271-031AF0A039E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26533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87671-D2C0-4E76-8FB3-B548D9870CD7}" type="datetimeFigureOut">
              <a:rPr lang="cs-CZ" smtClean="0"/>
              <a:t>29.08.2022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49D03-5F4B-434E-B979-37F56C301AD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423003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cs-CZ"/>
              <a:t>Název prezentace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F95303D9-3B1E-41EE-B30D-E69B4D17214B}" type="datetime1">
              <a:rPr lang="cs-CZ" smtClean="0"/>
              <a:t>29.08.2022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cs-CZ"/>
              <a:t>© 2019  STÁTNÍ ÚSTAV PRO KONTROLU LÉČIV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DD6C48-1BDB-489B-90ED-5BA449E5A48F}" type="slidenum">
              <a:rPr lang="cs-CZ" smtClean="0"/>
              <a:pPr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4305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448000" y="2130425"/>
            <a:ext cx="8640000" cy="144000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448000" y="3780000"/>
            <a:ext cx="8640000" cy="18000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0FE8E-BF00-47F2-8BD6-E6C4955A887F}" type="datetime1">
              <a:rPr lang="cs-CZ" smtClean="0"/>
              <a:t>29.08.2022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130392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D7DB0-E780-4C25-B68C-C37295749A3F}" type="datetime1">
              <a:rPr lang="cs-CZ" smtClean="0"/>
              <a:t>29.08.2022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4000761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839200" y="1080000"/>
            <a:ext cx="2743200" cy="50400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1080000"/>
            <a:ext cx="8026400" cy="50400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484CA-2E9D-4F85-A303-3DA920E484DF}" type="datetime1">
              <a:rPr lang="cs-CZ" smtClean="0"/>
              <a:t>29.08.2022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646371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E03B-1BF9-4FC1-8170-E9EF16E7F4F9}" type="datetime1">
              <a:rPr lang="cs-CZ" smtClean="0"/>
              <a:t>29.08.2022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2021  STÁTNÍ ÚSTAV PRO KONTROLU LÉČIV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text 14"/>
          <p:cNvSpPr>
            <a:spLocks noGrp="1"/>
          </p:cNvSpPr>
          <p:nvPr>
            <p:ph type="body" sz="quarter" idx="13" hasCustomPrompt="1"/>
          </p:nvPr>
        </p:nvSpPr>
        <p:spPr>
          <a:xfrm>
            <a:off x="2918400" y="504000"/>
            <a:ext cx="6720000" cy="252000"/>
          </a:xfrm>
        </p:spPr>
        <p:txBody>
          <a:bodyPr wrap="none" lIns="0" tIns="0" rIns="0" bIns="0" anchor="t" anchorCtr="0">
            <a:noAutofit/>
          </a:bodyPr>
          <a:lstStyle>
            <a:lvl1pPr>
              <a:buFont typeface="Arial" pitchFamily="34" charset="0"/>
              <a:buNone/>
              <a:defRPr sz="9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cs-CZ" dirty="0"/>
              <a:t>NÁZEV PREZENTACE / kapitola</a:t>
            </a:r>
          </a:p>
        </p:txBody>
      </p:sp>
    </p:spTree>
    <p:extLst>
      <p:ext uri="{BB962C8B-B14F-4D97-AF65-F5344CB8AC3E}">
        <p14:creationId xmlns:p14="http://schemas.microsoft.com/office/powerpoint/2010/main" val="2892790187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371469" y="2120524"/>
            <a:ext cx="8640000" cy="1440000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371469" y="3745817"/>
            <a:ext cx="8640000" cy="18000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1EC85-DAFC-419C-807F-3D12BA1FA754}" type="datetime1">
              <a:rPr lang="cs-CZ" smtClean="0"/>
              <a:t>29.08.2022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14"/>
          <p:cNvSpPr>
            <a:spLocks noGrp="1"/>
          </p:cNvSpPr>
          <p:nvPr>
            <p:ph type="body" sz="quarter" idx="13" hasCustomPrompt="1"/>
          </p:nvPr>
        </p:nvSpPr>
        <p:spPr>
          <a:xfrm>
            <a:off x="2448000" y="519381"/>
            <a:ext cx="6720000" cy="252000"/>
          </a:xfrm>
        </p:spPr>
        <p:txBody>
          <a:bodyPr wrap="none" lIns="0" tIns="0" rIns="0" bIns="0" anchor="t" anchorCtr="0">
            <a:noAutofit/>
          </a:bodyPr>
          <a:lstStyle>
            <a:lvl1pPr>
              <a:buFont typeface="Arial" pitchFamily="34" charset="0"/>
              <a:buNone/>
              <a:defRPr sz="9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NÁZEV PREZENTACE / kapitola</a:t>
            </a:r>
          </a:p>
        </p:txBody>
      </p:sp>
    </p:spTree>
    <p:extLst>
      <p:ext uri="{BB962C8B-B14F-4D97-AF65-F5344CB8AC3E}">
        <p14:creationId xmlns:p14="http://schemas.microsoft.com/office/powerpoint/2010/main" val="3846669027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35984"/>
            <a:ext cx="10972800" cy="672837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3625F-9D93-452E-876D-BCB8AF1A5D3D}" type="datetime1">
              <a:rPr lang="cs-CZ" smtClean="0"/>
              <a:t>29.08.2022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14"/>
          <p:cNvSpPr>
            <a:spLocks noGrp="1"/>
          </p:cNvSpPr>
          <p:nvPr>
            <p:ph type="body" sz="quarter" idx="13" hasCustomPrompt="1"/>
          </p:nvPr>
        </p:nvSpPr>
        <p:spPr>
          <a:xfrm>
            <a:off x="2448000" y="512700"/>
            <a:ext cx="6720000" cy="252000"/>
          </a:xfrm>
        </p:spPr>
        <p:txBody>
          <a:bodyPr wrap="none" lIns="0" tIns="0" rIns="0" bIns="0" anchor="t" anchorCtr="0">
            <a:noAutofit/>
          </a:bodyPr>
          <a:lstStyle>
            <a:lvl1pPr>
              <a:buFont typeface="Arial" pitchFamily="34" charset="0"/>
              <a:buNone/>
              <a:defRPr sz="9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NÁZEV PREZENTACE / kapitola</a:t>
            </a:r>
          </a:p>
        </p:txBody>
      </p:sp>
    </p:spTree>
    <p:extLst>
      <p:ext uri="{BB962C8B-B14F-4D97-AF65-F5344CB8AC3E}">
        <p14:creationId xmlns:p14="http://schemas.microsoft.com/office/powerpoint/2010/main" val="3936608911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73813-AA0E-4EA9-8ABB-41BE4EFA5068}" type="datetime1">
              <a:rPr lang="cs-CZ" smtClean="0"/>
              <a:t>29.08.2022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14"/>
          <p:cNvSpPr>
            <a:spLocks noGrp="1"/>
          </p:cNvSpPr>
          <p:nvPr>
            <p:ph type="body" sz="quarter" idx="13" hasCustomPrompt="1"/>
          </p:nvPr>
        </p:nvSpPr>
        <p:spPr>
          <a:xfrm>
            <a:off x="2448000" y="512700"/>
            <a:ext cx="6720000" cy="252000"/>
          </a:xfrm>
        </p:spPr>
        <p:txBody>
          <a:bodyPr wrap="none" lIns="0" tIns="0" rIns="0" bIns="0" anchor="t" anchorCtr="0">
            <a:noAutofit/>
          </a:bodyPr>
          <a:lstStyle>
            <a:lvl1pPr>
              <a:buFont typeface="Arial" pitchFamily="34" charset="0"/>
              <a:buNone/>
              <a:defRPr sz="9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NÁZEV PREZENTACE / kapitola</a:t>
            </a:r>
          </a:p>
        </p:txBody>
      </p:sp>
    </p:spTree>
    <p:extLst>
      <p:ext uri="{BB962C8B-B14F-4D97-AF65-F5344CB8AC3E}">
        <p14:creationId xmlns:p14="http://schemas.microsoft.com/office/powerpoint/2010/main" val="2173168237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1201" y="1128632"/>
            <a:ext cx="10989892" cy="1011940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09600" y="2303875"/>
            <a:ext cx="5384800" cy="38895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7600" y="2303875"/>
            <a:ext cx="5384800" cy="38895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72C6A-F159-4CA1-AB7F-47596EA5B5A7}" type="datetime1">
              <a:rPr lang="cs-CZ" smtClean="0"/>
              <a:t>29.08.2022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14"/>
          <p:cNvSpPr>
            <a:spLocks noGrp="1"/>
          </p:cNvSpPr>
          <p:nvPr>
            <p:ph type="body" sz="quarter" idx="13" hasCustomPrompt="1"/>
          </p:nvPr>
        </p:nvSpPr>
        <p:spPr>
          <a:xfrm>
            <a:off x="2448000" y="494700"/>
            <a:ext cx="6720000" cy="252000"/>
          </a:xfrm>
        </p:spPr>
        <p:txBody>
          <a:bodyPr wrap="none" lIns="0" tIns="0" rIns="0" bIns="0" anchor="t" anchorCtr="0">
            <a:noAutofit/>
          </a:bodyPr>
          <a:lstStyle>
            <a:lvl1pPr>
              <a:buFont typeface="Arial" pitchFamily="34" charset="0"/>
              <a:buNone/>
              <a:defRPr sz="9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NÁZEV PREZENTACE / kapitola</a:t>
            </a:r>
          </a:p>
        </p:txBody>
      </p:sp>
    </p:spTree>
    <p:extLst>
      <p:ext uri="{BB962C8B-B14F-4D97-AF65-F5344CB8AC3E}">
        <p14:creationId xmlns:p14="http://schemas.microsoft.com/office/powerpoint/2010/main" val="800910551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080000"/>
            <a:ext cx="10972800" cy="61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09600" y="1849498"/>
            <a:ext cx="5386917" cy="61200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dirty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09600" y="2618997"/>
            <a:ext cx="5386917" cy="3564293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8968" y="1849498"/>
            <a:ext cx="5389033" cy="61200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dirty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93369" y="2618997"/>
            <a:ext cx="5389033" cy="3564293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F7243-5C3A-4DF5-B30D-8C91D95CEB5C}" type="datetime1">
              <a:rPr lang="cs-CZ" smtClean="0"/>
              <a:t>29.08.2022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14"/>
          <p:cNvSpPr>
            <a:spLocks noGrp="1"/>
          </p:cNvSpPr>
          <p:nvPr>
            <p:ph type="body" sz="quarter" idx="13" hasCustomPrompt="1"/>
          </p:nvPr>
        </p:nvSpPr>
        <p:spPr>
          <a:xfrm>
            <a:off x="2448000" y="494700"/>
            <a:ext cx="6720000" cy="252000"/>
          </a:xfrm>
        </p:spPr>
        <p:txBody>
          <a:bodyPr wrap="none" lIns="0" tIns="0" rIns="0" bIns="0" anchor="t" anchorCtr="0">
            <a:noAutofit/>
          </a:bodyPr>
          <a:lstStyle>
            <a:lvl1pPr>
              <a:buFont typeface="Arial" pitchFamily="34" charset="0"/>
              <a:buNone/>
              <a:defRPr sz="9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NÁZEV PREZENTACE / kapitola</a:t>
            </a:r>
          </a:p>
        </p:txBody>
      </p:sp>
    </p:spTree>
    <p:extLst>
      <p:ext uri="{BB962C8B-B14F-4D97-AF65-F5344CB8AC3E}">
        <p14:creationId xmlns:p14="http://schemas.microsoft.com/office/powerpoint/2010/main" val="2985170556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33746"/>
            <a:ext cx="10972800" cy="630070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41EB4-81DB-4ED3-8E5B-36EBEC0D49C8}" type="datetime1">
              <a:rPr lang="cs-CZ" smtClean="0"/>
              <a:t>29.08.2022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14"/>
          <p:cNvSpPr>
            <a:spLocks noGrp="1"/>
          </p:cNvSpPr>
          <p:nvPr>
            <p:ph type="body" sz="quarter" idx="13" hasCustomPrompt="1"/>
          </p:nvPr>
        </p:nvSpPr>
        <p:spPr>
          <a:xfrm>
            <a:off x="2448000" y="512700"/>
            <a:ext cx="6720000" cy="252000"/>
          </a:xfrm>
        </p:spPr>
        <p:txBody>
          <a:bodyPr wrap="none" lIns="0" tIns="0" rIns="0" bIns="0" anchor="t" anchorCtr="0">
            <a:noAutofit/>
          </a:bodyPr>
          <a:lstStyle>
            <a:lvl1pPr>
              <a:buFont typeface="Arial" pitchFamily="34" charset="0"/>
              <a:buNone/>
              <a:defRPr sz="9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NÁZEV PREZENTACE / kapitola</a:t>
            </a:r>
          </a:p>
        </p:txBody>
      </p:sp>
    </p:spTree>
    <p:extLst>
      <p:ext uri="{BB962C8B-B14F-4D97-AF65-F5344CB8AC3E}">
        <p14:creationId xmlns:p14="http://schemas.microsoft.com/office/powerpoint/2010/main" val="2976620571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1C0A8-6CE2-464D-96B0-16DE5D70354A}" type="datetime1">
              <a:rPr lang="cs-CZ" smtClean="0"/>
              <a:t>29.08.2022</a:t>
            </a:fld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09600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© 2022  STÁTNÍ ÚSTAV PRO KONTROLU LÉČIV</a:t>
            </a:r>
          </a:p>
        </p:txBody>
      </p:sp>
      <p:sp>
        <p:nvSpPr>
          <p:cNvPr id="6" name="Zástupný symbol pro text 14"/>
          <p:cNvSpPr>
            <a:spLocks noGrp="1"/>
          </p:cNvSpPr>
          <p:nvPr>
            <p:ph type="body" sz="quarter" idx="13" hasCustomPrompt="1"/>
          </p:nvPr>
        </p:nvSpPr>
        <p:spPr>
          <a:xfrm>
            <a:off x="2448000" y="494700"/>
            <a:ext cx="6720000" cy="252000"/>
          </a:xfrm>
        </p:spPr>
        <p:txBody>
          <a:bodyPr wrap="none" lIns="0" tIns="0" rIns="0" bIns="0" anchor="t" anchorCtr="0">
            <a:noAutofit/>
          </a:bodyPr>
          <a:lstStyle>
            <a:lvl1pPr>
              <a:buFont typeface="Arial" pitchFamily="34" charset="0"/>
              <a:buNone/>
              <a:defRPr sz="9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NÁZEV PREZENTACE / kapitola</a:t>
            </a:r>
          </a:p>
        </p:txBody>
      </p:sp>
    </p:spTree>
    <p:extLst>
      <p:ext uri="{BB962C8B-B14F-4D97-AF65-F5344CB8AC3E}">
        <p14:creationId xmlns:p14="http://schemas.microsoft.com/office/powerpoint/2010/main" val="290331075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C5CDD-1B17-482A-8451-DBE42761B1C3}" type="datetime1">
              <a:rPr lang="cs-CZ" smtClean="0"/>
              <a:t>29.08.2022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5094033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2" y="1080001"/>
            <a:ext cx="4011084" cy="503795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66733" y="1080004"/>
            <a:ext cx="6815667" cy="513930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2" y="1763816"/>
            <a:ext cx="4011084" cy="4455496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dirty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7E129-A1B7-4DFA-9AA7-72097B4CA916}" type="datetime1">
              <a:rPr lang="cs-CZ" smtClean="0"/>
              <a:t>29.08.2022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14"/>
          <p:cNvSpPr>
            <a:spLocks noGrp="1"/>
          </p:cNvSpPr>
          <p:nvPr>
            <p:ph type="body" sz="quarter" idx="13" hasCustomPrompt="1"/>
          </p:nvPr>
        </p:nvSpPr>
        <p:spPr>
          <a:xfrm>
            <a:off x="2448000" y="494700"/>
            <a:ext cx="6720000" cy="252000"/>
          </a:xfrm>
        </p:spPr>
        <p:txBody>
          <a:bodyPr wrap="none" lIns="0" tIns="0" rIns="0" bIns="0" anchor="t" anchorCtr="0">
            <a:noAutofit/>
          </a:bodyPr>
          <a:lstStyle>
            <a:lvl1pPr>
              <a:buFont typeface="Arial" pitchFamily="34" charset="0"/>
              <a:buNone/>
              <a:defRPr sz="9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NÁZEV PREZENTACE / kapitola</a:t>
            </a:r>
          </a:p>
        </p:txBody>
      </p:sp>
    </p:spTree>
    <p:extLst>
      <p:ext uri="{BB962C8B-B14F-4D97-AF65-F5344CB8AC3E}">
        <p14:creationId xmlns:p14="http://schemas.microsoft.com/office/powerpoint/2010/main" val="738753603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389717" y="1080003"/>
            <a:ext cx="7315200" cy="36388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29B1B-00F8-4415-8466-33B0EEA7929E}" type="datetime1">
              <a:rPr lang="cs-CZ" smtClean="0"/>
              <a:t>29.08.2022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14"/>
          <p:cNvSpPr>
            <a:spLocks noGrp="1"/>
          </p:cNvSpPr>
          <p:nvPr>
            <p:ph type="body" sz="quarter" idx="13" hasCustomPrompt="1"/>
          </p:nvPr>
        </p:nvSpPr>
        <p:spPr>
          <a:xfrm>
            <a:off x="2448000" y="512700"/>
            <a:ext cx="6720000" cy="252000"/>
          </a:xfrm>
        </p:spPr>
        <p:txBody>
          <a:bodyPr wrap="none" lIns="0" tIns="0" rIns="0" bIns="0" anchor="t" anchorCtr="0">
            <a:noAutofit/>
          </a:bodyPr>
          <a:lstStyle>
            <a:lvl1pPr>
              <a:buFont typeface="Arial" pitchFamily="34" charset="0"/>
              <a:buNone/>
              <a:defRPr sz="9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NÁZEV PREZENTACE / kapitola</a:t>
            </a:r>
          </a:p>
        </p:txBody>
      </p:sp>
    </p:spTree>
    <p:extLst>
      <p:ext uri="{BB962C8B-B14F-4D97-AF65-F5344CB8AC3E}">
        <p14:creationId xmlns:p14="http://schemas.microsoft.com/office/powerpoint/2010/main" val="4154072593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95200" y="1135983"/>
            <a:ext cx="10972800" cy="62783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B09-C09F-4E47-8F4D-439F130C019A}" type="datetime1">
              <a:rPr lang="cs-CZ" smtClean="0"/>
              <a:t>29.08.2022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14"/>
          <p:cNvSpPr>
            <a:spLocks noGrp="1"/>
          </p:cNvSpPr>
          <p:nvPr>
            <p:ph type="body" sz="quarter" idx="13" hasCustomPrompt="1"/>
          </p:nvPr>
        </p:nvSpPr>
        <p:spPr>
          <a:xfrm>
            <a:off x="2448000" y="510681"/>
            <a:ext cx="6720000" cy="252000"/>
          </a:xfrm>
        </p:spPr>
        <p:txBody>
          <a:bodyPr wrap="none" lIns="0" tIns="0" rIns="0" bIns="0" anchor="t" anchorCtr="0">
            <a:noAutofit/>
          </a:bodyPr>
          <a:lstStyle>
            <a:lvl1pPr>
              <a:buFont typeface="Arial" pitchFamily="34" charset="0"/>
              <a:buNone/>
              <a:defRPr sz="9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NÁZEV PREZENTACE / kapitola</a:t>
            </a:r>
          </a:p>
        </p:txBody>
      </p:sp>
    </p:spTree>
    <p:extLst>
      <p:ext uri="{BB962C8B-B14F-4D97-AF65-F5344CB8AC3E}">
        <p14:creationId xmlns:p14="http://schemas.microsoft.com/office/powerpoint/2010/main" val="2664866294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839200" y="1080000"/>
            <a:ext cx="2743200" cy="5040000"/>
          </a:xfrm>
          <a:prstGeom prst="rect">
            <a:avLst/>
          </a:prstGeo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1080000"/>
            <a:ext cx="8026400" cy="50400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328B7-6FDD-4DE7-A40A-A912A9E9B7F2}" type="datetime1">
              <a:rPr lang="cs-CZ" smtClean="0"/>
              <a:t>29.08.2022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14"/>
          <p:cNvSpPr>
            <a:spLocks noGrp="1"/>
          </p:cNvSpPr>
          <p:nvPr>
            <p:ph type="body" sz="quarter" idx="13" hasCustomPrompt="1"/>
          </p:nvPr>
        </p:nvSpPr>
        <p:spPr>
          <a:xfrm>
            <a:off x="2448000" y="502136"/>
            <a:ext cx="6720000" cy="252000"/>
          </a:xfrm>
        </p:spPr>
        <p:txBody>
          <a:bodyPr wrap="none" lIns="0" tIns="0" rIns="0" bIns="0" anchor="t" anchorCtr="0">
            <a:noAutofit/>
          </a:bodyPr>
          <a:lstStyle>
            <a:lvl1pPr>
              <a:buFont typeface="Arial" pitchFamily="34" charset="0"/>
              <a:buNone/>
              <a:defRPr sz="9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NÁZEV PREZENTACE / kapitola</a:t>
            </a:r>
          </a:p>
        </p:txBody>
      </p:sp>
    </p:spTree>
    <p:extLst>
      <p:ext uri="{BB962C8B-B14F-4D97-AF65-F5344CB8AC3E}">
        <p14:creationId xmlns:p14="http://schemas.microsoft.com/office/powerpoint/2010/main" val="2766396695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777103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text 14"/>
          <p:cNvSpPr>
            <a:spLocks noGrp="1"/>
          </p:cNvSpPr>
          <p:nvPr>
            <p:ph type="body" sz="quarter" idx="13" hasCustomPrompt="1"/>
          </p:nvPr>
        </p:nvSpPr>
        <p:spPr>
          <a:xfrm>
            <a:off x="2918400" y="504000"/>
            <a:ext cx="6720000" cy="252000"/>
          </a:xfrm>
          <a:prstGeom prst="rect">
            <a:avLst/>
          </a:prstGeom>
        </p:spPr>
        <p:txBody>
          <a:bodyPr wrap="none" lIns="0" tIns="0" rIns="0" bIns="0" anchor="t" anchorCtr="0">
            <a:noAutofit/>
          </a:bodyPr>
          <a:lstStyle>
            <a:lvl1pPr>
              <a:buFont typeface="Arial" pitchFamily="34" charset="0"/>
              <a:buNone/>
              <a:defRPr sz="9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NÁZEV PREZENTACE / kapitola</a:t>
            </a:r>
          </a:p>
        </p:txBody>
      </p:sp>
    </p:spTree>
    <p:extLst>
      <p:ext uri="{BB962C8B-B14F-4D97-AF65-F5344CB8AC3E}">
        <p14:creationId xmlns:p14="http://schemas.microsoft.com/office/powerpoint/2010/main" val="3063555642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16585" y="1808820"/>
            <a:ext cx="10965815" cy="432048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8" name="Nadpis 7">
            <a:extLst>
              <a:ext uri="{FF2B5EF4-FFF2-40B4-BE49-F238E27FC236}">
                <a16:creationId xmlns:a16="http://schemas.microsoft.com/office/drawing/2014/main" id="{B0A242B4-54ED-4BED-8103-6F88AF5AD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9" name="Zástupný symbol pro datum 8">
            <a:extLst>
              <a:ext uri="{FF2B5EF4-FFF2-40B4-BE49-F238E27FC236}">
                <a16:creationId xmlns:a16="http://schemas.microsoft.com/office/drawing/2014/main" id="{467F2761-E2A7-42FA-8CE5-FC60EA976EF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0D8D83A-D96A-47F1-BE28-738BD12195BA}" type="datetime1">
              <a:rPr lang="cs-CZ" smtClean="0"/>
              <a:t>29.08.2022</a:t>
            </a:fld>
            <a:endParaRPr lang="cs-CZ" dirty="0"/>
          </a:p>
        </p:txBody>
      </p:sp>
      <p:sp>
        <p:nvSpPr>
          <p:cNvPr id="10" name="Zástupný symbol pro zápatí 9">
            <a:extLst>
              <a:ext uri="{FF2B5EF4-FFF2-40B4-BE49-F238E27FC236}">
                <a16:creationId xmlns:a16="http://schemas.microsoft.com/office/drawing/2014/main" id="{740A6FBE-ABBC-4BDF-88CD-9B76AA0ABE0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  <a:endParaRPr lang="cs-CZ" dirty="0"/>
          </a:p>
        </p:txBody>
      </p:sp>
      <p:sp>
        <p:nvSpPr>
          <p:cNvPr id="11" name="Zástupný symbol pro číslo snímku 10">
            <a:extLst>
              <a:ext uri="{FF2B5EF4-FFF2-40B4-BE49-F238E27FC236}">
                <a16:creationId xmlns:a16="http://schemas.microsoft.com/office/drawing/2014/main" id="{63784F50-0A1F-490E-98D2-3A12530CA93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9456006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09600" y="1853825"/>
            <a:ext cx="5384800" cy="433962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7600" y="1853825"/>
            <a:ext cx="5384800" cy="433962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DA830-1819-4BF0-BD95-32ADF1E4AF55}" type="datetime1">
              <a:rPr lang="cs-CZ" smtClean="0"/>
              <a:t>29.08.2022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3156126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89071" y="1826890"/>
            <a:ext cx="5386917" cy="61200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dirty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89071" y="2636994"/>
            <a:ext cx="5407447" cy="358231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93369" y="1826890"/>
            <a:ext cx="5389033" cy="62105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dirty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93369" y="2655094"/>
            <a:ext cx="5389033" cy="356421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53A85-F34F-4E9D-A3FC-FE3101175DD2}" type="datetime1">
              <a:rPr lang="cs-CZ" smtClean="0"/>
              <a:t>29.08.2022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Nadpis 1">
            <a:extLst>
              <a:ext uri="{FF2B5EF4-FFF2-40B4-BE49-F238E27FC236}">
                <a16:creationId xmlns:a16="http://schemas.microsoft.com/office/drawing/2014/main" id="{527469F8-0A16-45AF-B9EA-40ECABCDF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051366"/>
            <a:ext cx="10972800" cy="57742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743305915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DAF94-6C8B-468D-9E0B-E0F6BD59C242}" type="datetime1">
              <a:rPr lang="cs-CZ" smtClean="0"/>
              <a:t>29.08.2022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6004630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23B1E-4CF8-4C12-B03D-26651E1079C5}" type="datetime1">
              <a:rPr lang="cs-CZ" smtClean="0"/>
              <a:t>29.08.2022</a:t>
            </a:fld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09600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/>
                </a:solidFill>
              </a:defRPr>
            </a:lvl1pPr>
          </a:lstStyle>
          <a:p>
            <a:r>
              <a:rPr lang="cs-CZ"/>
              <a:t>© 2022  STÁTNÍ ÚSTAV PRO KONTROLU LÉČIV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81664588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2" y="1080000"/>
            <a:ext cx="4011084" cy="63881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66733" y="1080004"/>
            <a:ext cx="6815667" cy="513930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2" y="1898830"/>
            <a:ext cx="4011085" cy="4320481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dirty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C9185-10FD-4AA1-AC99-BB9492447674}" type="datetime1">
              <a:rPr lang="cs-CZ" smtClean="0"/>
              <a:t>29.08.2022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6578975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389717" y="1080003"/>
            <a:ext cx="7315200" cy="36388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29C6F-6E29-4B1A-B139-29D23A9E237D}" type="datetime1">
              <a:rPr lang="cs-CZ" smtClean="0"/>
              <a:t>29.08.2022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2022  STÁTNÍ ÚSTAV PRO KONTROLU LÉČIV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E86AA-FCC7-45ED-BAA9-A02C04DFE918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533967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6.wmf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5.wmf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.wmf"/><Relationship Id="rId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09600" y="1051366"/>
            <a:ext cx="10972800" cy="5774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09600" y="1763816"/>
            <a:ext cx="10972800" cy="4356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 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9168000" y="6356350"/>
            <a:ext cx="240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/>
                </a:solidFill>
              </a:defRPr>
            </a:lvl1pPr>
          </a:lstStyle>
          <a:p>
            <a:fld id="{2D7615C2-C980-46DC-B283-8ADD9170502D}" type="datetime1">
              <a:rPr lang="cs-CZ" smtClean="0"/>
              <a:t>29.08.2022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09600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/>
                </a:solidFill>
              </a:defRPr>
            </a:lvl1pPr>
          </a:lstStyle>
          <a:p>
            <a:r>
              <a:rPr lang="cs-CZ" dirty="0"/>
              <a:t>© 2022  STÁTNÍ ÚSTAV PRO KONTROLU LÉČIV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080000" y="540000"/>
            <a:ext cx="144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75" b="0">
                <a:solidFill>
                  <a:schemeClr val="tx1"/>
                </a:solidFill>
              </a:defRPr>
            </a:lvl1pPr>
          </a:lstStyle>
          <a:p>
            <a:fld id="{3F7E86AA-FCC7-45ED-BAA9-A02C04DFE918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7" name="Obrázek 6" descr="SÚKL - logo modré.wmf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609599" y="440617"/>
            <a:ext cx="1501211" cy="406771"/>
          </a:xfrm>
          <a:prstGeom prst="rect">
            <a:avLst/>
          </a:prstGeom>
        </p:spPr>
      </p:pic>
      <p:cxnSp>
        <p:nvCxnSpPr>
          <p:cNvPr id="9" name="Přímá spojovací čára 8"/>
          <p:cNvCxnSpPr>
            <a:cxnSpLocks/>
          </p:cNvCxnSpPr>
          <p:nvPr userDrawn="1"/>
        </p:nvCxnSpPr>
        <p:spPr>
          <a:xfrm>
            <a:off x="2427006" y="773705"/>
            <a:ext cx="91286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5957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718" r:id="rId12"/>
  </p:sldLayoutIdLst>
  <p:transition>
    <p:fade/>
  </p:transition>
  <p:hf sldNum="0" hdr="0"/>
  <p:txStyles>
    <p:titleStyle>
      <a:lvl1pPr algn="l" defTabSz="685800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Tx/>
        <a:buBlip>
          <a:blip r:embed="rId15"/>
        </a:buBlip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19535" y="1083738"/>
            <a:ext cx="10972800" cy="6800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09600" y="1943836"/>
            <a:ext cx="10972800" cy="4176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 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9168000" y="6356350"/>
            <a:ext cx="240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bg1"/>
                </a:solidFill>
              </a:defRPr>
            </a:lvl1pPr>
          </a:lstStyle>
          <a:p>
            <a:fld id="{5C87FCF5-DF5D-4C89-9B17-707E8ACC64DF}" type="datetime1">
              <a:rPr lang="cs-CZ" smtClean="0"/>
              <a:t>29.08.2022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09600" y="6356353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bg1"/>
                </a:solidFill>
              </a:defRPr>
            </a:lvl1pPr>
          </a:lstStyle>
          <a:p>
            <a:r>
              <a:rPr lang="cs-CZ"/>
              <a:t>© 2022  STÁTNÍ ÚSTAV PRO KONTROLU LÉČIV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080000" y="512700"/>
            <a:ext cx="1440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675" b="0">
                <a:solidFill>
                  <a:schemeClr val="bg1"/>
                </a:solidFill>
              </a:defRPr>
            </a:lvl1pPr>
          </a:lstStyle>
          <a:p>
            <a:fld id="{3F7E86AA-FCC7-45ED-BAA9-A02C04DFE918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7" name="Obrázek 6" descr="SÚKL - logo modré.wmf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609602" y="440614"/>
            <a:ext cx="1501209" cy="406773"/>
          </a:xfrm>
          <a:prstGeom prst="rect">
            <a:avLst/>
          </a:prstGeom>
        </p:spPr>
      </p:pic>
      <p:cxnSp>
        <p:nvCxnSpPr>
          <p:cNvPr id="12" name="Přímá spojovací čára 8">
            <a:extLst>
              <a:ext uri="{FF2B5EF4-FFF2-40B4-BE49-F238E27FC236}">
                <a16:creationId xmlns:a16="http://schemas.microsoft.com/office/drawing/2014/main" id="{21AAE0DA-3E1B-4D19-A847-50C167EED148}"/>
              </a:ext>
            </a:extLst>
          </p:cNvPr>
          <p:cNvCxnSpPr>
            <a:cxnSpLocks/>
          </p:cNvCxnSpPr>
          <p:nvPr userDrawn="1"/>
        </p:nvCxnSpPr>
        <p:spPr>
          <a:xfrm>
            <a:off x="2427006" y="773705"/>
            <a:ext cx="91286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8716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>
    <p:fade/>
  </p:transition>
  <p:hf sldNum="0" hdr="0"/>
  <p:txStyles>
    <p:titleStyle>
      <a:lvl1pPr algn="l" defTabSz="6858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Tx/>
        <a:buBlip>
          <a:blip r:embed="rId15"/>
        </a:buBlip>
        <a:defRPr sz="2100" kern="1200">
          <a:solidFill>
            <a:schemeClr val="bg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35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560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6" r:id="rId2"/>
  </p:sldLayoutIdLst>
  <p:transition>
    <p:fade/>
  </p:transition>
  <p:hf sldNum="0" hdr="0"/>
  <p:txStyles>
    <p:titleStyle>
      <a:lvl1pPr algn="l" defTabSz="6858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Tx/>
        <a:buBlip>
          <a:blip r:embed="rId5"/>
        </a:buBlip>
        <a:defRPr sz="2100" kern="1200">
          <a:solidFill>
            <a:schemeClr val="bg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35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SÚKL - logo white.png">
            <a:extLst>
              <a:ext uri="{FF2B5EF4-FFF2-40B4-BE49-F238E27FC236}">
                <a16:creationId xmlns:a16="http://schemas.microsoft.com/office/drawing/2014/main" id="{5C89A77C-12D0-4B64-B908-32402675DB5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28091" y="2862841"/>
            <a:ext cx="3316552" cy="89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502417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A40F5E-9DC9-E4BA-AF7F-3A64B16B0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Identita občana – nevizuální přihlášení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CA04AEB-25DD-CA34-3688-08E7101AC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E03B-1BF9-4FC1-8170-E9EF16E7F4F9}" type="datetime1">
              <a:rPr lang="cs-CZ" smtClean="0"/>
              <a:t>29.08.2022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808D78E-BDCC-FC13-51B9-F9D9B8F0A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© 2022  STÁTNÍ ÚSTAV PRO KONTROLU LÉČIV</a:t>
            </a: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B3789A-E180-C09C-3CA9-8AB40FCE50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43209" y="522854"/>
            <a:ext cx="6720000" cy="252000"/>
          </a:xfrm>
        </p:spPr>
        <p:txBody>
          <a:bodyPr/>
          <a:lstStyle/>
          <a:p>
            <a:r>
              <a:rPr lang="cs-CZ" sz="1100" dirty="0"/>
              <a:t>Nevizuální přihlášení</a:t>
            </a:r>
          </a:p>
        </p:txBody>
      </p:sp>
      <p:pic>
        <p:nvPicPr>
          <p:cNvPr id="11" name="Obrázek 10" descr="Obsah obrázku text&#10;&#10;Popis byl vytvořen automaticky">
            <a:extLst>
              <a:ext uri="{FF2B5EF4-FFF2-40B4-BE49-F238E27FC236}">
                <a16:creationId xmlns:a16="http://schemas.microsoft.com/office/drawing/2014/main" id="{E71B1272-6029-BE9C-5757-4B9FD5BC23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611" y="577366"/>
            <a:ext cx="2402226" cy="1338287"/>
          </a:xfrm>
          <a:prstGeom prst="rect">
            <a:avLst/>
          </a:prstGeom>
        </p:spPr>
      </p:pic>
      <p:pic>
        <p:nvPicPr>
          <p:cNvPr id="2050" name="704A47DE-A554-4E0D-967A-8109528F7104" descr="IMG_3124.PNG">
            <a:extLst>
              <a:ext uri="{FF2B5EF4-FFF2-40B4-BE49-F238E27FC236}">
                <a16:creationId xmlns:a16="http://schemas.microsoft.com/office/drawing/2014/main" id="{2C177A74-3F47-8AEC-2EA7-7B98AF23C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63" y="1723585"/>
            <a:ext cx="2134074" cy="46327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3CA451F5-9359-46EB-B32C-4679FB1F53B5" descr="IMG_3125.PNG">
            <a:extLst>
              <a:ext uri="{FF2B5EF4-FFF2-40B4-BE49-F238E27FC236}">
                <a16:creationId xmlns:a16="http://schemas.microsoft.com/office/drawing/2014/main" id="{B9AB1A31-3BFD-5A5D-1903-81BFE93FE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121" y="1748459"/>
            <a:ext cx="2139638" cy="46327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D0AFB080-E2B6-4A49-BC07-1C572819410C" descr="IMG_3126.PNG">
            <a:extLst>
              <a:ext uri="{FF2B5EF4-FFF2-40B4-BE49-F238E27FC236}">
                <a16:creationId xmlns:a16="http://schemas.microsoft.com/office/drawing/2014/main" id="{27B6F795-1B4E-9F2F-B82E-EAAC47620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187" y="1748459"/>
            <a:ext cx="2129845" cy="460789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B030BB89-B9A3-4D7E-86C1-4A2A59B5B798" descr="IMG_3127.PNG">
            <a:extLst>
              <a:ext uri="{FF2B5EF4-FFF2-40B4-BE49-F238E27FC236}">
                <a16:creationId xmlns:a16="http://schemas.microsoft.com/office/drawing/2014/main" id="{05772513-2A97-5117-AD77-CF00525841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7460" y="1706001"/>
            <a:ext cx="2128149" cy="460789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0561861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A40F5E-9DC9-E4BA-AF7F-3A64B16B0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Identita občana – nevizuální přihlášení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CA04AEB-25DD-CA34-3688-08E7101AC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15E03B-1BF9-4FC1-8170-E9EF16E7F4F9}" type="datetime1">
              <a:rPr kumimoji="0" lang="cs-CZ" sz="675" b="0" i="0" u="none" strike="noStrike" kern="1200" cap="none" spc="0" normalizeH="0" baseline="0" noProof="0" smtClean="0">
                <a:ln>
                  <a:noFill/>
                </a:ln>
                <a:solidFill>
                  <a:srgbClr val="2D329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29.08.2022</a:t>
            </a:fld>
            <a:endParaRPr kumimoji="0" lang="cs-CZ" sz="675" b="0" i="0" u="none" strike="noStrike" kern="1200" cap="none" spc="0" normalizeH="0" baseline="0" noProof="0" dirty="0">
              <a:ln>
                <a:noFill/>
              </a:ln>
              <a:solidFill>
                <a:srgbClr val="2D329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808D78E-BDCC-FC13-51B9-F9D9B8F0A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675" b="0" i="0" u="none" strike="noStrike" kern="1200" cap="none" spc="0" normalizeH="0" baseline="0" noProof="0" dirty="0">
                <a:ln>
                  <a:noFill/>
                </a:ln>
                <a:solidFill>
                  <a:srgbClr val="2D329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2022  STÁTNÍ ÚSTAV PRO KONTROLU LÉČIV</a:t>
            </a: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B3789A-E180-C09C-3CA9-8AB40FCE50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43209" y="522854"/>
            <a:ext cx="6720000" cy="252000"/>
          </a:xfrm>
        </p:spPr>
        <p:txBody>
          <a:bodyPr/>
          <a:lstStyle/>
          <a:p>
            <a:r>
              <a:rPr lang="cs-CZ" sz="1100" dirty="0"/>
              <a:t>Nevizuální přihlášení</a:t>
            </a:r>
          </a:p>
        </p:txBody>
      </p:sp>
      <p:pic>
        <p:nvPicPr>
          <p:cNvPr id="11" name="Obrázek 10" descr="Obsah obrázku text&#10;&#10;Popis byl vytvořen automaticky">
            <a:extLst>
              <a:ext uri="{FF2B5EF4-FFF2-40B4-BE49-F238E27FC236}">
                <a16:creationId xmlns:a16="http://schemas.microsoft.com/office/drawing/2014/main" id="{E71B1272-6029-BE9C-5757-4B9FD5BC23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611" y="577366"/>
            <a:ext cx="2402226" cy="1338287"/>
          </a:xfrm>
          <a:prstGeom prst="rect">
            <a:avLst/>
          </a:prstGeom>
        </p:spPr>
      </p:pic>
      <p:pic>
        <p:nvPicPr>
          <p:cNvPr id="3074" name="24FC1BA5-8538-4CDC-AD36-991E0AF09D47" descr="IMG_3128.PNG">
            <a:extLst>
              <a:ext uri="{FF2B5EF4-FFF2-40B4-BE49-F238E27FC236}">
                <a16:creationId xmlns:a16="http://schemas.microsoft.com/office/drawing/2014/main" id="{D0E3F336-FC61-336D-6997-5803D9196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63" y="1628786"/>
            <a:ext cx="2111423" cy="456803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F18A5F3E-F72D-475B-B1D9-212F9005B2C9" descr="IMG_3129.PNG">
            <a:extLst>
              <a:ext uri="{FF2B5EF4-FFF2-40B4-BE49-F238E27FC236}">
                <a16:creationId xmlns:a16="http://schemas.microsoft.com/office/drawing/2014/main" id="{07F89064-367A-18F6-C547-63A7519C1B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380" y="1628784"/>
            <a:ext cx="2111422" cy="456803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C4D87358-ED1D-4738-8C3D-B0F989D49FE9" descr="IMG_3130.PNG">
            <a:extLst>
              <a:ext uri="{FF2B5EF4-FFF2-40B4-BE49-F238E27FC236}">
                <a16:creationId xmlns:a16="http://schemas.microsoft.com/office/drawing/2014/main" id="{EA998013-5512-7918-B8C8-76AD84151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251" y="1628784"/>
            <a:ext cx="2111421" cy="456802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F45FAFB2-2ABC-4B54-A32C-E15F99E6780B" descr="IMG_3131.PNG">
            <a:extLst>
              <a:ext uri="{FF2B5EF4-FFF2-40B4-BE49-F238E27FC236}">
                <a16:creationId xmlns:a16="http://schemas.microsoft.com/office/drawing/2014/main" id="{C5A840C9-912A-BCFE-F5C4-B9BD23D7F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979" y="1628786"/>
            <a:ext cx="2111421" cy="456802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1575403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A40F5E-9DC9-E4BA-AF7F-3A64B16B0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Identita občana – „těžký klient“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F1BC60E-E3A5-CC8A-A5DC-AA23FD6649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1763816"/>
            <a:ext cx="3956230" cy="4356187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cs-CZ" dirty="0"/>
              <a:t>Vlastní řešení</a:t>
            </a:r>
          </a:p>
          <a:p>
            <a:pPr>
              <a:lnSpc>
                <a:spcPct val="200000"/>
              </a:lnSpc>
            </a:pPr>
            <a:r>
              <a:rPr lang="cs-CZ" dirty="0"/>
              <a:t>Je zachováno přihlášení pomocí Identity občana.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cs-CZ" dirty="0"/>
              <a:t>Plní potřeby použití </a:t>
            </a:r>
            <a:br>
              <a:rPr lang="cs-CZ" dirty="0"/>
            </a:br>
            <a:r>
              <a:rPr lang="cs-CZ" dirty="0"/>
              <a:t>v profesionálním prostředí.</a:t>
            </a:r>
          </a:p>
          <a:p>
            <a:pPr>
              <a:lnSpc>
                <a:spcPct val="200000"/>
              </a:lnSpc>
            </a:pPr>
            <a:r>
              <a:rPr lang="cs-CZ" dirty="0"/>
              <a:t>Řeší i ověření role a odbornosti.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CA04AEB-25DD-CA34-3688-08E7101AC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E03B-1BF9-4FC1-8170-E9EF16E7F4F9}" type="datetime1">
              <a:rPr lang="cs-CZ" smtClean="0"/>
              <a:t>29.08.2022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808D78E-BDCC-FC13-51B9-F9D9B8F0A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© 2022  STÁTNÍ ÚSTAV PRO KONTROLU LÉČIV</a:t>
            </a: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B3789A-E180-C09C-3CA9-8AB40FCE50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48000" y="523705"/>
            <a:ext cx="6720000" cy="252000"/>
          </a:xfrm>
        </p:spPr>
        <p:txBody>
          <a:bodyPr/>
          <a:lstStyle/>
          <a:p>
            <a:r>
              <a:rPr lang="cs-CZ" sz="1100" dirty="0"/>
              <a:t>Těžký klient</a:t>
            </a:r>
          </a:p>
        </p:txBody>
      </p:sp>
      <p:pic>
        <p:nvPicPr>
          <p:cNvPr id="7" name="Obrázek 6" descr="Obsah obrázku text, mapa, obloha&#10;&#10;Popis byl vytvořen automaticky">
            <a:extLst>
              <a:ext uri="{FF2B5EF4-FFF2-40B4-BE49-F238E27FC236}">
                <a16:creationId xmlns:a16="http://schemas.microsoft.com/office/drawing/2014/main" id="{F77828BC-FCF0-3C1C-3E56-BDF8E534E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8162" y="2086994"/>
            <a:ext cx="6896335" cy="3556593"/>
          </a:xfrm>
          <a:prstGeom prst="rect">
            <a:avLst/>
          </a:prstGeom>
        </p:spPr>
      </p:pic>
      <p:pic>
        <p:nvPicPr>
          <p:cNvPr id="8" name="Obrázek 7" descr="Obsah obrázku text&#10;&#10;Popis byl vytvořen automaticky">
            <a:extLst>
              <a:ext uri="{FF2B5EF4-FFF2-40B4-BE49-F238E27FC236}">
                <a16:creationId xmlns:a16="http://schemas.microsoft.com/office/drawing/2014/main" id="{78E85E31-BA8B-4504-4FC3-E7F6053AB9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6260" y="593158"/>
            <a:ext cx="2798524" cy="155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113829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1ADF5F-A8DF-4F6D-3033-52D143ADF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Identita občana – shrnutí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E3F1334-FE06-4C11-0EFC-3F8F77FA8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cs-CZ" dirty="0"/>
              <a:t>Věříme, že se jedná o správnou cestu.</a:t>
            </a:r>
          </a:p>
          <a:p>
            <a:pPr>
              <a:lnSpc>
                <a:spcPct val="150000"/>
              </a:lnSpc>
            </a:pPr>
            <a:r>
              <a:rPr lang="cs-CZ" dirty="0"/>
              <a:t>Pomohla bankovní identita.</a:t>
            </a:r>
          </a:p>
          <a:p>
            <a:pPr>
              <a:lnSpc>
                <a:spcPct val="150000"/>
              </a:lnSpc>
            </a:pPr>
            <a:r>
              <a:rPr lang="cs-CZ" dirty="0"/>
              <a:t>Velkým krokem je podpora nevizuálního přihlašování.</a:t>
            </a:r>
          </a:p>
          <a:p>
            <a:pPr lvl="1">
              <a:lnSpc>
                <a:spcPct val="150000"/>
              </a:lnSpc>
            </a:pPr>
            <a:r>
              <a:rPr lang="cs-CZ" dirty="0"/>
              <a:t>Spolupráce s Ministerstvem vnitra a Správou základních registrů</a:t>
            </a:r>
          </a:p>
          <a:p>
            <a:pPr>
              <a:lnSpc>
                <a:spcPct val="150000"/>
              </a:lnSpc>
            </a:pPr>
            <a:r>
              <a:rPr lang="cs-CZ" dirty="0"/>
              <a:t>Za určitých podmínek lze použít i v profesionálním prostředí.</a:t>
            </a:r>
          </a:p>
          <a:p>
            <a:pPr>
              <a:lnSpc>
                <a:spcPct val="150000"/>
              </a:lnSpc>
            </a:pPr>
            <a:r>
              <a:rPr lang="cs-CZ" dirty="0"/>
              <a:t>Má další pozitivní vedlejší efekty.</a:t>
            </a:r>
          </a:p>
          <a:p>
            <a:pPr lvl="1">
              <a:lnSpc>
                <a:spcPct val="150000"/>
              </a:lnSpc>
            </a:pPr>
            <a:r>
              <a:rPr lang="cs-CZ" dirty="0"/>
              <a:t>Není potřeba používat elektronický podpis.</a:t>
            </a:r>
          </a:p>
          <a:p>
            <a:r>
              <a:rPr lang="cs-CZ" dirty="0"/>
              <a:t>Má i rizika</a:t>
            </a:r>
          </a:p>
          <a:p>
            <a:pPr lvl="1"/>
            <a:r>
              <a:rPr lang="cs-CZ" dirty="0"/>
              <a:t>Musí fungovat ROB a NIA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9F17AC0-0453-D90F-753F-939F802C9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E03B-1BF9-4FC1-8170-E9EF16E7F4F9}" type="datetime1">
              <a:rPr lang="cs-CZ" smtClean="0"/>
              <a:t>29.08.2022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68E3D2C-2911-7B77-444B-DE6A66E5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© 2022  STÁTNÍ ÚSTAV PRO KONTROLU LÉČIV</a:t>
            </a: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BCE419B3-5B5D-1231-539E-362C0946A8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48000" y="504851"/>
            <a:ext cx="6720000" cy="252000"/>
          </a:xfrm>
        </p:spPr>
        <p:txBody>
          <a:bodyPr/>
          <a:lstStyle/>
          <a:p>
            <a:r>
              <a:rPr lang="cs-CZ" sz="1100" dirty="0"/>
              <a:t>Shrnutí</a:t>
            </a:r>
          </a:p>
        </p:txBody>
      </p:sp>
      <p:pic>
        <p:nvPicPr>
          <p:cNvPr id="7" name="Obrázek 6" descr="Obsah obrázku text&#10;&#10;Popis byl vytvořen automaticky">
            <a:extLst>
              <a:ext uri="{FF2B5EF4-FFF2-40B4-BE49-F238E27FC236}">
                <a16:creationId xmlns:a16="http://schemas.microsoft.com/office/drawing/2014/main" id="{8C7805B5-DE96-8552-3BA8-10CEB573E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6260" y="593158"/>
            <a:ext cx="2798524" cy="1559066"/>
          </a:xfrm>
          <a:prstGeom prst="rect">
            <a:avLst/>
          </a:prstGeom>
        </p:spPr>
      </p:pic>
      <p:pic>
        <p:nvPicPr>
          <p:cNvPr id="9" name="Obrázek 8" descr="Obsah obrázku osoba, interiér&#10;&#10;Popis byl vytvořen automaticky">
            <a:extLst>
              <a:ext uri="{FF2B5EF4-FFF2-40B4-BE49-F238E27FC236}">
                <a16:creationId xmlns:a16="http://schemas.microsoft.com/office/drawing/2014/main" id="{2C263C9A-17C8-4677-CA50-DDE4995284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982" y="3203975"/>
            <a:ext cx="3201335" cy="2090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00860107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 idx="4294967295"/>
          </p:nvPr>
        </p:nvSpPr>
        <p:spPr>
          <a:xfrm>
            <a:off x="4415599" y="2973384"/>
            <a:ext cx="4367396" cy="911231"/>
          </a:xfrm>
          <a:prstGeom prst="rect">
            <a:avLst/>
          </a:prstGeom>
        </p:spPr>
        <p:txBody>
          <a:bodyPr/>
          <a:lstStyle/>
          <a:p>
            <a:r>
              <a:rPr lang="cs-CZ" sz="2800" dirty="0"/>
              <a:t>Děkujeme za pozornost</a:t>
            </a:r>
          </a:p>
        </p:txBody>
      </p:sp>
      <p:sp>
        <p:nvSpPr>
          <p:cNvPr id="10" name="Podnadpis 9"/>
          <p:cNvSpPr>
            <a:spLocks noGrp="1"/>
          </p:cNvSpPr>
          <p:nvPr>
            <p:ph type="subTitle" idx="4294967295"/>
          </p:nvPr>
        </p:nvSpPr>
        <p:spPr>
          <a:xfrm>
            <a:off x="4449352" y="3690531"/>
            <a:ext cx="4333643" cy="1350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1200" cap="all" dirty="0">
                <a:solidFill>
                  <a:schemeClr val="bg1"/>
                </a:solidFill>
              </a:rPr>
              <a:t>Státní ústav pro kontrolu léčiv</a:t>
            </a:r>
          </a:p>
          <a:p>
            <a:pPr marL="0" indent="0">
              <a:buNone/>
            </a:pPr>
            <a:r>
              <a:rPr lang="cs-CZ" sz="1200" dirty="0">
                <a:solidFill>
                  <a:schemeClr val="bg1"/>
                </a:solidFill>
              </a:rPr>
              <a:t>Šrobárova 48, 100 41  Praha 10</a:t>
            </a:r>
          </a:p>
          <a:p>
            <a:pPr marL="0" indent="0">
              <a:buNone/>
            </a:pPr>
            <a:r>
              <a:rPr lang="cs-CZ" sz="1200" dirty="0">
                <a:solidFill>
                  <a:schemeClr val="bg1"/>
                </a:solidFill>
              </a:rPr>
              <a:t>tel.: +420 272 185 111</a:t>
            </a:r>
          </a:p>
          <a:p>
            <a:pPr marL="0" indent="0">
              <a:buNone/>
            </a:pPr>
            <a:r>
              <a:rPr lang="cs-CZ" sz="1200" dirty="0">
                <a:solidFill>
                  <a:schemeClr val="bg1"/>
                </a:solidFill>
              </a:rPr>
              <a:t>fax: +420 271 732 377</a:t>
            </a:r>
          </a:p>
          <a:p>
            <a:pPr marL="0" indent="0">
              <a:buNone/>
            </a:pPr>
            <a:r>
              <a:rPr lang="cs-CZ" sz="1200" dirty="0">
                <a:solidFill>
                  <a:schemeClr val="bg1"/>
                </a:solidFill>
              </a:rPr>
              <a:t>e-mail: posta@</a:t>
            </a:r>
            <a:r>
              <a:rPr lang="cs-CZ" sz="1200" dirty="0" err="1">
                <a:solidFill>
                  <a:schemeClr val="bg1"/>
                </a:solidFill>
              </a:rPr>
              <a:t>sukl.cz</a:t>
            </a:r>
            <a:endParaRPr lang="cs-CZ" sz="1200" dirty="0">
              <a:solidFill>
                <a:schemeClr val="bg1"/>
              </a:solidFill>
            </a:endParaRPr>
          </a:p>
        </p:txBody>
      </p:sp>
      <p:pic>
        <p:nvPicPr>
          <p:cNvPr id="11" name="Obrázek 10" descr="SÚKL - logo whi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83254" y="1779200"/>
            <a:ext cx="3370695" cy="911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58168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44A6F41-0CB5-449E-8359-8DF1D249A7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16011"/>
            <a:ext cx="8640000" cy="1440000"/>
          </a:xfrm>
        </p:spPr>
        <p:txBody>
          <a:bodyPr>
            <a:normAutofit/>
          </a:bodyPr>
          <a:lstStyle/>
          <a:p>
            <a:r>
              <a:rPr lang="cs-CZ" sz="4000" dirty="0"/>
              <a:t>eRecept a identita občana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91C1A4B4-C087-460A-89FB-F98BE2F1D9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56011"/>
            <a:ext cx="6480000" cy="1800000"/>
          </a:xfrm>
        </p:spPr>
        <p:txBody>
          <a:bodyPr/>
          <a:lstStyle/>
          <a:p>
            <a:endParaRPr lang="cs-CZ" dirty="0"/>
          </a:p>
          <a:p>
            <a:r>
              <a:rPr lang="cs-CZ" dirty="0"/>
              <a:t>Ing. Petr Koucký</a:t>
            </a:r>
          </a:p>
          <a:p>
            <a:endParaRPr lang="cs-CZ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B648DAFA-5C38-4DE1-B62B-3B6D34BBE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© 2022  STÁTNÍ ÚSTAV PRO KONTROLU LÉČIV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E120760C-63D3-44A5-8E50-634DAB903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25E3-8FC9-4887-914A-66902C08AB56}" type="datetime1">
              <a:rPr lang="cs-CZ" smtClean="0"/>
              <a:t>29.08.2022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89144585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Nadpis 18"/>
          <p:cNvSpPr>
            <a:spLocks noGrp="1"/>
          </p:cNvSpPr>
          <p:nvPr>
            <p:ph type="title"/>
          </p:nvPr>
        </p:nvSpPr>
        <p:spPr>
          <a:xfrm>
            <a:off x="609600" y="1144426"/>
            <a:ext cx="8229600" cy="532429"/>
          </a:xfrm>
        </p:spPr>
        <p:txBody>
          <a:bodyPr>
            <a:normAutofit/>
          </a:bodyPr>
          <a:lstStyle/>
          <a:p>
            <a:r>
              <a:rPr lang="cs-CZ" dirty="0"/>
              <a:t>Využití nástrojů eGovernmentu v systému eRecept</a:t>
            </a:r>
          </a:p>
        </p:txBody>
      </p:sp>
      <p:sp>
        <p:nvSpPr>
          <p:cNvPr id="20" name="Zástupný symbol pro obsah 19"/>
          <p:cNvSpPr>
            <a:spLocks noGrp="1"/>
          </p:cNvSpPr>
          <p:nvPr>
            <p:ph idx="1"/>
          </p:nvPr>
        </p:nvSpPr>
        <p:spPr>
          <a:xfrm>
            <a:off x="875420" y="1893844"/>
            <a:ext cx="9382490" cy="4185465"/>
          </a:xfrm>
        </p:spPr>
        <p:txBody>
          <a:bodyPr>
            <a:normAutofit fontScale="25000" lnSpcReduction="20000"/>
          </a:bodyPr>
          <a:lstStyle/>
          <a:p>
            <a:pPr marL="257175" lvl="1" indent="-257175">
              <a:lnSpc>
                <a:spcPct val="170000"/>
              </a:lnSpc>
              <a:buBlip>
                <a:blip r:embed="rId3"/>
              </a:buBlip>
            </a:pPr>
            <a:r>
              <a:rPr lang="cs-CZ" sz="6800" dirty="0"/>
              <a:t>Plné napojení na základní registry ČR i aktuálně dostupné nástroje eGovernmentu</a:t>
            </a:r>
          </a:p>
          <a:p>
            <a:pPr marL="257175" lvl="1" indent="-257175">
              <a:lnSpc>
                <a:spcPct val="170000"/>
              </a:lnSpc>
              <a:buBlip>
                <a:blip r:embed="rId3"/>
              </a:buBlip>
            </a:pPr>
            <a:r>
              <a:rPr lang="cs-CZ" sz="6800" dirty="0"/>
              <a:t>Ztotožňování pacientů v ROB, v kmeni pacientů eReceptu je 98 % ztotožněných osob</a:t>
            </a:r>
          </a:p>
          <a:p>
            <a:pPr marL="257175" lvl="1" indent="-257175">
              <a:lnSpc>
                <a:spcPct val="170000"/>
              </a:lnSpc>
              <a:buBlip>
                <a:blip r:embed="rId3"/>
              </a:buBlip>
            </a:pPr>
            <a:r>
              <a:rPr lang="cs-CZ" sz="6800" dirty="0"/>
              <a:t>Napojení na AISEO (vazba nezletilé dítě – rodič, opatrovník)</a:t>
            </a:r>
          </a:p>
          <a:p>
            <a:pPr marL="257175" lvl="1" indent="-257175">
              <a:lnSpc>
                <a:spcPct val="170000"/>
              </a:lnSpc>
              <a:buBlip>
                <a:blip r:embed="rId3"/>
              </a:buBlip>
            </a:pPr>
            <a:r>
              <a:rPr lang="cs-CZ" sz="6800" dirty="0"/>
              <a:t>Využívání </a:t>
            </a:r>
            <a:r>
              <a:rPr lang="cs-CZ" sz="6800" dirty="0" err="1"/>
              <a:t>eGSB</a:t>
            </a:r>
            <a:r>
              <a:rPr lang="cs-CZ" sz="6800" dirty="0"/>
              <a:t>/ISSS</a:t>
            </a:r>
          </a:p>
          <a:p>
            <a:pPr marL="257175" lvl="1" indent="-257175">
              <a:lnSpc>
                <a:spcPct val="170000"/>
              </a:lnSpc>
              <a:buBlip>
                <a:blip r:embed="rId3"/>
              </a:buBlip>
            </a:pPr>
            <a:r>
              <a:rPr lang="cs-CZ" sz="6800" dirty="0"/>
              <a:t>Vydávání výpisů na KMVS (Czech POINT)</a:t>
            </a:r>
          </a:p>
          <a:p>
            <a:pPr marL="257175" lvl="1" indent="-257175">
              <a:lnSpc>
                <a:spcPct val="170000"/>
              </a:lnSpc>
              <a:buBlip>
                <a:blip r:embed="rId3"/>
              </a:buBlip>
            </a:pPr>
            <a:r>
              <a:rPr lang="cs-CZ" sz="6800" dirty="0"/>
              <a:t>Komunikace přes CMS</a:t>
            </a:r>
          </a:p>
          <a:p>
            <a:pPr marL="257175" lvl="1" indent="-257175">
              <a:lnSpc>
                <a:spcPct val="170000"/>
              </a:lnSpc>
              <a:buBlip>
                <a:blip r:embed="rId3"/>
              </a:buBlip>
            </a:pPr>
            <a:r>
              <a:rPr lang="cs-CZ" sz="6800" dirty="0">
                <a:highlight>
                  <a:srgbClr val="FFFF00"/>
                </a:highlight>
              </a:rPr>
              <a:t>Využívání Identity občana</a:t>
            </a:r>
          </a:p>
          <a:p>
            <a:pPr marL="257175" lvl="1" indent="-257175">
              <a:lnSpc>
                <a:spcPct val="170000"/>
              </a:lnSpc>
              <a:buBlip>
                <a:blip r:embed="rId3"/>
              </a:buBlip>
            </a:pPr>
            <a:r>
              <a:rPr lang="cs-CZ" sz="6800" dirty="0"/>
              <a:t>Využívání JIP/KAAS</a:t>
            </a:r>
          </a:p>
          <a:p>
            <a:pPr marL="257175" lvl="1" indent="-257175">
              <a:lnSpc>
                <a:spcPct val="170000"/>
              </a:lnSpc>
              <a:buBlip>
                <a:blip r:embed="rId3"/>
              </a:buBlip>
            </a:pPr>
            <a:r>
              <a:rPr lang="cs-CZ" sz="6800" dirty="0"/>
              <a:t>Napojení na Portál občana</a:t>
            </a:r>
          </a:p>
          <a:p>
            <a:pPr marL="0" indent="0">
              <a:lnSpc>
                <a:spcPct val="170000"/>
              </a:lnSpc>
              <a:buNone/>
            </a:pPr>
            <a:endParaRPr lang="cs-CZ" sz="6800" dirty="0"/>
          </a:p>
          <a:p>
            <a:pPr marL="0" indent="0">
              <a:lnSpc>
                <a:spcPct val="200000"/>
              </a:lnSpc>
              <a:buNone/>
            </a:pPr>
            <a:endParaRPr lang="cs-CZ" sz="2800" dirty="0"/>
          </a:p>
          <a:p>
            <a:pPr marL="0" indent="0">
              <a:lnSpc>
                <a:spcPct val="200000"/>
              </a:lnSpc>
              <a:buNone/>
            </a:pPr>
            <a:endParaRPr lang="cs-CZ" sz="2800" dirty="0"/>
          </a:p>
          <a:p>
            <a:pPr marL="0" indent="0">
              <a:lnSpc>
                <a:spcPct val="200000"/>
              </a:lnSpc>
              <a:buNone/>
            </a:pPr>
            <a:endParaRPr lang="cs-CZ" sz="2800" dirty="0"/>
          </a:p>
          <a:p>
            <a:pPr marL="0" indent="0">
              <a:lnSpc>
                <a:spcPct val="200000"/>
              </a:lnSpc>
              <a:buNone/>
            </a:pPr>
            <a:endParaRPr lang="cs-CZ" sz="2800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218FD-7DB6-46DB-A2F1-4BC558F49061}" type="datetime1">
              <a:rPr lang="cs-CZ" smtClean="0"/>
              <a:t>29.08.2022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© 2022  STÁTNÍ ÚSTAV PRO KONTROLU LÉČIV</a:t>
            </a:r>
          </a:p>
        </p:txBody>
      </p:sp>
      <p:sp>
        <p:nvSpPr>
          <p:cNvPr id="21" name="Zástupný symbol pro text 20"/>
          <p:cNvSpPr>
            <a:spLocks noGrp="1"/>
          </p:cNvSpPr>
          <p:nvPr>
            <p:ph type="body" sz="quarter" idx="13"/>
          </p:nvPr>
        </p:nvSpPr>
        <p:spPr>
          <a:xfrm>
            <a:off x="2448000" y="517264"/>
            <a:ext cx="6720000" cy="252000"/>
          </a:xfrm>
        </p:spPr>
        <p:txBody>
          <a:bodyPr/>
          <a:lstStyle/>
          <a:p>
            <a:r>
              <a:rPr lang="cs-CZ" sz="1100" dirty="0"/>
              <a:t>Nástroje eGovernmentu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2912A7FF-3097-D13C-818C-B3D9D7A750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266" t="9872" r="36669" b="80409"/>
          <a:stretch/>
        </p:blipFill>
        <p:spPr>
          <a:xfrm>
            <a:off x="9168000" y="1808820"/>
            <a:ext cx="2051620" cy="618743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558F55F-C8A7-9B37-8D61-B60246133B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030" y="3285465"/>
            <a:ext cx="1530170" cy="680898"/>
          </a:xfrm>
          <a:prstGeom prst="rect">
            <a:avLst/>
          </a:prstGeom>
        </p:spPr>
      </p:pic>
      <p:pic>
        <p:nvPicPr>
          <p:cNvPr id="10" name="Obrázek 9" descr="Obsah obrázku text&#10;&#10;Popis byl vytvořen automaticky">
            <a:extLst>
              <a:ext uri="{FF2B5EF4-FFF2-40B4-BE49-F238E27FC236}">
                <a16:creationId xmlns:a16="http://schemas.microsoft.com/office/drawing/2014/main" id="{09345BA2-30AB-CE57-5F5D-D70BB8E57C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954" y="3946309"/>
            <a:ext cx="1943110" cy="1082512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0E57D402-C7DA-DA7D-313A-D96E5A89AD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770" y="5209378"/>
            <a:ext cx="1618839" cy="68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513764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5935E18-BDBF-4714-A250-E36D97FB2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720" y="1133745"/>
            <a:ext cx="10972800" cy="577420"/>
          </a:xfrm>
        </p:spPr>
        <p:txBody>
          <a:bodyPr>
            <a:noAutofit/>
          </a:bodyPr>
          <a:lstStyle/>
          <a:p>
            <a:r>
              <a:rPr lang="cs-CZ" dirty="0"/>
              <a:t>Možnosti přístupů pro role uživatelů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F2B70B8-29D8-48E6-8DA2-0B5E448548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0415" y="1841947"/>
            <a:ext cx="11226569" cy="4410489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cs-CZ" sz="2000" b="1" dirty="0"/>
              <a:t>Lékaři </a:t>
            </a:r>
            <a:r>
              <a:rPr lang="cs-CZ" sz="2000" dirty="0"/>
              <a:t>– přístupové údaje, </a:t>
            </a:r>
            <a:r>
              <a:rPr lang="cs-CZ" sz="2000" dirty="0">
                <a:highlight>
                  <a:srgbClr val="FFFF00"/>
                </a:highlight>
              </a:rPr>
              <a:t>Identita občana</a:t>
            </a:r>
          </a:p>
          <a:p>
            <a:pPr marL="257175" lvl="1" indent="-257175">
              <a:lnSpc>
                <a:spcPct val="200000"/>
              </a:lnSpc>
              <a:buBlip>
                <a:blip r:embed="rId2"/>
              </a:buBlip>
            </a:pPr>
            <a:r>
              <a:rPr lang="cs-CZ" sz="2000" b="1" dirty="0"/>
              <a:t>Jiný nelékařský zdravotnický pracovník, </a:t>
            </a:r>
            <a:r>
              <a:rPr lang="cs-CZ" sz="2000" b="1" dirty="0" err="1"/>
              <a:t>Home</a:t>
            </a:r>
            <a:r>
              <a:rPr lang="cs-CZ" sz="2000" b="1" dirty="0"/>
              <a:t> Care </a:t>
            </a:r>
            <a:r>
              <a:rPr lang="cs-CZ" sz="2000" dirty="0"/>
              <a:t>– </a:t>
            </a:r>
            <a:r>
              <a:rPr lang="cs-CZ" sz="2000" dirty="0">
                <a:highlight>
                  <a:srgbClr val="FFFF00"/>
                </a:highlight>
              </a:rPr>
              <a:t>Identita občana</a:t>
            </a:r>
            <a:r>
              <a:rPr lang="cs-CZ" sz="2000" dirty="0"/>
              <a:t>, registrace na SÚKL</a:t>
            </a:r>
          </a:p>
          <a:p>
            <a:pPr marL="257175" lvl="1" indent="-257175">
              <a:lnSpc>
                <a:spcPct val="200000"/>
              </a:lnSpc>
              <a:buBlip>
                <a:blip r:embed="rId2"/>
              </a:buBlip>
            </a:pPr>
            <a:r>
              <a:rPr lang="cs-CZ" sz="2000" b="1" dirty="0"/>
              <a:t>Farmaceut v lékárně </a:t>
            </a:r>
            <a:r>
              <a:rPr lang="cs-CZ" sz="2000" dirty="0"/>
              <a:t>– přístupové údaje, </a:t>
            </a:r>
            <a:r>
              <a:rPr lang="cs-CZ" sz="2000" dirty="0">
                <a:highlight>
                  <a:srgbClr val="FFFF00"/>
                </a:highlight>
              </a:rPr>
              <a:t>Identita občana</a:t>
            </a:r>
          </a:p>
          <a:p>
            <a:pPr marL="257175" lvl="1" indent="-257175">
              <a:lnSpc>
                <a:spcPct val="200000"/>
              </a:lnSpc>
              <a:buBlip>
                <a:blip r:embed="rId2"/>
              </a:buBlip>
            </a:pPr>
            <a:r>
              <a:rPr lang="cs-CZ" sz="2000" b="1" dirty="0"/>
              <a:t>Farmaceutický asistent, pracovník výdejny, pracovník optiky </a:t>
            </a:r>
            <a:r>
              <a:rPr lang="cs-CZ" sz="2000" dirty="0"/>
              <a:t>–</a:t>
            </a:r>
            <a:r>
              <a:rPr lang="cs-CZ" sz="2000" b="1" dirty="0"/>
              <a:t> </a:t>
            </a:r>
            <a:r>
              <a:rPr lang="cs-CZ" sz="2000" dirty="0">
                <a:highlight>
                  <a:srgbClr val="FFFF00"/>
                </a:highlight>
              </a:rPr>
              <a:t>Identita občana</a:t>
            </a:r>
            <a:r>
              <a:rPr lang="cs-CZ" sz="2000" dirty="0"/>
              <a:t>, registrace na SÚKL</a:t>
            </a:r>
          </a:p>
          <a:p>
            <a:pPr marL="257175" lvl="1" indent="-257175">
              <a:lnSpc>
                <a:spcPct val="200000"/>
              </a:lnSpc>
              <a:buBlip>
                <a:blip r:embed="rId2"/>
              </a:buBlip>
            </a:pPr>
            <a:r>
              <a:rPr lang="cs-CZ" sz="2000" b="1" dirty="0"/>
              <a:t>Pracovník Krajského úřadu, pracovník Krajské hygienické služby </a:t>
            </a:r>
            <a:r>
              <a:rPr lang="cs-CZ" sz="2000" dirty="0"/>
              <a:t>–</a:t>
            </a:r>
            <a:r>
              <a:rPr lang="cs-CZ" sz="2000" b="1" dirty="0"/>
              <a:t> </a:t>
            </a:r>
            <a:r>
              <a:rPr lang="cs-CZ" sz="2000" dirty="0"/>
              <a:t>JIP/KAAS (</a:t>
            </a:r>
            <a:r>
              <a:rPr lang="cs-CZ" sz="2000" dirty="0">
                <a:highlight>
                  <a:srgbClr val="FFFF00"/>
                </a:highlight>
              </a:rPr>
              <a:t>Identita občana</a:t>
            </a:r>
            <a:r>
              <a:rPr lang="cs-CZ" sz="2000" dirty="0"/>
              <a:t>)</a:t>
            </a:r>
          </a:p>
          <a:p>
            <a:pPr marL="257175" lvl="1" indent="-257175">
              <a:lnSpc>
                <a:spcPct val="200000"/>
              </a:lnSpc>
              <a:buBlip>
                <a:blip r:embed="rId2"/>
              </a:buBlip>
            </a:pPr>
            <a:r>
              <a:rPr lang="cs-CZ" sz="2000" b="1" dirty="0"/>
              <a:t>Pacient</a:t>
            </a:r>
            <a:r>
              <a:rPr lang="cs-CZ" sz="2000" dirty="0"/>
              <a:t> – </a:t>
            </a:r>
            <a:r>
              <a:rPr lang="cs-CZ" sz="2000" dirty="0">
                <a:highlight>
                  <a:srgbClr val="FFFF00"/>
                </a:highlight>
              </a:rPr>
              <a:t>Identita občana</a:t>
            </a:r>
          </a:p>
          <a:p>
            <a:pPr lvl="1">
              <a:lnSpc>
                <a:spcPct val="150000"/>
              </a:lnSpc>
            </a:pPr>
            <a:endParaRPr lang="cs-CZ" sz="2000" dirty="0"/>
          </a:p>
          <a:p>
            <a:pPr lvl="1">
              <a:lnSpc>
                <a:spcPct val="150000"/>
              </a:lnSpc>
            </a:pPr>
            <a:endParaRPr lang="cs-CZ" sz="2000" dirty="0"/>
          </a:p>
          <a:p>
            <a:pPr lvl="1"/>
            <a:endParaRPr lang="cs-CZ" dirty="0"/>
          </a:p>
          <a:p>
            <a:endParaRPr lang="cs-CZ" dirty="0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7FDFC75B-E5F2-40C3-B88C-231273B109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48000" y="516836"/>
            <a:ext cx="6720000" cy="252000"/>
          </a:xfrm>
        </p:spPr>
        <p:txBody>
          <a:bodyPr/>
          <a:lstStyle/>
          <a:p>
            <a:r>
              <a:rPr lang="cs-CZ" sz="1100" dirty="0"/>
              <a:t>Možnosti přístupů pro role uživatelů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4ADAD64-EE01-4B16-8C4E-D84F6B594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© 2022  STÁTNÍ ÚSTAV PRO KONTROLU LÉČIV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FB7C1FFE-4E99-480B-9F52-456289C4B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FCF3-3FE8-4AB8-9C23-FE89F5BFA26D}" type="datetime1">
              <a:rPr lang="cs-CZ" smtClean="0"/>
              <a:t>29.08.2022</a:t>
            </a:fld>
            <a:endParaRPr lang="cs-CZ" dirty="0"/>
          </a:p>
        </p:txBody>
      </p:sp>
      <p:pic>
        <p:nvPicPr>
          <p:cNvPr id="11" name="Obrázek 10" descr="Obsah obrázku osoba&#10;&#10;Popis byl vytvořen automaticky">
            <a:extLst>
              <a:ext uri="{FF2B5EF4-FFF2-40B4-BE49-F238E27FC236}">
                <a16:creationId xmlns:a16="http://schemas.microsoft.com/office/drawing/2014/main" id="{53D3B010-A9CE-56A0-50C3-85D0B0858B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5576" y="863323"/>
            <a:ext cx="2431704" cy="162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005072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5935E18-BDBF-4714-A250-E36D97FB2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668" y="1159896"/>
            <a:ext cx="10972800" cy="577420"/>
          </a:xfrm>
        </p:spPr>
        <p:txBody>
          <a:bodyPr>
            <a:noAutofit/>
          </a:bodyPr>
          <a:lstStyle/>
          <a:p>
            <a:r>
              <a:rPr lang="cs-CZ" dirty="0"/>
              <a:t>Využití Identity občana v systému eRecept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F2B70B8-29D8-48E6-8DA2-0B5E448548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967261"/>
            <a:ext cx="11269195" cy="513058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cs-CZ" sz="2000" dirty="0"/>
              <a:t>Využití Identity občana pro „těžkého klienta“ – </a:t>
            </a:r>
            <a:r>
              <a:rPr lang="cs-CZ" sz="2000" b="1" dirty="0"/>
              <a:t>nasazeno na produkční prostředí, funkční</a:t>
            </a:r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>
              <a:lnSpc>
                <a:spcPct val="150000"/>
              </a:lnSpc>
            </a:pPr>
            <a:r>
              <a:rPr lang="cs-CZ" sz="2000" dirty="0"/>
              <a:t>Využití Identity občana ve webové aplikaci pacienta – </a:t>
            </a:r>
            <a:r>
              <a:rPr lang="cs-CZ" sz="2000" b="1" dirty="0"/>
              <a:t>nasazeno na produkční prostředí, funkční</a:t>
            </a:r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>
              <a:lnSpc>
                <a:spcPct val="150000"/>
              </a:lnSpc>
            </a:pPr>
            <a:r>
              <a:rPr lang="cs-CZ" sz="2000" dirty="0"/>
              <a:t>Využití Identity občana ve webové aplikaci profesionála – </a:t>
            </a:r>
            <a:r>
              <a:rPr lang="cs-CZ" sz="2000" b="1" dirty="0"/>
              <a:t>nasazeno na produkční prostředí, funkční</a:t>
            </a:r>
          </a:p>
          <a:p>
            <a:pPr marL="0" indent="0">
              <a:lnSpc>
                <a:spcPct val="150000"/>
              </a:lnSpc>
              <a:buNone/>
            </a:pPr>
            <a:endParaRPr lang="cs-CZ" sz="2000" dirty="0"/>
          </a:p>
          <a:p>
            <a:pPr>
              <a:lnSpc>
                <a:spcPct val="150000"/>
              </a:lnSpc>
            </a:pPr>
            <a:r>
              <a:rPr lang="cs-CZ" sz="2000" dirty="0"/>
              <a:t>Využití Identity občana v mobilní aplikaci pacienta a profesionála – </a:t>
            </a:r>
            <a:r>
              <a:rPr lang="cs-CZ" sz="2000" b="1" dirty="0">
                <a:highlight>
                  <a:srgbClr val="FFFF00"/>
                </a:highlight>
              </a:rPr>
              <a:t>nasazeno na produkční prostředí, funkční</a:t>
            </a:r>
            <a:r>
              <a:rPr lang="cs-CZ" sz="2000" dirty="0"/>
              <a:t> </a:t>
            </a:r>
          </a:p>
          <a:p>
            <a:pPr lvl="1">
              <a:lnSpc>
                <a:spcPct val="150000"/>
              </a:lnSpc>
            </a:pPr>
            <a:endParaRPr lang="cs-CZ" sz="2000" dirty="0"/>
          </a:p>
          <a:p>
            <a:pPr lvl="1"/>
            <a:endParaRPr lang="cs-CZ" dirty="0"/>
          </a:p>
          <a:p>
            <a:endParaRPr lang="cs-CZ" dirty="0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7FDFC75B-E5F2-40C3-B88C-231273B109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48000" y="519129"/>
            <a:ext cx="6720000" cy="252000"/>
          </a:xfrm>
        </p:spPr>
        <p:txBody>
          <a:bodyPr/>
          <a:lstStyle/>
          <a:p>
            <a:r>
              <a:rPr lang="cs-CZ" sz="1100" dirty="0"/>
              <a:t>Využití Identity občana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4ADAD64-EE01-4B16-8C4E-D84F6B594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© 2022  STÁTNÍ ÚSTAV PRO KONTROLU LÉČIV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FB7C1FFE-4E99-480B-9F52-456289C4B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FCF3-3FE8-4AB8-9C23-FE89F5BFA26D}" type="datetime1">
              <a:rPr lang="cs-CZ" smtClean="0"/>
              <a:t>29.08.2022</a:t>
            </a:fld>
            <a:endParaRPr lang="cs-CZ" dirty="0"/>
          </a:p>
        </p:txBody>
      </p:sp>
      <p:pic>
        <p:nvPicPr>
          <p:cNvPr id="8" name="Obrázek 7" descr="Obsah obrázku text&#10;&#10;Popis byl vytvořen automaticky">
            <a:extLst>
              <a:ext uri="{FF2B5EF4-FFF2-40B4-BE49-F238E27FC236}">
                <a16:creationId xmlns:a16="http://schemas.microsoft.com/office/drawing/2014/main" id="{03490B96-FF45-79F6-B7C6-17A47CFEFB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4822" y="519129"/>
            <a:ext cx="3058510" cy="170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28677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A40F5E-9DC9-E4BA-AF7F-3A64B16B0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Identita občana ve třech rolích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F1BC60E-E3A5-CC8A-A5DC-AA23FD6649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750" y="1807120"/>
            <a:ext cx="10972800" cy="4356187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b="1" dirty="0"/>
              <a:t>Výzvy </a:t>
            </a:r>
            <a:r>
              <a:rPr lang="cs-CZ" b="1" dirty="0">
                <a:sym typeface="Wingdings" panose="05000000000000000000" pitchFamily="2" charset="2"/>
              </a:rPr>
              <a:t></a:t>
            </a:r>
            <a:endParaRPr lang="cs-CZ" b="1" dirty="0"/>
          </a:p>
          <a:p>
            <a:pPr>
              <a:lnSpc>
                <a:spcPct val="150000"/>
              </a:lnSpc>
            </a:pPr>
            <a:r>
              <a:rPr lang="cs-CZ" dirty="0"/>
              <a:t>Identita občana byla primárně tvořena pro webové aplikace.</a:t>
            </a:r>
          </a:p>
          <a:p>
            <a:pPr>
              <a:lnSpc>
                <a:spcPct val="150000"/>
              </a:lnSpc>
            </a:pPr>
            <a:r>
              <a:rPr lang="cs-CZ" dirty="0"/>
              <a:t>Potřeba jednotného přihlašování i do mobilní aplikace</a:t>
            </a:r>
          </a:p>
          <a:p>
            <a:pPr>
              <a:lnSpc>
                <a:spcPct val="150000"/>
              </a:lnSpc>
            </a:pPr>
            <a:r>
              <a:rPr lang="cs-CZ" dirty="0"/>
              <a:t>Ve zdravotnictví se používají proprietární aplikace – „těžký klient“.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b="1" dirty="0"/>
              <a:t>Řešení </a:t>
            </a:r>
            <a:r>
              <a:rPr lang="cs-CZ" b="1" dirty="0">
                <a:sym typeface="Wingdings" panose="05000000000000000000" pitchFamily="2" charset="2"/>
              </a:rPr>
              <a:t></a:t>
            </a:r>
            <a:endParaRPr lang="cs-CZ" b="1" dirty="0"/>
          </a:p>
          <a:p>
            <a:pPr>
              <a:lnSpc>
                <a:spcPct val="150000"/>
              </a:lnSpc>
            </a:pPr>
            <a:r>
              <a:rPr lang="cs-CZ" dirty="0"/>
              <a:t>Pro webovou aplikaci použít připravené.</a:t>
            </a:r>
          </a:p>
          <a:p>
            <a:pPr>
              <a:lnSpc>
                <a:spcPct val="150000"/>
              </a:lnSpc>
            </a:pPr>
            <a:r>
              <a:rPr lang="cs-CZ" dirty="0"/>
              <a:t>Pro mobilní aplikaci využít možnost nevizuálního přihlášení.</a:t>
            </a:r>
          </a:p>
          <a:p>
            <a:pPr>
              <a:lnSpc>
                <a:spcPct val="150000"/>
              </a:lnSpc>
            </a:pPr>
            <a:r>
              <a:rPr lang="cs-CZ" dirty="0"/>
              <a:t>Pro těžkého klienta vyvinout vlastní řešení.</a:t>
            </a:r>
          </a:p>
          <a:p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CA04AEB-25DD-CA34-3688-08E7101AC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E03B-1BF9-4FC1-8170-E9EF16E7F4F9}" type="datetime1">
              <a:rPr lang="cs-CZ" smtClean="0"/>
              <a:t>29.08.2022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808D78E-BDCC-FC13-51B9-F9D9B8F0A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© 2022  STÁTNÍ ÚSTAV PRO KONTROLU LÉČIV</a:t>
            </a: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B3789A-E180-C09C-3CA9-8AB40FCE50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38573" y="523311"/>
            <a:ext cx="6720000" cy="252000"/>
          </a:xfrm>
        </p:spPr>
        <p:txBody>
          <a:bodyPr/>
          <a:lstStyle/>
          <a:p>
            <a:r>
              <a:rPr lang="cs-CZ" sz="1100" dirty="0"/>
              <a:t>Identita občana ve třech rolích</a:t>
            </a:r>
          </a:p>
        </p:txBody>
      </p:sp>
      <p:pic>
        <p:nvPicPr>
          <p:cNvPr id="7" name="Obrázek 6" descr="Obsah obrázku text&#10;&#10;Popis byl vytvořen automaticky">
            <a:extLst>
              <a:ext uri="{FF2B5EF4-FFF2-40B4-BE49-F238E27FC236}">
                <a16:creationId xmlns:a16="http://schemas.microsoft.com/office/drawing/2014/main" id="{F1672690-779D-6EE1-16B6-EAA6DBFE8C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905" y="694693"/>
            <a:ext cx="2616269" cy="145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339570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A40F5E-9DC9-E4BA-AF7F-3A64B16B0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Identita občana – pacientská webová aplikace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F1BC60E-E3A5-CC8A-A5DC-AA23FD6649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63816"/>
            <a:ext cx="4946340" cy="4356187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cs-CZ" dirty="0"/>
              <a:t>Není potřeba ověřovat odbornost.</a:t>
            </a:r>
          </a:p>
          <a:p>
            <a:pPr>
              <a:lnSpc>
                <a:spcPct val="200000"/>
              </a:lnSpc>
            </a:pPr>
            <a:r>
              <a:rPr lang="cs-CZ" dirty="0"/>
              <a:t>Použito standardní řešení.</a:t>
            </a:r>
          </a:p>
          <a:p>
            <a:pPr>
              <a:lnSpc>
                <a:spcPct val="150000"/>
              </a:lnSpc>
            </a:pPr>
            <a:r>
              <a:rPr lang="cs-CZ" dirty="0"/>
              <a:t>Identita občana je jedinou možností</a:t>
            </a:r>
            <a:br>
              <a:rPr lang="cs-CZ" dirty="0"/>
            </a:br>
            <a:r>
              <a:rPr lang="cs-CZ" dirty="0"/>
              <a:t>přihlášení.</a:t>
            </a:r>
          </a:p>
          <a:p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CA04AEB-25DD-CA34-3688-08E7101AC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E03B-1BF9-4FC1-8170-E9EF16E7F4F9}" type="datetime1">
              <a:rPr lang="cs-CZ" smtClean="0"/>
              <a:t>29.08.2022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808D78E-BDCC-FC13-51B9-F9D9B8F0A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© 2022  STÁTNÍ ÚSTAV PRO KONTROLU LÉČIV</a:t>
            </a: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B3789A-E180-C09C-3CA9-8AB40FCE50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48000" y="521596"/>
            <a:ext cx="6720000" cy="252000"/>
          </a:xfrm>
        </p:spPr>
        <p:txBody>
          <a:bodyPr/>
          <a:lstStyle/>
          <a:p>
            <a:r>
              <a:rPr lang="cs-CZ" sz="1100" dirty="0"/>
              <a:t>Pacientská</a:t>
            </a:r>
            <a:r>
              <a:rPr lang="cs-CZ" sz="1050" dirty="0"/>
              <a:t> webová aplikace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C3DE532D-C73B-59B7-A579-3B6923B1CA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5889" y="1792796"/>
            <a:ext cx="6117996" cy="44258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Obrázek 7" descr="Obsah obrázku text&#10;&#10;Popis byl vytvořen automaticky">
            <a:extLst>
              <a:ext uri="{FF2B5EF4-FFF2-40B4-BE49-F238E27FC236}">
                <a16:creationId xmlns:a16="http://schemas.microsoft.com/office/drawing/2014/main" id="{3A556631-1D69-2BB1-A830-4D1D73C4BB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6310" y="521122"/>
            <a:ext cx="2576213" cy="143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953221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A40F5E-9DC9-E4BA-AF7F-3A64B16B0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Identita občana – pacientská mobilní aplikace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F1BC60E-E3A5-CC8A-A5DC-AA23FD6649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63816"/>
            <a:ext cx="4676310" cy="435618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cs-CZ" dirty="0"/>
              <a:t>Do nedávna nebylo řešitelné standardním způsobem.</a:t>
            </a:r>
          </a:p>
          <a:p>
            <a:pPr>
              <a:lnSpc>
                <a:spcPct val="150000"/>
              </a:lnSpc>
            </a:pPr>
            <a:r>
              <a:rPr lang="cs-CZ" dirty="0"/>
              <a:t>Nově je možné použít nevizuální přihlášení s Identitou občana.</a:t>
            </a:r>
          </a:p>
          <a:p>
            <a:pPr>
              <a:lnSpc>
                <a:spcPct val="150000"/>
              </a:lnSpc>
            </a:pPr>
            <a:r>
              <a:rPr lang="cs-CZ" dirty="0"/>
              <a:t>Není nutnost přihlašování při každém spuštění aplikace.</a:t>
            </a:r>
          </a:p>
          <a:p>
            <a:pPr>
              <a:lnSpc>
                <a:spcPct val="150000"/>
              </a:lnSpc>
            </a:pPr>
            <a:r>
              <a:rPr lang="cs-CZ" dirty="0"/>
              <a:t>Je zachována plná kompatibilita </a:t>
            </a:r>
            <a:br>
              <a:rPr lang="cs-CZ" dirty="0"/>
            </a:br>
            <a:r>
              <a:rPr lang="cs-CZ" dirty="0"/>
              <a:t>s eGovernmentem.</a:t>
            </a:r>
          </a:p>
          <a:p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CA04AEB-25DD-CA34-3688-08E7101AC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E03B-1BF9-4FC1-8170-E9EF16E7F4F9}" type="datetime1">
              <a:rPr lang="cs-CZ" smtClean="0"/>
              <a:t>29.08.2022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808D78E-BDCC-FC13-51B9-F9D9B8F0A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/>
              <a:t>© 2022  STÁTNÍ ÚSTAV PRO KONTROLU LÉČIV</a:t>
            </a: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B3789A-E180-C09C-3CA9-8AB40FCE50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48000" y="525365"/>
            <a:ext cx="6720000" cy="252000"/>
          </a:xfrm>
        </p:spPr>
        <p:txBody>
          <a:bodyPr/>
          <a:lstStyle/>
          <a:p>
            <a:r>
              <a:rPr lang="cs-CZ" sz="1100" dirty="0"/>
              <a:t>Pacientská mobilní aplikace</a:t>
            </a:r>
          </a:p>
        </p:txBody>
      </p:sp>
      <p:pic>
        <p:nvPicPr>
          <p:cNvPr id="7" name="FC64D1B6-55F7-4A3D-AFB7-4C3F81E778D3" descr="Snímek obrazovky 2022-05-12 v 14.13.51.png">
            <a:extLst>
              <a:ext uri="{FF2B5EF4-FFF2-40B4-BE49-F238E27FC236}">
                <a16:creationId xmlns:a16="http://schemas.microsoft.com/office/drawing/2014/main" id="{6862602C-19F4-56CE-0784-5D0D7F7767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602" y="1705053"/>
            <a:ext cx="2233108" cy="4831297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Šipka: doprava 8">
            <a:extLst>
              <a:ext uri="{FF2B5EF4-FFF2-40B4-BE49-F238E27FC236}">
                <a16:creationId xmlns:a16="http://schemas.microsoft.com/office/drawing/2014/main" id="{3C864267-A8A3-264F-FB3D-F80CE1C788EF}"/>
              </a:ext>
            </a:extLst>
          </p:cNvPr>
          <p:cNvSpPr/>
          <p:nvPr/>
        </p:nvSpPr>
        <p:spPr>
          <a:xfrm>
            <a:off x="7855369" y="3900152"/>
            <a:ext cx="532263" cy="3548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" name="Obrázek 9" descr="Obsah obrázku text&#10;&#10;Popis byl vytvořen automaticky">
            <a:extLst>
              <a:ext uri="{FF2B5EF4-FFF2-40B4-BE49-F238E27FC236}">
                <a16:creationId xmlns:a16="http://schemas.microsoft.com/office/drawing/2014/main" id="{29036DF5-04E5-19E7-4BD0-7077B7F4FE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6300" y="524149"/>
            <a:ext cx="2503720" cy="1394830"/>
          </a:xfrm>
          <a:prstGeom prst="rect">
            <a:avLst/>
          </a:prstGeom>
        </p:spPr>
      </p:pic>
      <p:pic>
        <p:nvPicPr>
          <p:cNvPr id="1026" name="704A47DE-A554-4E0D-967A-8109528F7104" descr="IMG_3124.PNG">
            <a:extLst>
              <a:ext uri="{FF2B5EF4-FFF2-40B4-BE49-F238E27FC236}">
                <a16:creationId xmlns:a16="http://schemas.microsoft.com/office/drawing/2014/main" id="{946A8E5A-230B-F0E6-427B-A9594BB7D3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3092" y="1658806"/>
            <a:ext cx="2171284" cy="4697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6339375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F1DF60F-1139-D370-2E86-17AD50705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Identita občana – na straně NIA</a:t>
            </a:r>
          </a:p>
        </p:txBody>
      </p:sp>
      <p:pic>
        <p:nvPicPr>
          <p:cNvPr id="8" name="Zástupný obsah 7">
            <a:extLst>
              <a:ext uri="{FF2B5EF4-FFF2-40B4-BE49-F238E27FC236}">
                <a16:creationId xmlns:a16="http://schemas.microsoft.com/office/drawing/2014/main" id="{B076D213-E966-E87D-6DBD-7D90D9DC49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4173" y="1763713"/>
            <a:ext cx="8343653" cy="4356100"/>
          </a:xfrm>
        </p:spPr>
      </p:pic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7E246FC-BC28-BD0F-FF78-546887AFD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5E03B-1BF9-4FC1-8170-E9EF16E7F4F9}" type="datetime1">
              <a:rPr lang="cs-CZ" smtClean="0"/>
              <a:t>29.08.2022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59C2D45-5111-4D9C-5106-CEDA526DF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© 2021  STÁTNÍ ÚSTAV PRO KONTROLU LÉČIV</a:t>
            </a:r>
            <a:endParaRPr lang="cs-CZ" dirty="0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16D06D96-8FDE-ABE0-4488-031A3D908E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s-CZ" sz="900" dirty="0"/>
              <a:t>Pacientská mobilní aplikace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042272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Motiv sady Office">
  <a:themeElements>
    <a:clrScheme name="Státní ústav pro kontrolu léčiv">
      <a:dk1>
        <a:srgbClr val="2D3291"/>
      </a:dk1>
      <a:lt1>
        <a:sysClr val="window" lastClr="FFFFFF"/>
      </a:lt1>
      <a:dk2>
        <a:srgbClr val="F06423"/>
      </a:dk2>
      <a:lt2>
        <a:srgbClr val="CCCCCC"/>
      </a:lt2>
      <a:accent1>
        <a:srgbClr val="335A9A"/>
      </a:accent1>
      <a:accent2>
        <a:srgbClr val="6683B3"/>
      </a:accent2>
      <a:accent3>
        <a:srgbClr val="99ACCD"/>
      </a:accent3>
      <a:accent4>
        <a:srgbClr val="F4A533"/>
      </a:accent4>
      <a:accent5>
        <a:srgbClr val="F7BB66"/>
      </a:accent5>
      <a:accent6>
        <a:srgbClr val="F9D299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sz="1800" b="1" kern="1200" baseline="30000" dirty="0" smtClean="0">
            <a:solidFill>
              <a:schemeClr val="tx1"/>
            </a:solidFill>
            <a:latin typeface="+mn-lt"/>
            <a:ea typeface="+mn-ea"/>
            <a:cs typeface="+mn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Motiv sady Office">
  <a:themeElements>
    <a:clrScheme name="Státní ústav pro kontrolu léčiv">
      <a:dk1>
        <a:srgbClr val="2D3291"/>
      </a:dk1>
      <a:lt1>
        <a:sysClr val="window" lastClr="FFFFFF"/>
      </a:lt1>
      <a:dk2>
        <a:srgbClr val="F06423"/>
      </a:dk2>
      <a:lt2>
        <a:srgbClr val="CCCCCC"/>
      </a:lt2>
      <a:accent1>
        <a:srgbClr val="335A9A"/>
      </a:accent1>
      <a:accent2>
        <a:srgbClr val="6683B3"/>
      </a:accent2>
      <a:accent3>
        <a:srgbClr val="99ACCD"/>
      </a:accent3>
      <a:accent4>
        <a:srgbClr val="F4A533"/>
      </a:accent4>
      <a:accent5>
        <a:srgbClr val="F7BB66"/>
      </a:accent5>
      <a:accent6>
        <a:srgbClr val="F9D299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sz="1800" b="1" kern="1200" baseline="30000" dirty="0" smtClean="0">
            <a:solidFill>
              <a:schemeClr val="tx1"/>
            </a:solidFill>
            <a:latin typeface="+mn-lt"/>
            <a:ea typeface="+mn-ea"/>
            <a:cs typeface="+mn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2_Motiv sady Office">
  <a:themeElements>
    <a:clrScheme name="Státní ústav pro kontrolu léčiv">
      <a:dk1>
        <a:srgbClr val="2D3291"/>
      </a:dk1>
      <a:lt1>
        <a:sysClr val="window" lastClr="FFFFFF"/>
      </a:lt1>
      <a:dk2>
        <a:srgbClr val="F06423"/>
      </a:dk2>
      <a:lt2>
        <a:srgbClr val="CCCCCC"/>
      </a:lt2>
      <a:accent1>
        <a:srgbClr val="335A9A"/>
      </a:accent1>
      <a:accent2>
        <a:srgbClr val="6683B3"/>
      </a:accent2>
      <a:accent3>
        <a:srgbClr val="99ACCD"/>
      </a:accent3>
      <a:accent4>
        <a:srgbClr val="F4A533"/>
      </a:accent4>
      <a:accent5>
        <a:srgbClr val="F7BB66"/>
      </a:accent5>
      <a:accent6>
        <a:srgbClr val="F9D299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sz="1800" b="1" kern="1200" baseline="30000" dirty="0" smtClean="0">
            <a:solidFill>
              <a:schemeClr val="tx1"/>
            </a:solidFill>
            <a:latin typeface="+mn-lt"/>
            <a:ea typeface="+mn-ea"/>
            <a:cs typeface="+mn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0B00F75BED7484DA544575FBD77AFF7" ma:contentTypeVersion="0" ma:contentTypeDescription="Vytvoří nový dokument" ma:contentTypeScope="" ma:versionID="0e6006eccaeb898806405d7676632c1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d44be3388bd54d294bcf356313bfcd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EBAD2EF-4BC1-4E72-A2B0-8472E7F7AE21}"/>
</file>

<file path=customXml/itemProps2.xml><?xml version="1.0" encoding="utf-8"?>
<ds:datastoreItem xmlns:ds="http://schemas.openxmlformats.org/officeDocument/2006/customXml" ds:itemID="{88F2F7B1-8480-4ED4-B5D6-037CBB31EF62}"/>
</file>

<file path=customXml/itemProps3.xml><?xml version="1.0" encoding="utf-8"?>
<ds:datastoreItem xmlns:ds="http://schemas.openxmlformats.org/officeDocument/2006/customXml" ds:itemID="{F8788835-97AF-41B5-82AD-26F34872026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</TotalTime>
  <Words>614</Words>
  <Application>Microsoft Office PowerPoint</Application>
  <PresentationFormat>Širokoúhlá obrazovka</PresentationFormat>
  <Paragraphs>115</Paragraphs>
  <Slides>14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14</vt:i4>
      </vt:variant>
    </vt:vector>
  </HeadingPairs>
  <TitlesOfParts>
    <vt:vector size="19" baseType="lpstr">
      <vt:lpstr>Arial</vt:lpstr>
      <vt:lpstr>Calibri</vt:lpstr>
      <vt:lpstr>Motiv sady Office</vt:lpstr>
      <vt:lpstr>1_Motiv sady Office</vt:lpstr>
      <vt:lpstr>2_Motiv sady Office</vt:lpstr>
      <vt:lpstr>Prezentace aplikace PowerPoint</vt:lpstr>
      <vt:lpstr>eRecept a identita občana</vt:lpstr>
      <vt:lpstr>Využití nástrojů eGovernmentu v systému eRecept</vt:lpstr>
      <vt:lpstr>Možnosti přístupů pro role uživatelů</vt:lpstr>
      <vt:lpstr>Využití Identity občana v systému eRecept</vt:lpstr>
      <vt:lpstr>Identita občana ve třech rolích</vt:lpstr>
      <vt:lpstr>Identita občana – pacientská webová aplikace</vt:lpstr>
      <vt:lpstr>Identita občana – pacientská mobilní aplikace</vt:lpstr>
      <vt:lpstr>Identita občana – na straně NIA</vt:lpstr>
      <vt:lpstr>Identita občana – nevizuální přihlášení</vt:lpstr>
      <vt:lpstr>Identita občana – nevizuální přihlášení</vt:lpstr>
      <vt:lpstr>Identita občana – „těžký klient“</vt:lpstr>
      <vt:lpstr>Identita občana – shrnutí</vt:lpstr>
      <vt:lpstr>Děkujeme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Wágnerová Anna</dc:creator>
  <cp:lastModifiedBy>Koucký Petr</cp:lastModifiedBy>
  <cp:revision>15</cp:revision>
  <dcterms:created xsi:type="dcterms:W3CDTF">2022-05-11T07:08:58Z</dcterms:created>
  <dcterms:modified xsi:type="dcterms:W3CDTF">2022-08-29T11:43:25Z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MyDocuments">
    <vt:bool>true</vt:bool>
  </property>
  <property fmtid="{D5CDD505-2E9C-101B-9397-08002B2CF9AE}" pid="3" name="ContentTypeId">
    <vt:lpwstr>0x01010090B00F75BED7484DA544575FBD77AFF7</vt:lpwstr>
  </property>
</Properties>
</file>