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fntdata" ContentType="application/x-fontdata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Masters/notesMaster1.xml" ContentType="application/vnd.openxmlformats-officedocument.presentationml.notesMaster+xml"/>
  <Override PartName="/ppt/theme/theme2.xml" ContentType="application/vnd.openxmlformats-officedocument.theme+xml"/>
  <Override PartName="/ppt/commentAuthors.xml" ContentType="application/vnd.openxmlformats-officedocument.presentationml.commentAuthors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 bookmarkIdSeed="2">
  <p:sldMasterIdLst>
    <p:sldMasterId id="2147483648" r:id="rId1"/>
  </p:sldMasterIdLst>
  <p:notesMasterIdLst>
    <p:notesMasterId r:id="rId15"/>
  </p:notesMasterIdLst>
  <p:sldIdLst>
    <p:sldId id="257" r:id="rId2"/>
    <p:sldId id="306" r:id="rId3"/>
    <p:sldId id="312" r:id="rId4"/>
    <p:sldId id="328" r:id="rId5"/>
    <p:sldId id="297" r:id="rId6"/>
    <p:sldId id="334" r:id="rId7"/>
    <p:sldId id="330" r:id="rId8"/>
    <p:sldId id="335" r:id="rId9"/>
    <p:sldId id="331" r:id="rId10"/>
    <p:sldId id="333" r:id="rId11"/>
    <p:sldId id="336" r:id="rId12"/>
    <p:sldId id="337" r:id="rId13"/>
    <p:sldId id="282" r:id="rId14"/>
  </p:sldIdLst>
  <p:sldSz cx="12192000" cy="6858000"/>
  <p:notesSz cx="6858000" cy="12192000"/>
  <p:embeddedFontLst>
    <p:embeddedFont>
      <p:font typeface="Calibri" panose="020F0502020204030204" pitchFamily="34" charset="0"/>
      <p:regular r:id="rId16"/>
      <p:bold r:id="rId17"/>
      <p:italic r:id="rId18"/>
      <p:boldItalic r:id="rId19"/>
    </p:embeddedFont>
    <p:embeddedFont>
      <p:font typeface="Ubuntu" panose="020B0604020202020204" charset="0"/>
      <p:regular r:id="rId20"/>
      <p:bold r:id="rId21"/>
      <p:italic r:id="rId22"/>
      <p:boldItalic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521415D9-36F7-43E2-AB2F-B90AF26B5E84}">
      <p14:sectionLst xmlns:p14="http://schemas.microsoft.com/office/powerpoint/2010/main">
        <p14:section name="Výchozí oddíl" id="{FA34C379-BD98-4D6E-9465-5F2C55450E37}">
          <p14:sldIdLst>
            <p14:sldId id="257"/>
            <p14:sldId id="306"/>
            <p14:sldId id="312"/>
            <p14:sldId id="328"/>
            <p14:sldId id="297"/>
            <p14:sldId id="334"/>
            <p14:sldId id="330"/>
            <p14:sldId id="335"/>
            <p14:sldId id="331"/>
            <p14:sldId id="333"/>
            <p14:sldId id="336"/>
            <p14:sldId id="337"/>
            <p14:sldId id="282"/>
          </p14:sldIdLst>
        </p14:section>
      </p14:sectionLst>
    </p:ext>
    <p:ext uri="{EFAFB233-063F-42B5-8137-9DF3F51BA10A}">
      <p15:sldGuideLst xmlns:p15="http://schemas.microsoft.com/office/powerpoint/2012/main"/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50" roundtripDataSignature="AMtx7mgrLXKN4zmBplXAmZppfXa+rPN5EA==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skova Vladena" initials="SV" lastIdx="1" clrIdx="0">
    <p:extLst>
      <p:ext uri="{19B8F6BF-5375-455C-9EA6-DF929625EA0E}">
        <p15:presenceInfo xmlns:p15="http://schemas.microsoft.com/office/powerpoint/2012/main" userId="S::v.saskova@nukibonline.cz::c31a9149-c749-4049-b69e-9db4f6cd54cf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Bez stylu, bez mřížky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B301B821-A1FF-4177-AEE7-76D212191A09}" styleName="Střední styl 1 – zvýraznění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5226" autoAdjust="0"/>
  </p:normalViewPr>
  <p:slideViewPr>
    <p:cSldViewPr snapToGrid="0" showGuides="1">
      <p:cViewPr varScale="1">
        <p:scale>
          <a:sx n="114" d="100"/>
          <a:sy n="114" d="100"/>
        </p:scale>
        <p:origin x="4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51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font" Target="fonts/font6.fntdata"/><Relationship Id="rId50" Type="http://customschemas.google.com/relationships/presentationmetadata" Target="metadata"/><Relationship Id="rId55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font" Target="fonts/font5.fntdata"/><Relationship Id="rId54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3" Type="http://schemas.openxmlformats.org/officeDocument/2006/relationships/viewProps" Target="viewProps.xml"/><Relationship Id="rId58" Type="http://schemas.openxmlformats.org/officeDocument/2006/relationships/customXml" Target="../customXml/item3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font" Target="fonts/font8.fntdata"/><Relationship Id="rId57" Type="http://schemas.openxmlformats.org/officeDocument/2006/relationships/customXml" Target="../customXml/item2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52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7.fntdata"/><Relationship Id="rId56" Type="http://schemas.openxmlformats.org/officeDocument/2006/relationships/customXml" Target="../customXml/item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914400"/>
            <a:ext cx="4572225" cy="457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29845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sz="11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:notes"/>
          <p:cNvSpPr txBox="1">
            <a:spLocks noGrp="1"/>
          </p:cNvSpPr>
          <p:nvPr>
            <p:ph type="body" idx="1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3" name="Google Shape;113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-635000" y="914400"/>
            <a:ext cx="8128000" cy="457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>
            <a:spLocks noGrp="1"/>
          </p:cNvSpPr>
          <p:nvPr>
            <p:ph type="body" idx="1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-635000" y="914400"/>
            <a:ext cx="8128000" cy="457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9640374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>
            <a:spLocks noGrp="1"/>
          </p:cNvSpPr>
          <p:nvPr>
            <p:ph type="body" idx="1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-635000" y="914400"/>
            <a:ext cx="8128000" cy="457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020018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>
            <a:spLocks noGrp="1"/>
          </p:cNvSpPr>
          <p:nvPr>
            <p:ph type="body" idx="1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7" name="Google Shape;13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-635000" y="914400"/>
            <a:ext cx="8128000" cy="457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921981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>
            <a:spLocks noGrp="1"/>
          </p:cNvSpPr>
          <p:nvPr>
            <p:ph type="body" idx="1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-635000" y="914400"/>
            <a:ext cx="8128000" cy="457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57119807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>
            <a:spLocks noGrp="1"/>
          </p:cNvSpPr>
          <p:nvPr>
            <p:ph type="body" idx="1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7" name="Google Shape;13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-635000" y="914400"/>
            <a:ext cx="8128000" cy="457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91531681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>
            <a:spLocks noGrp="1"/>
          </p:cNvSpPr>
          <p:nvPr>
            <p:ph type="body" idx="1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7" name="Google Shape;13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-635000" y="914400"/>
            <a:ext cx="8128000" cy="457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8564549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>
            <a:spLocks noGrp="1"/>
          </p:cNvSpPr>
          <p:nvPr>
            <p:ph type="body" idx="1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-635000" y="914400"/>
            <a:ext cx="8128000" cy="457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1840082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>
            <a:spLocks noGrp="1"/>
          </p:cNvSpPr>
          <p:nvPr>
            <p:ph type="body" idx="1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7" name="Google Shape;13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-635000" y="914400"/>
            <a:ext cx="8128000" cy="457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1062924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5:notes"/>
          <p:cNvSpPr txBox="1">
            <a:spLocks noGrp="1"/>
          </p:cNvSpPr>
          <p:nvPr>
            <p:ph type="body" idx="1"/>
          </p:nvPr>
        </p:nvSpPr>
        <p:spPr>
          <a:xfrm>
            <a:off x="685800" y="5791200"/>
            <a:ext cx="5486400" cy="548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37" name="Google Shape;13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-635000" y="914400"/>
            <a:ext cx="8128000" cy="4572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65718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white">
  <p:cSld name="Title White">
    <p:bg>
      <p:bgPr>
        <a:solidFill>
          <a:srgbClr val="FFFFFF"/>
        </a:solidFill>
        <a:effectLst/>
      </p:bgPr>
    </p:bg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Google Shape;18;p2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4917350" y="3358800"/>
            <a:ext cx="2357276" cy="3165696"/>
          </a:xfrm>
          <a:prstGeom prst="rect">
            <a:avLst/>
          </a:prstGeom>
          <a:noFill/>
          <a:ln>
            <a:noFill/>
          </a:ln>
        </p:spPr>
      </p:pic>
      <p:sp>
        <p:nvSpPr>
          <p:cNvPr id="19" name="Google Shape;19;p25"/>
          <p:cNvSpPr txBox="1">
            <a:spLocks noGrp="1"/>
          </p:cNvSpPr>
          <p:nvPr>
            <p:ph type="ctrTitle"/>
          </p:nvPr>
        </p:nvSpPr>
        <p:spPr>
          <a:xfrm>
            <a:off x="1524000" y="522198"/>
            <a:ext cx="9144000" cy="199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6000"/>
              <a:buFont typeface="Calibri"/>
              <a:buNone/>
              <a:defRPr sz="60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6000"/>
              <a:buFont typeface="Ubuntu"/>
              <a:buNone/>
              <a:defRPr sz="60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6000"/>
              <a:buFont typeface="Ubuntu"/>
              <a:buNone/>
              <a:defRPr sz="60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6000"/>
              <a:buFont typeface="Ubuntu"/>
              <a:buNone/>
              <a:defRPr sz="60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6000"/>
              <a:buFont typeface="Ubuntu"/>
              <a:buNone/>
              <a:defRPr sz="60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6000"/>
              <a:buFont typeface="Ubuntu"/>
              <a:buNone/>
              <a:defRPr sz="60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6000"/>
              <a:buFont typeface="Ubuntu"/>
              <a:buNone/>
              <a:defRPr sz="60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6000"/>
              <a:buFont typeface="Ubuntu"/>
              <a:buNone/>
              <a:defRPr sz="60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6000"/>
              <a:buFont typeface="Ubuntu"/>
              <a:buNone/>
              <a:defRPr sz="6000">
                <a:solidFill>
                  <a:srgbClr val="666666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r>
              <a:rPr lang="cs-CZ"/>
              <a:t>Kliknutím lze upravit styl.</a:t>
            </a:r>
            <a:endParaRPr/>
          </a:p>
        </p:txBody>
      </p:sp>
      <p:sp>
        <p:nvSpPr>
          <p:cNvPr id="20" name="Google Shape;20;p25"/>
          <p:cNvSpPr txBox="1">
            <a:spLocks noGrp="1"/>
          </p:cNvSpPr>
          <p:nvPr>
            <p:ph type="subTitle" idx="1"/>
          </p:nvPr>
        </p:nvSpPr>
        <p:spPr>
          <a:xfrm>
            <a:off x="1523988" y="2521398"/>
            <a:ext cx="9144000" cy="63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666666"/>
              </a:buClr>
              <a:buSzPts val="2400"/>
              <a:buFont typeface="Calibri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 sz="2000">
                <a:latin typeface="Calibri"/>
                <a:ea typeface="Calibri"/>
                <a:cs typeface="Calibri"/>
                <a:sym typeface="Calibri"/>
              </a:defRPr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>
                <a:latin typeface="Calibri"/>
                <a:ea typeface="Calibri"/>
                <a:cs typeface="Calibri"/>
                <a:sym typeface="Calibri"/>
              </a:defRPr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>
                <a:latin typeface="Calibri"/>
                <a:ea typeface="Calibri"/>
                <a:cs typeface="Calibri"/>
                <a:sym typeface="Calibri"/>
              </a:defRPr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>
                <a:latin typeface="Calibri"/>
                <a:ea typeface="Calibri"/>
                <a:cs typeface="Calibri"/>
                <a:sym typeface="Calibri"/>
              </a:defRPr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>
                <a:latin typeface="Calibri"/>
                <a:ea typeface="Calibri"/>
                <a:cs typeface="Calibri"/>
                <a:sym typeface="Calibri"/>
              </a:defRPr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>
                <a:latin typeface="Calibri"/>
                <a:ea typeface="Calibri"/>
                <a:cs typeface="Calibri"/>
                <a:sym typeface="Calibri"/>
              </a:defRPr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>
                <a:latin typeface="Calibri"/>
                <a:ea typeface="Calibri"/>
                <a:cs typeface="Calibri"/>
                <a:sym typeface="Calibri"/>
              </a:defRPr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  <a:defRPr sz="1600"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r>
              <a:rPr lang="cs-CZ"/>
              <a:t>Kliknutím můžete upravit styl předlohy.</a:t>
            </a:r>
            <a:endParaRPr/>
          </a:p>
        </p:txBody>
      </p:sp>
      <p:sp>
        <p:nvSpPr>
          <p:cNvPr id="21" name="Google Shape;21;p25"/>
          <p:cNvSpPr txBox="1">
            <a:spLocks noGrp="1"/>
          </p:cNvSpPr>
          <p:nvPr>
            <p:ph type="body" idx="2"/>
          </p:nvPr>
        </p:nvSpPr>
        <p:spPr>
          <a:xfrm>
            <a:off x="7274634" y="5446206"/>
            <a:ext cx="4582048" cy="1210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4763" lvl="0" indent="-4763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2860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  <p:sp>
        <p:nvSpPr>
          <p:cNvPr id="22" name="Google Shape;22;p25"/>
          <p:cNvSpPr txBox="1">
            <a:spLocks noGrp="1"/>
          </p:cNvSpPr>
          <p:nvPr>
            <p:ph type="body" idx="3"/>
          </p:nvPr>
        </p:nvSpPr>
        <p:spPr>
          <a:xfrm>
            <a:off x="335317" y="5446206"/>
            <a:ext cx="4582048" cy="1210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lvl="2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lvl="3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lvl="4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marL="3200400" lvl="6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marL="3657600" lvl="7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marL="4114800" lvl="8" indent="-2286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pPr lvl="0"/>
            <a:r>
              <a:rPr lang="cs-CZ"/>
              <a:t>Po kliknutí můžete upravovat styly textu v předloze.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ext blue strip">
  <p:cSld name="Title and text blue">
    <p:bg>
      <p:bgPr>
        <a:solidFill>
          <a:schemeClr val="lt1"/>
        </a:solidFill>
        <a:effectLst/>
      </p:bgPr>
    </p:bg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28"/>
          <p:cNvSpPr/>
          <p:nvPr/>
        </p:nvSpPr>
        <p:spPr>
          <a:xfrm>
            <a:off x="0" y="0"/>
            <a:ext cx="12192000" cy="87660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Google Shape;37;p28"/>
          <p:cNvSpPr txBox="1">
            <a:spLocks noGrp="1"/>
          </p:cNvSpPr>
          <p:nvPr>
            <p:ph type="sldNum" idx="12"/>
          </p:nvPr>
        </p:nvSpPr>
        <p:spPr>
          <a:xfrm>
            <a:off x="10992897" y="6240911"/>
            <a:ext cx="864141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38" name="Google Shape;38;p28"/>
          <p:cNvSpPr txBox="1">
            <a:spLocks noGrp="1"/>
          </p:cNvSpPr>
          <p:nvPr>
            <p:ph type="ftr" idx="11"/>
          </p:nvPr>
        </p:nvSpPr>
        <p:spPr>
          <a:xfrm>
            <a:off x="334963" y="6240911"/>
            <a:ext cx="10577547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Národní úřad pro kybernetickou a informační bezpečnost, John Doe, TLP: AMBER</a:t>
            </a:r>
            <a:endParaRPr/>
          </a:p>
        </p:txBody>
      </p:sp>
      <p:sp>
        <p:nvSpPr>
          <p:cNvPr id="39" name="Google Shape;39;p28"/>
          <p:cNvSpPr txBox="1">
            <a:spLocks noGrp="1"/>
          </p:cNvSpPr>
          <p:nvPr>
            <p:ph type="ctrTitle"/>
          </p:nvPr>
        </p:nvSpPr>
        <p:spPr>
          <a:xfrm>
            <a:off x="334962" y="144000"/>
            <a:ext cx="10800000" cy="6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Ubuntu"/>
              <a:buNone/>
              <a:defRPr sz="36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Ubuntu"/>
              <a:buNone/>
              <a:defRPr sz="3600">
                <a:latin typeface="Ubuntu"/>
                <a:ea typeface="Ubuntu"/>
                <a:cs typeface="Ubuntu"/>
                <a:sym typeface="Ubuntu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Ubuntu"/>
              <a:buNone/>
              <a:defRPr sz="3600">
                <a:latin typeface="Ubuntu"/>
                <a:ea typeface="Ubuntu"/>
                <a:cs typeface="Ubuntu"/>
                <a:sym typeface="Ubuntu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Ubuntu"/>
              <a:buNone/>
              <a:defRPr sz="3600">
                <a:latin typeface="Ubuntu"/>
                <a:ea typeface="Ubuntu"/>
                <a:cs typeface="Ubuntu"/>
                <a:sym typeface="Ubuntu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Ubuntu"/>
              <a:buNone/>
              <a:defRPr sz="3600">
                <a:latin typeface="Ubuntu"/>
                <a:ea typeface="Ubuntu"/>
                <a:cs typeface="Ubuntu"/>
                <a:sym typeface="Ubuntu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Ubuntu"/>
              <a:buNone/>
              <a:defRPr sz="3600">
                <a:latin typeface="Ubuntu"/>
                <a:ea typeface="Ubuntu"/>
                <a:cs typeface="Ubuntu"/>
                <a:sym typeface="Ubuntu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Ubuntu"/>
              <a:buNone/>
              <a:defRPr sz="3600">
                <a:latin typeface="Ubuntu"/>
                <a:ea typeface="Ubuntu"/>
                <a:cs typeface="Ubuntu"/>
                <a:sym typeface="Ubuntu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Ubuntu"/>
              <a:buNone/>
              <a:defRPr sz="3600">
                <a:latin typeface="Ubuntu"/>
                <a:ea typeface="Ubuntu"/>
                <a:cs typeface="Ubuntu"/>
                <a:sym typeface="Ubuntu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Font typeface="Ubuntu"/>
              <a:buNone/>
              <a:defRPr sz="3600"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r>
              <a:rPr lang="cs-CZ"/>
              <a:t>Kliknutím lze upravit styl.</a:t>
            </a:r>
            <a:endParaRPr dirty="0"/>
          </a:p>
        </p:txBody>
      </p:sp>
      <p:sp>
        <p:nvSpPr>
          <p:cNvPr id="41" name="Google Shape;41;p28"/>
          <p:cNvSpPr txBox="1">
            <a:spLocks noGrp="1"/>
          </p:cNvSpPr>
          <p:nvPr>
            <p:ph type="body" idx="1"/>
          </p:nvPr>
        </p:nvSpPr>
        <p:spPr>
          <a:xfrm>
            <a:off x="334963" y="1016255"/>
            <a:ext cx="11522075" cy="496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360000" lvl="0" indent="-360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  <a:defRPr sz="2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20000" lvl="1" indent="-360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Courier New" panose="02070309020205020404" pitchFamily="49" charset="0"/>
              <a:buChar char="o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Ubuntu"/>
              </a:defRPr>
            </a:lvl2pPr>
            <a:lvl3pPr marL="1080000" lvl="2" indent="-360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Ubuntu"/>
              </a:defRPr>
            </a:lvl3pPr>
            <a:lvl4pPr marL="1440000" lvl="3" indent="-360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Ubuntu"/>
              </a:defRPr>
            </a:lvl4pPr>
            <a:lvl5pPr marL="1800000" lvl="4" indent="-3600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§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Ubuntu"/>
              </a:defRPr>
            </a:lvl5pPr>
            <a:lvl6pPr marL="2743200" lvl="5" indent="-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Ubuntu"/>
              <a:buChar char="■"/>
              <a:defRPr sz="3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lvl="6" indent="-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Ubuntu"/>
              <a:buChar char="●"/>
              <a:defRPr sz="3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lvl="7" indent="-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Ubuntu"/>
              <a:buChar char="○"/>
              <a:defRPr sz="3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lvl="8" indent="-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Ubuntu"/>
              <a:buChar char="■"/>
              <a:defRPr sz="3600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lvl="0"/>
            <a:r>
              <a:rPr lang="cs-CZ" dirty="0"/>
              <a:t>Po kliknutí můžete upravovat styly textu v předloze.</a:t>
            </a:r>
          </a:p>
          <a:p>
            <a:pPr lvl="1"/>
            <a:r>
              <a:rPr lang="cs-CZ" dirty="0"/>
              <a:t>Po kliknutí můžete upravovat styly textu v předloze.</a:t>
            </a:r>
          </a:p>
          <a:p>
            <a:pPr lvl="2"/>
            <a:r>
              <a:rPr lang="cs-CZ" dirty="0"/>
              <a:t>Po kliknutí můžete upravovat styly textu v předloze.</a:t>
            </a:r>
          </a:p>
          <a:p>
            <a:pPr lvl="3"/>
            <a:r>
              <a:rPr lang="cs-CZ" dirty="0"/>
              <a:t>Po kliknutí můžete upravovat styly textu v předloze.</a:t>
            </a:r>
          </a:p>
          <a:p>
            <a:pPr lvl="4"/>
            <a:r>
              <a:rPr lang="cs-CZ" dirty="0"/>
              <a:t>Po kliknutí můžete upravovat styly textu v předloze.</a:t>
            </a:r>
          </a:p>
        </p:txBody>
      </p:sp>
      <p:pic>
        <p:nvPicPr>
          <p:cNvPr id="8" name="Obrázek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5302" y="170902"/>
            <a:ext cx="531736" cy="534796"/>
          </a:xfrm>
          <a:prstGeom prst="rect">
            <a:avLst/>
          </a:prstGeom>
        </p:spPr>
      </p:pic>
    </p:spTree>
  </p:cSld>
  <p:clrMapOvr>
    <a:masterClrMapping/>
  </p:clrMapOvr>
  <p:extLst>
    <p:ext uri="{DCECCB84-F9BA-43D5-87BE-67443E8EF086}">
      <p15:sldGuideLst xmlns:p15="http://schemas.microsoft.com/office/powerpoint/2012/main">
        <p15:guide id="1" pos="211">
          <p15:clr>
            <a:srgbClr val="FBAE40"/>
          </p15:clr>
        </p15:guide>
        <p15:guide id="2" pos="7469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act white">
  <p:cSld name="Contact white">
    <p:bg>
      <p:bgPr>
        <a:solidFill>
          <a:srgbClr val="FFFFFF"/>
        </a:solidFill>
        <a:effectLst/>
      </p:bgPr>
    </p:bg>
    <p:spTree>
      <p:nvGrpSpPr>
        <p:cNvPr id="1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36"/>
          <p:cNvSpPr txBox="1">
            <a:spLocks noGrp="1"/>
          </p:cNvSpPr>
          <p:nvPr>
            <p:ph type="ctrTitle"/>
          </p:nvPr>
        </p:nvSpPr>
        <p:spPr>
          <a:xfrm>
            <a:off x="334962" y="3682725"/>
            <a:ext cx="11522076" cy="61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Ubuntu"/>
              <a:buNone/>
              <a:defRPr sz="36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Kliknutím lze upravit styl.</a:t>
            </a:r>
            <a:endParaRPr/>
          </a:p>
        </p:txBody>
      </p:sp>
      <p:sp>
        <p:nvSpPr>
          <p:cNvPr id="92" name="Google Shape;92;p36"/>
          <p:cNvSpPr txBox="1">
            <a:spLocks noGrp="1"/>
          </p:cNvSpPr>
          <p:nvPr>
            <p:ph type="subTitle" idx="1"/>
          </p:nvPr>
        </p:nvSpPr>
        <p:spPr>
          <a:xfrm>
            <a:off x="334963" y="4298804"/>
            <a:ext cx="11522074" cy="16196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763" lvl="0" indent="-476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>
                <a:latin typeface="Ubuntu"/>
                <a:ea typeface="Ubuntu"/>
                <a:cs typeface="Ubuntu"/>
                <a:sym typeface="Ubuntu"/>
              </a:defRPr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>
                <a:latin typeface="Ubuntu"/>
                <a:ea typeface="Ubuntu"/>
                <a:cs typeface="Ubuntu"/>
                <a:sym typeface="Ubuntu"/>
              </a:defRPr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>
                <a:latin typeface="Ubuntu"/>
                <a:ea typeface="Ubuntu"/>
                <a:cs typeface="Ubuntu"/>
                <a:sym typeface="Ubuntu"/>
              </a:defRPr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>
                <a:latin typeface="Ubuntu"/>
                <a:ea typeface="Ubuntu"/>
                <a:cs typeface="Ubuntu"/>
                <a:sym typeface="Ubuntu"/>
              </a:defRPr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>
                <a:latin typeface="Ubuntu"/>
                <a:ea typeface="Ubuntu"/>
                <a:cs typeface="Ubuntu"/>
                <a:sym typeface="Ubuntu"/>
              </a:defRPr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>
                <a:latin typeface="Ubuntu"/>
                <a:ea typeface="Ubuntu"/>
                <a:cs typeface="Ubuntu"/>
                <a:sym typeface="Ubuntu"/>
              </a:defRPr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>
                <a:latin typeface="Ubuntu"/>
                <a:ea typeface="Ubuntu"/>
                <a:cs typeface="Ubuntu"/>
                <a:sym typeface="Ubuntu"/>
              </a:defRPr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r>
              <a:rPr lang="cs-CZ"/>
              <a:t>Kliknutím můžete upravit styl předlohy.</a:t>
            </a:r>
            <a:endParaRPr dirty="0"/>
          </a:p>
        </p:txBody>
      </p:sp>
      <p:sp>
        <p:nvSpPr>
          <p:cNvPr id="93" name="Google Shape;93;p36"/>
          <p:cNvSpPr txBox="1">
            <a:spLocks noGrp="1"/>
          </p:cNvSpPr>
          <p:nvPr>
            <p:ph type="sldNum" idx="12"/>
          </p:nvPr>
        </p:nvSpPr>
        <p:spPr>
          <a:xfrm>
            <a:off x="10992897" y="6240911"/>
            <a:ext cx="864141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94" name="Google Shape;94;p36"/>
          <p:cNvSpPr txBox="1">
            <a:spLocks noGrp="1"/>
          </p:cNvSpPr>
          <p:nvPr>
            <p:ph type="ftr" idx="11"/>
          </p:nvPr>
        </p:nvSpPr>
        <p:spPr>
          <a:xfrm>
            <a:off x="334963" y="6240911"/>
            <a:ext cx="10577547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r>
              <a:rPr lang="cs-CZ"/>
              <a:t>Národní úřad pro kybernetickou a informační bezpečnost, John Doe, TLP: AMBER</a:t>
            </a:r>
            <a:endParaRPr/>
          </a:p>
        </p:txBody>
      </p:sp>
      <p:pic>
        <p:nvPicPr>
          <p:cNvPr id="7" name="Obrázek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323277" y="170902"/>
            <a:ext cx="535786" cy="5364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23"/>
          <p:cNvSpPr txBox="1">
            <a:spLocks noGrp="1"/>
          </p:cNvSpPr>
          <p:nvPr>
            <p:ph type="sldNum" idx="12"/>
          </p:nvPr>
        </p:nvSpPr>
        <p:spPr>
          <a:xfrm>
            <a:off x="11202417" y="6352093"/>
            <a:ext cx="622800" cy="365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/>
              <a:t>‹#›</a:t>
            </a:fld>
            <a:endParaRPr/>
          </a:p>
        </p:txBody>
      </p:sp>
      <p:sp>
        <p:nvSpPr>
          <p:cNvPr id="7" name="Google Shape;7;p23"/>
          <p:cNvSpPr txBox="1">
            <a:spLocks noGrp="1"/>
          </p:cNvSpPr>
          <p:nvPr>
            <p:ph type="dt" idx="10"/>
          </p:nvPr>
        </p:nvSpPr>
        <p:spPr>
          <a:xfrm>
            <a:off x="8269793" y="6352093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23"/>
          <p:cNvSpPr txBox="1">
            <a:spLocks noGrp="1"/>
          </p:cNvSpPr>
          <p:nvPr>
            <p:ph type="ftr" idx="11"/>
          </p:nvPr>
        </p:nvSpPr>
        <p:spPr>
          <a:xfrm>
            <a:off x="334963" y="6356350"/>
            <a:ext cx="774540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cs-CZ"/>
              <a:t>Národní úřad pro kybernetickou a informační bezpečnost, John Doe, TLP: AMBER</a:t>
            </a:r>
            <a:endParaRPr/>
          </a:p>
        </p:txBody>
      </p:sp>
      <p:sp>
        <p:nvSpPr>
          <p:cNvPr id="9" name="Google Shape;9;p23"/>
          <p:cNvSpPr txBox="1">
            <a:spLocks noGrp="1"/>
          </p:cNvSpPr>
          <p:nvPr>
            <p:ph type="title"/>
          </p:nvPr>
        </p:nvSpPr>
        <p:spPr>
          <a:xfrm>
            <a:off x="334962" y="225984"/>
            <a:ext cx="11522075" cy="67836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36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2" name="Zástupný text 1">
            <a:extLst>
              <a:ext uri="{FF2B5EF4-FFF2-40B4-BE49-F238E27FC236}">
                <a16:creationId xmlns:a16="http://schemas.microsoft.com/office/drawing/2014/main" id="{C76F6BD6-3AC7-4D70-BB55-8EDC8975B64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34961" y="1074198"/>
            <a:ext cx="11490255" cy="51027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dirty="0"/>
              <a:t>První úroveň.</a:t>
            </a:r>
          </a:p>
          <a:p>
            <a:pPr lvl="1"/>
            <a:r>
              <a:rPr lang="cs-CZ" dirty="0"/>
              <a:t>Druhá úroveň.</a:t>
            </a:r>
          </a:p>
          <a:p>
            <a:pPr lvl="2"/>
            <a:r>
              <a:rPr lang="cs-CZ" dirty="0"/>
              <a:t>Třetí úroveň.</a:t>
            </a:r>
          </a:p>
          <a:p>
            <a:pPr lvl="3"/>
            <a:r>
              <a:rPr lang="cs-CZ" dirty="0"/>
              <a:t>Čtvrtá úroveň.</a:t>
            </a:r>
          </a:p>
          <a:p>
            <a:pPr lvl="4"/>
            <a:r>
              <a:rPr lang="cs-CZ" dirty="0"/>
              <a:t>Pátá úroveň.</a:t>
            </a: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0" r:id="rId1"/>
    <p:sldLayoutId id="2147483653" r:id="rId2"/>
    <p:sldLayoutId id="2147483661" r:id="rId3"/>
  </p:sldLayoutIdLst>
  <p:hf hd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360000" marR="0" lvl="0" indent="-36000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 pitchFamily="34" charset="0"/>
        <a:buChar char="•"/>
        <a:defRPr sz="2200" b="0" i="0" u="none" strike="noStrike" cap="none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Arial"/>
        </a:defRPr>
      </a:lvl1pPr>
      <a:lvl2pPr marL="720000" marR="0" lvl="1" indent="-36000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SzPct val="80000"/>
        <a:buFont typeface="Courier New" panose="02070309020205020404" pitchFamily="49" charset="0"/>
        <a:buChar char="o"/>
        <a:defRPr sz="2000" b="0" i="0" u="none" strike="noStrike" cap="none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Arial"/>
        </a:defRPr>
      </a:lvl2pPr>
      <a:lvl3pPr marL="1080000" marR="0" lvl="2" indent="-36000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Wingdings" panose="05000000000000000000" pitchFamily="2" charset="2"/>
        <a:buChar char="§"/>
        <a:defRPr sz="2000" b="0" i="0" u="none" strike="noStrike" cap="none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Arial"/>
        </a:defRPr>
      </a:lvl3pPr>
      <a:lvl4pPr marL="1440000" marR="0" lvl="3" indent="-36000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 pitchFamily="34" charset="0"/>
        <a:buChar char="•"/>
        <a:defRPr sz="2000" b="0" i="0" u="none" strike="noStrike" cap="none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Arial"/>
        </a:defRPr>
      </a:lvl4pPr>
      <a:lvl5pPr marL="1800000" marR="0" lvl="4" indent="-36000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 panose="020B0604020202020204" pitchFamily="34" charset="0"/>
        <a:buChar char="•"/>
        <a:defRPr sz="2000" b="0" i="0" u="none" strike="noStrike" cap="none">
          <a:solidFill>
            <a:srgbClr val="000000"/>
          </a:solidFill>
          <a:latin typeface="Calibri" panose="020F0502020204030204" pitchFamily="34" charset="0"/>
          <a:ea typeface="Calibri" panose="020F0502020204030204" pitchFamily="34" charset="0"/>
          <a:cs typeface="Calibri" panose="020F0502020204030204" pitchFamily="34" charset="0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 eaLnBrk="1" hangingPunct="1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  <p:extLst>
    <p:ext uri="{27BBF7A9-308A-43DC-89C8-2F10F3537804}">
      <p15:sldGuideLst xmlns:p15="http://schemas.microsoft.com/office/powerpoint/2012/main">
        <p15:guide id="1" pos="211">
          <p15:clr>
            <a:srgbClr val="F26B43"/>
          </p15:clr>
        </p15:guide>
        <p15:guide id="2" pos="746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osveta.nukib.cz/course/view.php?id=145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nukib.cz/cs/kyberneticka-bezpecnost/regulace-a-kontrola/podpurne-materialy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mailto:regulace@nukib.cz" TargetMode="External"/><Relationship Id="rId2" Type="http://schemas.openxmlformats.org/officeDocument/2006/relationships/hyperlink" Target="mailto:v.saskova@nukib.cz" TargetMode="Externa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igital-strategy.ec.europa.eu/en/library/revised-directive-security-network-and-information-systems-nis2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2"/>
          <p:cNvSpPr txBox="1">
            <a:spLocks noGrp="1"/>
          </p:cNvSpPr>
          <p:nvPr>
            <p:ph type="ctrTitle"/>
          </p:nvPr>
        </p:nvSpPr>
        <p:spPr>
          <a:xfrm>
            <a:off x="1102822" y="755608"/>
            <a:ext cx="9986356" cy="24432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lvl="0"/>
            <a:r>
              <a:rPr lang="cs-CZ" sz="5400" dirty="0"/>
              <a:t>NIS2</a:t>
            </a:r>
            <a:br>
              <a:rPr lang="cs-CZ" sz="3600" dirty="0"/>
            </a:br>
            <a:r>
              <a:rPr lang="cs-CZ" sz="3200" dirty="0"/>
              <a:t>Představení navrhované úpravy regulace kybernetické bezpečnosti v EU</a:t>
            </a:r>
            <a:br>
              <a:rPr lang="cs-CZ" sz="3200" dirty="0"/>
            </a:br>
            <a:r>
              <a:rPr lang="cs-CZ" sz="3200" dirty="0"/>
              <a:t>Dopady do budoucí regulace veřejné správy</a:t>
            </a:r>
          </a:p>
        </p:txBody>
      </p:sp>
      <p:sp>
        <p:nvSpPr>
          <p:cNvPr id="117" name="Google Shape;117;p2"/>
          <p:cNvSpPr txBox="1">
            <a:spLocks noGrp="1"/>
          </p:cNvSpPr>
          <p:nvPr>
            <p:ph type="body" idx="2"/>
          </p:nvPr>
        </p:nvSpPr>
        <p:spPr>
          <a:xfrm>
            <a:off x="7274634" y="5446206"/>
            <a:ext cx="4582048" cy="1210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>
                <a:solidFill>
                  <a:schemeClr val="tx1"/>
                </a:solidFill>
              </a:rPr>
              <a:t>Daniela Procházková</a:t>
            </a:r>
          </a:p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NÚKIB</a:t>
            </a:r>
          </a:p>
        </p:txBody>
      </p:sp>
      <p:sp>
        <p:nvSpPr>
          <p:cNvPr id="118" name="Google Shape;118;p2"/>
          <p:cNvSpPr txBox="1">
            <a:spLocks noGrp="1"/>
          </p:cNvSpPr>
          <p:nvPr>
            <p:ph type="body" idx="3"/>
          </p:nvPr>
        </p:nvSpPr>
        <p:spPr>
          <a:xfrm>
            <a:off x="335317" y="5446206"/>
            <a:ext cx="4582048" cy="121076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>
                <a:solidFill>
                  <a:schemeClr val="tx1"/>
                </a:solidFill>
              </a:rPr>
              <a:t>26. srpna 2022</a:t>
            </a:r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TLP: WHITE</a:t>
            </a:r>
            <a:endParaRPr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"/>
          <p:cNvSpPr txBox="1">
            <a:spLocks noGrp="1"/>
          </p:cNvSpPr>
          <p:nvPr>
            <p:ph type="sldNum" idx="12"/>
          </p:nvPr>
        </p:nvSpPr>
        <p:spPr>
          <a:xfrm>
            <a:off x="10992897" y="6240911"/>
            <a:ext cx="864141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/>
              <a:t>10</a:t>
            </a:fld>
            <a:endParaRPr dirty="0"/>
          </a:p>
        </p:txBody>
      </p:sp>
      <p:sp>
        <p:nvSpPr>
          <p:cNvPr id="140" name="Google Shape;140;p5"/>
          <p:cNvSpPr txBox="1">
            <a:spLocks noGrp="1"/>
          </p:cNvSpPr>
          <p:nvPr>
            <p:ph type="ftr" idx="11"/>
          </p:nvPr>
        </p:nvSpPr>
        <p:spPr>
          <a:xfrm>
            <a:off x="334963" y="6240911"/>
            <a:ext cx="10577547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Národní úřad pro kybernetickou a informační bezpečnost, TLP: WHITE</a:t>
            </a:r>
            <a:endParaRPr dirty="0"/>
          </a:p>
        </p:txBody>
      </p:sp>
      <p:sp>
        <p:nvSpPr>
          <p:cNvPr id="142" name="Google Shape;142;p5"/>
          <p:cNvSpPr txBox="1">
            <a:spLocks noGrp="1"/>
          </p:cNvSpPr>
          <p:nvPr>
            <p:ph type="body" idx="1"/>
          </p:nvPr>
        </p:nvSpPr>
        <p:spPr>
          <a:xfrm>
            <a:off x="334963" y="966187"/>
            <a:ext cx="11522075" cy="52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>
              <a:spcBef>
                <a:spcPts val="1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2000" dirty="0"/>
              <a:t>Požadavek směrnice NIS2:</a:t>
            </a:r>
          </a:p>
          <a:p>
            <a:pPr algn="just">
              <a:spcBef>
                <a:spcPts val="1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endParaRPr lang="cs-CZ" sz="2000" dirty="0"/>
          </a:p>
          <a:p>
            <a:pPr algn="just">
              <a:spcBef>
                <a:spcPts val="1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endParaRPr lang="cs-CZ" sz="2000" dirty="0"/>
          </a:p>
          <a:p>
            <a:pPr algn="just">
              <a:spcBef>
                <a:spcPts val="1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endParaRPr lang="cs-CZ" sz="2000" dirty="0"/>
          </a:p>
          <a:p>
            <a:pPr algn="just">
              <a:spcBef>
                <a:spcPts val="1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endParaRPr lang="cs-CZ" sz="2000" dirty="0"/>
          </a:p>
          <a:p>
            <a:pPr algn="just">
              <a:spcBef>
                <a:spcPts val="1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endParaRPr lang="cs-CZ" sz="2000" dirty="0"/>
          </a:p>
          <a:p>
            <a:pPr algn="just">
              <a:spcBef>
                <a:spcPts val="1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2000" dirty="0"/>
              <a:t>Směrnice CER + Směrnice NIS2</a:t>
            </a:r>
          </a:p>
          <a:p>
            <a:pPr marL="0" indent="0" algn="just">
              <a:spcBef>
                <a:spcPts val="1200"/>
              </a:spcBef>
              <a:buClr>
                <a:srgbClr val="00B0F0"/>
              </a:buClr>
              <a:buNone/>
            </a:pPr>
            <a:endParaRPr lang="cs-CZ" sz="2000" dirty="0"/>
          </a:p>
          <a:p>
            <a:pPr algn="just">
              <a:spcBef>
                <a:spcPts val="1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endParaRPr lang="cs-CZ" sz="2000" b="1" dirty="0"/>
          </a:p>
          <a:p>
            <a:pPr marL="0" indent="0" algn="just">
              <a:spcBef>
                <a:spcPts val="1200"/>
              </a:spcBef>
              <a:buClr>
                <a:srgbClr val="00B0F0"/>
              </a:buClr>
              <a:buNone/>
            </a:pPr>
            <a:endParaRPr lang="cs-CZ" sz="2000" dirty="0"/>
          </a:p>
        </p:txBody>
      </p:sp>
      <p:sp>
        <p:nvSpPr>
          <p:cNvPr id="8" name="Google Shape;141;p5">
            <a:extLst>
              <a:ext uri="{FF2B5EF4-FFF2-40B4-BE49-F238E27FC236}">
                <a16:creationId xmlns:a16="http://schemas.microsoft.com/office/drawing/2014/main" id="{56FA07EE-D604-4FA3-B20B-73A40920139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34962" y="141814"/>
            <a:ext cx="11522075" cy="6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cs-CZ" dirty="0"/>
              <a:t>Regulace veřejné správy</a:t>
            </a:r>
            <a:endParaRPr dirty="0"/>
          </a:p>
        </p:txBody>
      </p:sp>
      <p:graphicFrame>
        <p:nvGraphicFramePr>
          <p:cNvPr id="5" name="Tabulka 5">
            <a:extLst>
              <a:ext uri="{FF2B5EF4-FFF2-40B4-BE49-F238E27FC236}">
                <a16:creationId xmlns:a16="http://schemas.microsoft.com/office/drawing/2014/main" id="{7F39EA1D-04E1-42CE-AB2B-9DA78E9E409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7862871"/>
              </p:ext>
            </p:extLst>
          </p:nvPr>
        </p:nvGraphicFramePr>
        <p:xfrm>
          <a:off x="3729038" y="1235862"/>
          <a:ext cx="8127999" cy="2260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09333">
                  <a:extLst>
                    <a:ext uri="{9D8B030D-6E8A-4147-A177-3AD203B41FA5}">
                      <a16:colId xmlns:a16="http://schemas.microsoft.com/office/drawing/2014/main" val="2859495397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178592792"/>
                    </a:ext>
                  </a:extLst>
                </a:gridCol>
                <a:gridCol w="2709333">
                  <a:extLst>
                    <a:ext uri="{9D8B030D-6E8A-4147-A177-3AD203B41FA5}">
                      <a16:colId xmlns:a16="http://schemas.microsoft.com/office/drawing/2014/main" val="211707449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cs-CZ" dirty="0" err="1"/>
                        <a:t>Sector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 err="1"/>
                        <a:t>Subsector</a:t>
                      </a:r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Type </a:t>
                      </a:r>
                      <a:r>
                        <a:rPr lang="cs-CZ" dirty="0" err="1"/>
                        <a:t>of</a:t>
                      </a:r>
                      <a:r>
                        <a:rPr lang="cs-CZ" dirty="0"/>
                        <a:t> entity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7949339"/>
                  </a:ext>
                </a:extLst>
              </a:tr>
              <a:tr h="370840">
                <a:tc rowSpan="2">
                  <a:txBody>
                    <a:bodyPr/>
                    <a:lstStyle/>
                    <a:p>
                      <a:r>
                        <a:rPr lang="en-US" dirty="0"/>
                        <a:t>9. Public administration entities excluding the judiciary, parliaments and central banks</a:t>
                      </a:r>
                      <a:endParaRPr lang="cs-CZ" dirty="0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cs-CZ" dirty="0"/>
                        <a:t>- </a:t>
                      </a:r>
                      <a:r>
                        <a:rPr lang="en-US" dirty="0"/>
                        <a:t>Public administration entities of central governments as defined by a Member State in accordance with national law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85535085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— Public administration entities at regional level as defined by a Member State in accordance</a:t>
                      </a:r>
                      <a:r>
                        <a:rPr lang="cs-CZ" dirty="0"/>
                        <a:t> </a:t>
                      </a:r>
                      <a:r>
                        <a:rPr lang="cs-CZ" dirty="0" err="1"/>
                        <a:t>with</a:t>
                      </a:r>
                      <a:r>
                        <a:rPr lang="cs-CZ" dirty="0"/>
                        <a:t> </a:t>
                      </a:r>
                      <a:r>
                        <a:rPr lang="cs-CZ" dirty="0" err="1"/>
                        <a:t>national</a:t>
                      </a:r>
                      <a:r>
                        <a:rPr lang="cs-CZ" dirty="0"/>
                        <a:t> </a:t>
                      </a:r>
                      <a:r>
                        <a:rPr lang="cs-CZ" dirty="0" err="1"/>
                        <a:t>law</a:t>
                      </a:r>
                      <a:endParaRPr lang="cs-CZ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65835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628422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B9B22B74-3C35-4213-85F2-3AF978070BED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11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69AB1657-0322-4A41-9004-8C65D9744633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cs-CZ" dirty="0"/>
              <a:t>Národní úřad pro kybernetickou a informační bezpečnost, TLP: WHITE</a:t>
            </a: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BB797B32-C34E-4A99-BCB2-72F9BC786C57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Web NÚKIB k směrnici NIS2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32489612-B34B-4D3D-93F1-FB650D8FEEC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Spuštěn web – dostupný zde: </a:t>
            </a:r>
            <a:r>
              <a:rPr lang="cs-CZ" dirty="0">
                <a:hlinkClick r:id="rId2"/>
              </a:rPr>
              <a:t>https://osveta.nukib.cz/course/view.php?id=145</a:t>
            </a:r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ED5916B8-AD99-4FB9-91AE-E4166FB4D9A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280" y="1448629"/>
            <a:ext cx="7860266" cy="2515633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63206691-2DE0-47A7-9E8D-22E4ED0724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05182" y="2986833"/>
            <a:ext cx="5900387" cy="3424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6236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číslo snímku 1">
            <a:extLst>
              <a:ext uri="{FF2B5EF4-FFF2-40B4-BE49-F238E27FC236}">
                <a16:creationId xmlns:a16="http://schemas.microsoft.com/office/drawing/2014/main" id="{19DBD919-CBCB-40CA-B9B5-A205EBD8C96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12</a:t>
            </a:fld>
            <a:endParaRPr lang="cs-CZ"/>
          </a:p>
        </p:txBody>
      </p:sp>
      <p:sp>
        <p:nvSpPr>
          <p:cNvPr id="3" name="Zástupný symbol pro zápatí 2">
            <a:extLst>
              <a:ext uri="{FF2B5EF4-FFF2-40B4-BE49-F238E27FC236}">
                <a16:creationId xmlns:a16="http://schemas.microsoft.com/office/drawing/2014/main" id="{094F256E-0D59-4881-A67F-D233AE53675A}"/>
              </a:ext>
            </a:extLst>
          </p:cNvPr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cs-CZ" dirty="0"/>
              <a:t>Národní úřad pro kybernetickou a informační bezpečnost, TLP: WHITE</a:t>
            </a:r>
          </a:p>
        </p:txBody>
      </p:sp>
      <p:sp>
        <p:nvSpPr>
          <p:cNvPr id="4" name="Nadpis 3">
            <a:extLst>
              <a:ext uri="{FF2B5EF4-FFF2-40B4-BE49-F238E27FC236}">
                <a16:creationId xmlns:a16="http://schemas.microsoft.com/office/drawing/2014/main" id="{17951421-D389-4D1B-AF04-65103B0260CE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Aktualita z NÚKIB na závěr</a:t>
            </a:r>
          </a:p>
        </p:txBody>
      </p:sp>
      <p:sp>
        <p:nvSpPr>
          <p:cNvPr id="5" name="Zástupný text 4">
            <a:extLst>
              <a:ext uri="{FF2B5EF4-FFF2-40B4-BE49-F238E27FC236}">
                <a16:creationId xmlns:a16="http://schemas.microsoft.com/office/drawing/2014/main" id="{DF16FC98-BD03-49BF-ADF8-7BFA34D56A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cs-CZ" dirty="0"/>
              <a:t>Průvodce řízením aktiv a rizik dle vyhlášky o kybernetické bezpečnosti, který je dostupný zde: </a:t>
            </a:r>
            <a:r>
              <a:rPr lang="cs-CZ" dirty="0">
                <a:hlinkClick r:id="rId2"/>
              </a:rPr>
              <a:t>https://www.nukib.cz/cs/kyberneticka-bezpecnost/regulace-a-kontrola/podpurne-materialy/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7" name="Obrázek 6">
            <a:extLst>
              <a:ext uri="{FF2B5EF4-FFF2-40B4-BE49-F238E27FC236}">
                <a16:creationId xmlns:a16="http://schemas.microsoft.com/office/drawing/2014/main" id="{03DB9C9A-54A8-4491-B164-7F362F9850D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50" y="1871051"/>
            <a:ext cx="6638925" cy="2562225"/>
          </a:xfrm>
          <a:prstGeom prst="rect">
            <a:avLst/>
          </a:prstGeom>
        </p:spPr>
      </p:pic>
      <p:pic>
        <p:nvPicPr>
          <p:cNvPr id="9" name="Obrázek 8">
            <a:extLst>
              <a:ext uri="{FF2B5EF4-FFF2-40B4-BE49-F238E27FC236}">
                <a16:creationId xmlns:a16="http://schemas.microsoft.com/office/drawing/2014/main" id="{9E3B72B1-52D3-4163-9DA1-2D2834857CB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21198" y="3102305"/>
            <a:ext cx="6724650" cy="28765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0182189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ástupný symbol pro číslo snímku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cs-CZ" smtClean="0"/>
              <a:t>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idx="11"/>
          </p:nvPr>
        </p:nvSpPr>
        <p:spPr/>
        <p:txBody>
          <a:bodyPr/>
          <a:lstStyle/>
          <a:p>
            <a:r>
              <a:rPr lang="cs-CZ" dirty="0"/>
              <a:t>Národní úřad pro kybernetickou a informační bezpečnost, TLP: WHITE</a:t>
            </a:r>
          </a:p>
        </p:txBody>
      </p:sp>
      <p:sp>
        <p:nvSpPr>
          <p:cNvPr id="10" name="Google Shape;396;p46">
            <a:extLst>
              <a:ext uri="{FF2B5EF4-FFF2-40B4-BE49-F238E27FC236}">
                <a16:creationId xmlns:a16="http://schemas.microsoft.com/office/drawing/2014/main" id="{B1AAA168-8037-4187-9B9A-D176572F846A}"/>
              </a:ext>
            </a:extLst>
          </p:cNvPr>
          <p:cNvSpPr txBox="1">
            <a:spLocks/>
          </p:cNvSpPr>
          <p:nvPr/>
        </p:nvSpPr>
        <p:spPr>
          <a:xfrm>
            <a:off x="458700" y="1748814"/>
            <a:ext cx="11274600" cy="333491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763" marR="0" lvl="0" indent="-4763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 panose="020B0604020202020204" pitchFamily="34" charset="0"/>
              <a:buNone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20000" marR="0" lvl="1" indent="-36000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Courier New" panose="02070309020205020404" pitchFamily="49" charset="0"/>
              <a:buNone/>
              <a:defRPr sz="2800" b="0" i="0" u="none" strike="noStrike" cap="non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defRPr>
            </a:lvl2pPr>
            <a:lvl3pPr marL="1080000" marR="0" lvl="2" indent="-36000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Wingdings" panose="05000000000000000000" pitchFamily="2" charset="2"/>
              <a:buNone/>
              <a:defRPr sz="2800" b="0" i="0" u="none" strike="noStrike" cap="non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defRPr>
            </a:lvl3pPr>
            <a:lvl4pPr marL="1440000" marR="0" lvl="3" indent="-36000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 pitchFamily="34" charset="0"/>
              <a:buNone/>
              <a:defRPr sz="2800" b="0" i="0" u="none" strike="noStrike" cap="non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defRPr>
            </a:lvl4pPr>
            <a:lvl5pPr marL="1800000" marR="0" lvl="4" indent="-36000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 panose="020B0604020202020204" pitchFamily="34" charset="0"/>
              <a:buNone/>
              <a:defRPr sz="2800" b="0" i="0" u="none" strike="noStrike" cap="non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defRPr>
            </a:lvl5pPr>
            <a:lvl6pPr marR="0" lvl="5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R="0" lvl="6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R="0" lvl="7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R="0" lvl="8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000000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0" indent="0" algn="ctr">
              <a:lnSpc>
                <a:spcPct val="115000"/>
              </a:lnSpc>
            </a:pPr>
            <a:r>
              <a:rPr lang="cs-CZ" sz="6600" b="1" dirty="0">
                <a:latin typeface="Calibri" panose="020F0502020204030204" pitchFamily="34" charset="0"/>
                <a:cs typeface="Calibri" panose="020F0502020204030204" pitchFamily="34" charset="0"/>
              </a:rPr>
              <a:t>Dotazy?</a:t>
            </a:r>
          </a:p>
          <a:p>
            <a:pPr marL="0" indent="0" algn="ctr">
              <a:lnSpc>
                <a:spcPct val="115000"/>
              </a:lnSpc>
            </a:pPr>
            <a:r>
              <a:rPr lang="cs-CZ" sz="5400" b="1" dirty="0">
                <a:latin typeface="Calibri" panose="020F0502020204030204" pitchFamily="34" charset="0"/>
                <a:cs typeface="Calibri" panose="020F0502020204030204" pitchFamily="34" charset="0"/>
              </a:rPr>
              <a:t>Děkuji za pozornost!</a:t>
            </a:r>
          </a:p>
          <a:p>
            <a:pPr marL="0" indent="0" algn="ctr">
              <a:lnSpc>
                <a:spcPct val="115000"/>
              </a:lnSpc>
            </a:pPr>
            <a:endParaRPr lang="cs-CZ" sz="1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 algn="ctr">
              <a:lnSpc>
                <a:spcPct val="115000"/>
              </a:lnSpc>
            </a:pPr>
            <a:endParaRPr lang="cs-CZ" sz="1400" b="1" dirty="0">
              <a:latin typeface="Calibri" panose="020F0502020204030204" pitchFamily="34" charset="0"/>
              <a:cs typeface="Calibri" panose="020F0502020204030204" pitchFamily="34" charset="0"/>
              <a:hlinkClick r:id="rId2"/>
            </a:endParaRPr>
          </a:p>
          <a:p>
            <a:pPr marL="0" indent="0" algn="ctr"/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  <a:hlinkClick r:id="rId3"/>
              </a:rPr>
              <a:t>regulace@nukib.cz</a:t>
            </a:r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0" indent="0" algn="ctr"/>
            <a:r>
              <a:rPr lang="cs-CZ" sz="1800" b="1" dirty="0">
                <a:latin typeface="Calibri" panose="020F0502020204030204" pitchFamily="34" charset="0"/>
                <a:cs typeface="Calibri" panose="020F0502020204030204" pitchFamily="34" charset="0"/>
              </a:rPr>
              <a:t>d.prochazkova@nukib.cz</a:t>
            </a:r>
          </a:p>
          <a:p>
            <a:pPr marL="0" indent="0" algn="just">
              <a:lnSpc>
                <a:spcPct val="115000"/>
              </a:lnSpc>
            </a:pPr>
            <a:endParaRPr lang="cs-CZ" sz="36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260798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"/>
          <p:cNvSpPr txBox="1">
            <a:spLocks noGrp="1"/>
          </p:cNvSpPr>
          <p:nvPr>
            <p:ph type="sldNum" idx="12"/>
          </p:nvPr>
        </p:nvSpPr>
        <p:spPr>
          <a:xfrm>
            <a:off x="10992897" y="6240911"/>
            <a:ext cx="864141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/>
              <a:t>2</a:t>
            </a:fld>
            <a:endParaRPr dirty="0"/>
          </a:p>
        </p:txBody>
      </p:sp>
      <p:sp>
        <p:nvSpPr>
          <p:cNvPr id="140" name="Google Shape;140;p5"/>
          <p:cNvSpPr txBox="1">
            <a:spLocks noGrp="1"/>
          </p:cNvSpPr>
          <p:nvPr>
            <p:ph type="ftr" idx="11"/>
          </p:nvPr>
        </p:nvSpPr>
        <p:spPr>
          <a:xfrm>
            <a:off x="334963" y="6240911"/>
            <a:ext cx="10577547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Národní úřad pro kybernetickou a informační bezpečnost, TLP: WHITE</a:t>
            </a:r>
            <a:endParaRPr dirty="0"/>
          </a:p>
        </p:txBody>
      </p:sp>
      <p:sp>
        <p:nvSpPr>
          <p:cNvPr id="141" name="Google Shape;141;p5"/>
          <p:cNvSpPr txBox="1">
            <a:spLocks noGrp="1"/>
          </p:cNvSpPr>
          <p:nvPr>
            <p:ph type="ctrTitle"/>
          </p:nvPr>
        </p:nvSpPr>
        <p:spPr>
          <a:xfrm>
            <a:off x="334963" y="144000"/>
            <a:ext cx="9090391" cy="6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pl-PL" dirty="0"/>
              <a:t>Struktura NIS2</a:t>
            </a:r>
            <a:endParaRPr dirty="0"/>
          </a:p>
        </p:txBody>
      </p:sp>
      <p:sp>
        <p:nvSpPr>
          <p:cNvPr id="142" name="Google Shape;142;p5"/>
          <p:cNvSpPr txBox="1">
            <a:spLocks noGrp="1"/>
          </p:cNvSpPr>
          <p:nvPr>
            <p:ph type="body" idx="1"/>
          </p:nvPr>
        </p:nvSpPr>
        <p:spPr>
          <a:xfrm>
            <a:off x="192948" y="922789"/>
            <a:ext cx="4169327" cy="519147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44" indent="-285744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dirty="0"/>
              <a:t>Na konci roku 2020 zahájena </a:t>
            </a:r>
            <a:br>
              <a:rPr lang="cs-CZ" dirty="0"/>
            </a:br>
            <a:r>
              <a:rPr lang="cs-CZ" dirty="0"/>
              <a:t>z podnětu Evropské Komise revize směrnice NIS </a:t>
            </a:r>
            <a:br>
              <a:rPr lang="cs-CZ" dirty="0"/>
            </a:br>
            <a:r>
              <a:rPr lang="cs-CZ" b="1" dirty="0"/>
              <a:t>– tzv. směrnice NIS2.</a:t>
            </a:r>
          </a:p>
          <a:p>
            <a:pPr marL="285744" indent="-285744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dirty="0"/>
              <a:t>Návrh zachovává původní strukturu a mnoho institutů z původní směrnice NIS, většinu z nich však prohlubuje (</a:t>
            </a:r>
            <a:r>
              <a:rPr lang="cs-CZ" dirty="0">
                <a:solidFill>
                  <a:srgbClr val="00B050"/>
                </a:solidFill>
              </a:rPr>
              <a:t>směrem k ZKB</a:t>
            </a:r>
            <a:r>
              <a:rPr lang="cs-CZ" dirty="0"/>
              <a:t>)</a:t>
            </a:r>
          </a:p>
          <a:p>
            <a:pPr marL="285744" indent="-285744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dirty="0"/>
              <a:t>NIS2 </a:t>
            </a:r>
            <a:r>
              <a:rPr lang="cs-CZ" dirty="0">
                <a:sym typeface="Wingdings" panose="05000000000000000000" pitchFamily="2" charset="2"/>
              </a:rPr>
              <a:t></a:t>
            </a:r>
            <a:r>
              <a:rPr lang="cs-CZ" dirty="0"/>
              <a:t> ZKB, VKB jednotné pro EU i non-EU regulované subjekty (obdobně jako dnes)</a:t>
            </a:r>
          </a:p>
          <a:p>
            <a:pPr marL="285744" indent="-285744">
              <a:buClr>
                <a:srgbClr val="00B0F0"/>
              </a:buClr>
              <a:buFont typeface="Courier New" panose="02070309020205020404" pitchFamily="49" charset="0"/>
              <a:buChar char="o"/>
            </a:pPr>
            <a:endParaRPr lang="cs-CZ" sz="2000" dirty="0"/>
          </a:p>
          <a:p>
            <a:pPr marL="285744" indent="-285744">
              <a:buClr>
                <a:srgbClr val="00B0F0"/>
              </a:buClr>
              <a:buFont typeface="Courier New" panose="02070309020205020404" pitchFamily="49" charset="0"/>
              <a:buChar char="o"/>
            </a:pPr>
            <a:endParaRPr lang="cs-CZ" sz="2000" dirty="0"/>
          </a:p>
        </p:txBody>
      </p:sp>
      <p:pic>
        <p:nvPicPr>
          <p:cNvPr id="2" name="Obrázek 1">
            <a:extLst>
              <a:ext uri="{FF2B5EF4-FFF2-40B4-BE49-F238E27FC236}">
                <a16:creationId xmlns:a16="http://schemas.microsoft.com/office/drawing/2014/main" id="{564FEDEE-1686-4231-8A0D-0AD888B034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7501" y="880844"/>
            <a:ext cx="7243092" cy="5385889"/>
          </a:xfrm>
          <a:prstGeom prst="rect">
            <a:avLst/>
          </a:prstGeom>
          <a:ln>
            <a:solidFill>
              <a:srgbClr val="00B0F0"/>
            </a:solidFill>
          </a:ln>
        </p:spPr>
      </p:pic>
      <p:sp>
        <p:nvSpPr>
          <p:cNvPr id="3" name="Šipka: doprava 2">
            <a:extLst>
              <a:ext uri="{FF2B5EF4-FFF2-40B4-BE49-F238E27FC236}">
                <a16:creationId xmlns:a16="http://schemas.microsoft.com/office/drawing/2014/main" id="{A4D6778B-795B-4F93-B5FE-31CB783832CF}"/>
              </a:ext>
            </a:extLst>
          </p:cNvPr>
          <p:cNvSpPr/>
          <p:nvPr/>
        </p:nvSpPr>
        <p:spPr>
          <a:xfrm>
            <a:off x="4034230" y="2827511"/>
            <a:ext cx="486561" cy="31039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Obdélník 7">
            <a:extLst>
              <a:ext uri="{FF2B5EF4-FFF2-40B4-BE49-F238E27FC236}">
                <a16:creationId xmlns:a16="http://schemas.microsoft.com/office/drawing/2014/main" id="{3D478462-610F-4EAE-87F5-1A3A04C296EA}"/>
              </a:ext>
            </a:extLst>
          </p:cNvPr>
          <p:cNvSpPr/>
          <p:nvPr/>
        </p:nvSpPr>
        <p:spPr>
          <a:xfrm>
            <a:off x="334963" y="5881258"/>
            <a:ext cx="425381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dirty="0"/>
              <a:t>Zdroj schématu: </a:t>
            </a:r>
            <a:r>
              <a:rPr lang="en-US" sz="1000" dirty="0">
                <a:hlinkClick r:id="rId4"/>
              </a:rPr>
              <a:t>Revised Directive on Security of Network and Information Systems (NIS2) | Shaping Europe’s digital future (europa.eu)</a:t>
            </a:r>
            <a:r>
              <a:rPr lang="cs-CZ" sz="10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979634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Skupina 3">
            <a:extLst>
              <a:ext uri="{FF2B5EF4-FFF2-40B4-BE49-F238E27FC236}">
                <a16:creationId xmlns:a16="http://schemas.microsoft.com/office/drawing/2014/main" id="{CCDA8EFC-452B-485D-87C0-1FA6EF69D358}"/>
              </a:ext>
            </a:extLst>
          </p:cNvPr>
          <p:cNvGrpSpPr/>
          <p:nvPr/>
        </p:nvGrpSpPr>
        <p:grpSpPr>
          <a:xfrm>
            <a:off x="-1" y="1387715"/>
            <a:ext cx="12193527" cy="3731696"/>
            <a:chOff x="-1" y="1387715"/>
            <a:chExt cx="12193527" cy="3731696"/>
          </a:xfrm>
        </p:grpSpPr>
        <p:pic>
          <p:nvPicPr>
            <p:cNvPr id="2" name="Obrázek 1">
              <a:extLst>
                <a:ext uri="{FF2B5EF4-FFF2-40B4-BE49-F238E27FC236}">
                  <a16:creationId xmlns:a16="http://schemas.microsoft.com/office/drawing/2014/main" id="{0D3614A5-D27D-42D7-B247-84B5CFF3FFB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-1" y="1387715"/>
              <a:ext cx="12193527" cy="3090957"/>
            </a:xfrm>
            <a:prstGeom prst="rect">
              <a:avLst/>
            </a:prstGeom>
          </p:spPr>
        </p:pic>
        <p:sp>
          <p:nvSpPr>
            <p:cNvPr id="3" name="Obdélník 2">
              <a:extLst>
                <a:ext uri="{FF2B5EF4-FFF2-40B4-BE49-F238E27FC236}">
                  <a16:creationId xmlns:a16="http://schemas.microsoft.com/office/drawing/2014/main" id="{77697DF4-245C-492B-9B19-3FABA11F9250}"/>
                </a:ext>
              </a:extLst>
            </p:cNvPr>
            <p:cNvSpPr/>
            <p:nvPr/>
          </p:nvSpPr>
          <p:spPr>
            <a:xfrm>
              <a:off x="637564" y="2087810"/>
              <a:ext cx="385893" cy="3439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0" name="Obdélník 9">
              <a:extLst>
                <a:ext uri="{FF2B5EF4-FFF2-40B4-BE49-F238E27FC236}">
                  <a16:creationId xmlns:a16="http://schemas.microsoft.com/office/drawing/2014/main" id="{3B0EC1B3-DB94-4ABF-9DCA-89AC55C76DF7}"/>
                </a:ext>
              </a:extLst>
            </p:cNvPr>
            <p:cNvSpPr/>
            <p:nvPr/>
          </p:nvSpPr>
          <p:spPr>
            <a:xfrm>
              <a:off x="142015" y="1387715"/>
              <a:ext cx="2173346" cy="34394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1" name="Obdélník 10">
              <a:extLst>
                <a:ext uri="{FF2B5EF4-FFF2-40B4-BE49-F238E27FC236}">
                  <a16:creationId xmlns:a16="http://schemas.microsoft.com/office/drawing/2014/main" id="{8C8A7F89-91C1-469F-B960-EE3F17ADEF25}"/>
                </a:ext>
              </a:extLst>
            </p:cNvPr>
            <p:cNvSpPr/>
            <p:nvPr/>
          </p:nvSpPr>
          <p:spPr>
            <a:xfrm>
              <a:off x="142015" y="3195157"/>
              <a:ext cx="2475349" cy="1283516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3" name="Obdélník 12">
              <a:extLst>
                <a:ext uri="{FF2B5EF4-FFF2-40B4-BE49-F238E27FC236}">
                  <a16:creationId xmlns:a16="http://schemas.microsoft.com/office/drawing/2014/main" id="{5085DFB5-EE48-46B2-B880-7943B03C944E}"/>
                </a:ext>
              </a:extLst>
            </p:cNvPr>
            <p:cNvSpPr/>
            <p:nvPr/>
          </p:nvSpPr>
          <p:spPr>
            <a:xfrm>
              <a:off x="5903053" y="1668361"/>
              <a:ext cx="385893" cy="265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4" name="Obdélník 13">
              <a:extLst>
                <a:ext uri="{FF2B5EF4-FFF2-40B4-BE49-F238E27FC236}">
                  <a16:creationId xmlns:a16="http://schemas.microsoft.com/office/drawing/2014/main" id="{CA249278-69F4-415D-9C50-FE996F6ADBA8}"/>
                </a:ext>
              </a:extLst>
            </p:cNvPr>
            <p:cNvSpPr/>
            <p:nvPr/>
          </p:nvSpPr>
          <p:spPr>
            <a:xfrm>
              <a:off x="4352488" y="4185058"/>
              <a:ext cx="278235" cy="318781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5" name="Obdélník 14">
              <a:extLst>
                <a:ext uri="{FF2B5EF4-FFF2-40B4-BE49-F238E27FC236}">
                  <a16:creationId xmlns:a16="http://schemas.microsoft.com/office/drawing/2014/main" id="{2FA0C36E-AE7C-4CD9-8B74-74768D7499F9}"/>
                </a:ext>
              </a:extLst>
            </p:cNvPr>
            <p:cNvSpPr/>
            <p:nvPr/>
          </p:nvSpPr>
          <p:spPr>
            <a:xfrm>
              <a:off x="7850697" y="2166735"/>
              <a:ext cx="385893" cy="265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6" name="Obdélník 15">
              <a:extLst>
                <a:ext uri="{FF2B5EF4-FFF2-40B4-BE49-F238E27FC236}">
                  <a16:creationId xmlns:a16="http://schemas.microsoft.com/office/drawing/2014/main" id="{6E009C6E-611C-4A37-BE84-BBA8C07C3306}"/>
                </a:ext>
              </a:extLst>
            </p:cNvPr>
            <p:cNvSpPr/>
            <p:nvPr/>
          </p:nvSpPr>
          <p:spPr>
            <a:xfrm>
              <a:off x="11232020" y="3195157"/>
              <a:ext cx="385893" cy="265024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19" name="Šipka: dolů 18">
              <a:extLst>
                <a:ext uri="{FF2B5EF4-FFF2-40B4-BE49-F238E27FC236}">
                  <a16:creationId xmlns:a16="http://schemas.microsoft.com/office/drawing/2014/main" id="{7A33FB51-D6C5-4B87-995F-5C2DBFAE6DE3}"/>
                </a:ext>
              </a:extLst>
            </p:cNvPr>
            <p:cNvSpPr/>
            <p:nvPr/>
          </p:nvSpPr>
          <p:spPr>
            <a:xfrm rot="10800000">
              <a:off x="7003315" y="4388616"/>
              <a:ext cx="419449" cy="723175"/>
            </a:xfrm>
            <a:prstGeom prst="downArrow">
              <a:avLst/>
            </a:prstGeom>
            <a:solidFill>
              <a:srgbClr val="00B0F0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2" name="Šipka: dolů 21">
              <a:extLst>
                <a:ext uri="{FF2B5EF4-FFF2-40B4-BE49-F238E27FC236}">
                  <a16:creationId xmlns:a16="http://schemas.microsoft.com/office/drawing/2014/main" id="{AD3294C2-16F4-4361-87D7-6813812A2A64}"/>
                </a:ext>
              </a:extLst>
            </p:cNvPr>
            <p:cNvSpPr/>
            <p:nvPr/>
          </p:nvSpPr>
          <p:spPr>
            <a:xfrm rot="10800000">
              <a:off x="3685768" y="4388616"/>
              <a:ext cx="419449" cy="723175"/>
            </a:xfrm>
            <a:prstGeom prst="downArrow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3" name="Šipka: dolů 22">
              <a:extLst>
                <a:ext uri="{FF2B5EF4-FFF2-40B4-BE49-F238E27FC236}">
                  <a16:creationId xmlns:a16="http://schemas.microsoft.com/office/drawing/2014/main" id="{423F62B1-A796-4546-9825-2621A7D3C2D0}"/>
                </a:ext>
              </a:extLst>
            </p:cNvPr>
            <p:cNvSpPr/>
            <p:nvPr/>
          </p:nvSpPr>
          <p:spPr>
            <a:xfrm rot="10800000">
              <a:off x="2878047" y="3374961"/>
              <a:ext cx="419449" cy="1744450"/>
            </a:xfrm>
            <a:prstGeom prst="downArrow">
              <a:avLst/>
            </a:prstGeom>
            <a:solidFill>
              <a:schemeClr val="bg1">
                <a:lumMod val="75000"/>
              </a:schemeClr>
            </a:solidFill>
            <a:ln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4" name="Šipka: dolů 23">
              <a:extLst>
                <a:ext uri="{FF2B5EF4-FFF2-40B4-BE49-F238E27FC236}">
                  <a16:creationId xmlns:a16="http://schemas.microsoft.com/office/drawing/2014/main" id="{3938D0B9-3839-4022-B6BA-6FDAE3BA71BB}"/>
                </a:ext>
              </a:extLst>
            </p:cNvPr>
            <p:cNvSpPr/>
            <p:nvPr/>
          </p:nvSpPr>
          <p:spPr>
            <a:xfrm rot="10800000">
              <a:off x="9113073" y="3291141"/>
              <a:ext cx="419449" cy="1609059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5" name="Šipka: dolů 24">
              <a:extLst>
                <a:ext uri="{FF2B5EF4-FFF2-40B4-BE49-F238E27FC236}">
                  <a16:creationId xmlns:a16="http://schemas.microsoft.com/office/drawing/2014/main" id="{17BCEABE-C46C-4DF6-90F9-7970C774689A}"/>
                </a:ext>
              </a:extLst>
            </p:cNvPr>
            <p:cNvSpPr/>
            <p:nvPr/>
          </p:nvSpPr>
          <p:spPr>
            <a:xfrm rot="10800000">
              <a:off x="11095254" y="3291141"/>
              <a:ext cx="419449" cy="1828270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1" name="Šipka: dolů 20">
              <a:extLst>
                <a:ext uri="{FF2B5EF4-FFF2-40B4-BE49-F238E27FC236}">
                  <a16:creationId xmlns:a16="http://schemas.microsoft.com/office/drawing/2014/main" id="{C857D53B-BCF0-4D54-B20B-006B066CBC52}"/>
                </a:ext>
              </a:extLst>
            </p:cNvPr>
            <p:cNvSpPr/>
            <p:nvPr/>
          </p:nvSpPr>
          <p:spPr>
            <a:xfrm rot="9207093">
              <a:off x="8416583" y="3254485"/>
              <a:ext cx="419449" cy="1828270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  <p:sp>
          <p:nvSpPr>
            <p:cNvPr id="26" name="Šipka: dolů 25">
              <a:extLst>
                <a:ext uri="{FF2B5EF4-FFF2-40B4-BE49-F238E27FC236}">
                  <a16:creationId xmlns:a16="http://schemas.microsoft.com/office/drawing/2014/main" id="{F79EF365-8363-4E45-8F9F-4B65EC76FAA5}"/>
                </a:ext>
              </a:extLst>
            </p:cNvPr>
            <p:cNvSpPr/>
            <p:nvPr/>
          </p:nvSpPr>
          <p:spPr>
            <a:xfrm rot="12392907" flipH="1">
              <a:off x="9818944" y="3255883"/>
              <a:ext cx="419449" cy="1828270"/>
            </a:xfrm>
            <a:prstGeom prst="downArrow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cs-CZ"/>
            </a:p>
          </p:txBody>
        </p:sp>
      </p:grpSp>
      <p:sp>
        <p:nvSpPr>
          <p:cNvPr id="142" name="Google Shape;142;p5"/>
          <p:cNvSpPr txBox="1">
            <a:spLocks noGrp="1"/>
          </p:cNvSpPr>
          <p:nvPr>
            <p:ph type="body" idx="1"/>
          </p:nvPr>
        </p:nvSpPr>
        <p:spPr>
          <a:xfrm>
            <a:off x="334963" y="966187"/>
            <a:ext cx="11522075" cy="52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dirty="0"/>
              <a:t>Aktuální stav a časový odhad legislativního procesu:</a:t>
            </a:r>
          </a:p>
          <a:p>
            <a:pPr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endParaRPr lang="cs-CZ" dirty="0"/>
          </a:p>
          <a:p>
            <a:pPr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endParaRPr lang="cs-CZ" sz="2000" dirty="0"/>
          </a:p>
          <a:p>
            <a:pPr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endParaRPr lang="cs-CZ" sz="2000" dirty="0"/>
          </a:p>
          <a:p>
            <a:pPr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endParaRPr lang="cs-CZ" sz="2000" dirty="0"/>
          </a:p>
          <a:p>
            <a:pPr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endParaRPr lang="cs-CZ" sz="2000" dirty="0"/>
          </a:p>
          <a:p>
            <a:pPr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endParaRPr lang="cs-CZ" sz="2000" dirty="0"/>
          </a:p>
          <a:p>
            <a:pPr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endParaRPr lang="cs-CZ" sz="2000" dirty="0"/>
          </a:p>
          <a:p>
            <a:pPr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endParaRPr lang="cs-CZ" sz="2000" dirty="0"/>
          </a:p>
          <a:p>
            <a:pPr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endParaRPr lang="cs-CZ" sz="2000" dirty="0"/>
          </a:p>
          <a:p>
            <a:pPr marL="0" indent="0" algn="just">
              <a:spcBef>
                <a:spcPts val="600"/>
              </a:spcBef>
              <a:buClr>
                <a:srgbClr val="00B0F0"/>
              </a:buClr>
              <a:buNone/>
            </a:pPr>
            <a:endParaRPr lang="cs-CZ" sz="600" dirty="0"/>
          </a:p>
          <a:p>
            <a:pPr marL="0" indent="0" algn="just">
              <a:spcBef>
                <a:spcPts val="600"/>
              </a:spcBef>
              <a:buClr>
                <a:srgbClr val="00B0F0"/>
              </a:buClr>
              <a:buNone/>
            </a:pPr>
            <a:r>
              <a:rPr lang="cs-CZ" sz="2000" dirty="0"/>
              <a:t>		      </a:t>
            </a:r>
            <a:r>
              <a:rPr lang="cs-CZ" sz="2000" b="1" dirty="0"/>
              <a:t>12/2020   2021                                             12/2021                         </a:t>
            </a:r>
            <a:r>
              <a:rPr lang="cs-CZ" sz="2000" b="1" dirty="0">
                <a:solidFill>
                  <a:srgbClr val="FF0000"/>
                </a:solidFill>
              </a:rPr>
              <a:t>2022</a:t>
            </a:r>
            <a:r>
              <a:rPr lang="cs-CZ" sz="2000" b="1" dirty="0"/>
              <a:t>                         2024</a:t>
            </a:r>
          </a:p>
          <a:p>
            <a:pPr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endParaRPr lang="cs-CZ" dirty="0"/>
          </a:p>
          <a:p>
            <a:pPr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dirty="0"/>
              <a:t>Shoda nalezena, finalizován text, </a:t>
            </a:r>
            <a:r>
              <a:rPr lang="cs-CZ" b="1" dirty="0"/>
              <a:t>publikace listopad/prosinec 2022 </a:t>
            </a:r>
            <a:r>
              <a:rPr lang="cs-CZ" sz="1800" dirty="0"/>
              <a:t>(transpoziční lhůta 21 měsíců)</a:t>
            </a:r>
            <a:endParaRPr lang="cs-CZ" dirty="0"/>
          </a:p>
        </p:txBody>
      </p:sp>
      <p:sp>
        <p:nvSpPr>
          <p:cNvPr id="139" name="Google Shape;139;p5"/>
          <p:cNvSpPr txBox="1">
            <a:spLocks noGrp="1"/>
          </p:cNvSpPr>
          <p:nvPr>
            <p:ph type="sldNum" idx="12"/>
          </p:nvPr>
        </p:nvSpPr>
        <p:spPr>
          <a:xfrm>
            <a:off x="10992897" y="6240911"/>
            <a:ext cx="864141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/>
              <a:t>3</a:t>
            </a:fld>
            <a:endParaRPr dirty="0"/>
          </a:p>
        </p:txBody>
      </p:sp>
      <p:sp>
        <p:nvSpPr>
          <p:cNvPr id="140" name="Google Shape;140;p5"/>
          <p:cNvSpPr txBox="1">
            <a:spLocks noGrp="1"/>
          </p:cNvSpPr>
          <p:nvPr>
            <p:ph type="ftr" idx="11"/>
          </p:nvPr>
        </p:nvSpPr>
        <p:spPr>
          <a:xfrm>
            <a:off x="334963" y="6240911"/>
            <a:ext cx="10577547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Národní úřad pro kybernetickou a informační bezpečnost, TLP: WHITE</a:t>
            </a:r>
            <a:endParaRPr dirty="0"/>
          </a:p>
        </p:txBody>
      </p:sp>
      <p:sp>
        <p:nvSpPr>
          <p:cNvPr id="8" name="Google Shape;141;p5">
            <a:extLst>
              <a:ext uri="{FF2B5EF4-FFF2-40B4-BE49-F238E27FC236}">
                <a16:creationId xmlns:a16="http://schemas.microsoft.com/office/drawing/2014/main" id="{56FA07EE-D604-4FA3-B20B-73A40920139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34963" y="141814"/>
            <a:ext cx="10168054" cy="6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cs-CZ" dirty="0"/>
              <a:t>Vývoj vyjednávání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16028315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"/>
          <p:cNvSpPr txBox="1">
            <a:spLocks noGrp="1"/>
          </p:cNvSpPr>
          <p:nvPr>
            <p:ph type="sldNum" idx="12"/>
          </p:nvPr>
        </p:nvSpPr>
        <p:spPr>
          <a:xfrm>
            <a:off x="10992897" y="6240911"/>
            <a:ext cx="864141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/>
              <a:t>4</a:t>
            </a:fld>
            <a:endParaRPr dirty="0"/>
          </a:p>
        </p:txBody>
      </p:sp>
      <p:sp>
        <p:nvSpPr>
          <p:cNvPr id="140" name="Google Shape;140;p5"/>
          <p:cNvSpPr txBox="1">
            <a:spLocks noGrp="1"/>
          </p:cNvSpPr>
          <p:nvPr>
            <p:ph type="ftr" idx="11"/>
          </p:nvPr>
        </p:nvSpPr>
        <p:spPr>
          <a:xfrm>
            <a:off x="334963" y="6240911"/>
            <a:ext cx="10577547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Národní úřad pro kybernetickou a informační bezpečnost, TLP: WHITE</a:t>
            </a:r>
            <a:endParaRPr dirty="0"/>
          </a:p>
        </p:txBody>
      </p:sp>
      <p:sp>
        <p:nvSpPr>
          <p:cNvPr id="142" name="Google Shape;142;p5"/>
          <p:cNvSpPr txBox="1">
            <a:spLocks noGrp="1"/>
          </p:cNvSpPr>
          <p:nvPr>
            <p:ph type="body" idx="1"/>
          </p:nvPr>
        </p:nvSpPr>
        <p:spPr>
          <a:xfrm>
            <a:off x="334963" y="895240"/>
            <a:ext cx="11522075" cy="596276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spcBef>
                <a:spcPts val="600"/>
              </a:spcBef>
              <a:buClr>
                <a:srgbClr val="00B0F0"/>
              </a:buClr>
              <a:buNone/>
            </a:pPr>
            <a:r>
              <a:rPr lang="cs-CZ" sz="1600" b="1" dirty="0">
                <a:solidFill>
                  <a:srgbClr val="00B050"/>
                </a:solidFill>
              </a:rPr>
              <a:t>Rozdíly </a:t>
            </a:r>
            <a:r>
              <a:rPr lang="cs-CZ" sz="1600" dirty="0">
                <a:solidFill>
                  <a:srgbClr val="00B050"/>
                </a:solidFill>
              </a:rPr>
              <a:t>(aktuální návrh) </a:t>
            </a:r>
            <a:r>
              <a:rPr lang="cs-CZ" sz="1600" b="1" dirty="0">
                <a:solidFill>
                  <a:srgbClr val="00B050"/>
                </a:solidFill>
              </a:rPr>
              <a:t>oproti NIS, část v ZKB/VKB již dnes:</a:t>
            </a:r>
          </a:p>
          <a:p>
            <a:pPr marL="0" indent="0" algn="just">
              <a:spcBef>
                <a:spcPts val="600"/>
              </a:spcBef>
              <a:buClr>
                <a:srgbClr val="00B0F0"/>
              </a:buClr>
              <a:buNone/>
            </a:pPr>
            <a:r>
              <a:rPr lang="cs-CZ" sz="1600" b="1" dirty="0"/>
              <a:t>Minimální rozdíly oproti ZKB/VKB:</a:t>
            </a:r>
          </a:p>
          <a:p>
            <a:pPr marL="285744" indent="-285744"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1400" dirty="0"/>
              <a:t>Větší pravomoci dozorových orgánů (NÚKIB)</a:t>
            </a:r>
          </a:p>
          <a:p>
            <a:pPr marL="285744" indent="-285744"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1400" dirty="0"/>
              <a:t>Větší pravomoci CSIRT týmů</a:t>
            </a:r>
          </a:p>
          <a:p>
            <a:pPr marL="285744" indent="-285744"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1400" dirty="0"/>
              <a:t>Smysluplnější hlášení incidentů</a:t>
            </a:r>
          </a:p>
          <a:p>
            <a:pPr marL="285744" indent="-285744"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1400" dirty="0"/>
              <a:t>Podrobnější bezpečnostní opatření, risk-</a:t>
            </a:r>
            <a:r>
              <a:rPr lang="cs-CZ" sz="1400" dirty="0" err="1"/>
              <a:t>based</a:t>
            </a:r>
            <a:r>
              <a:rPr lang="cs-CZ" sz="1400" dirty="0"/>
              <a:t> </a:t>
            </a:r>
            <a:r>
              <a:rPr lang="cs-CZ" sz="1400" dirty="0" err="1"/>
              <a:t>approach</a:t>
            </a:r>
            <a:endParaRPr lang="cs-CZ" sz="1400" dirty="0"/>
          </a:p>
          <a:p>
            <a:pPr marL="0" indent="0" algn="just">
              <a:spcBef>
                <a:spcPts val="600"/>
              </a:spcBef>
              <a:buClr>
                <a:srgbClr val="00B0F0"/>
              </a:buClr>
              <a:buNone/>
            </a:pPr>
            <a:r>
              <a:rPr lang="cs-CZ" sz="1600" b="1" dirty="0"/>
              <a:t>Novinky:</a:t>
            </a:r>
          </a:p>
          <a:p>
            <a:pPr marL="285744" indent="-285744"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1400" dirty="0"/>
              <a:t>Dvě skupiny povinných osob, způsob identifikace povinné osoby </a:t>
            </a:r>
          </a:p>
          <a:p>
            <a:pPr marL="285744" indent="-285744"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1400" dirty="0"/>
              <a:t>Rozsah regulovaných systémů </a:t>
            </a:r>
          </a:p>
          <a:p>
            <a:pPr marL="285744" indent="-285744"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1400" dirty="0"/>
              <a:t>Dobrovolné hlášení relevantních událostí a hrozeb, sdílení informací o zranitelnostech (registr ENISA)</a:t>
            </a:r>
          </a:p>
          <a:p>
            <a:pPr marL="285744" indent="-285744"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1400" dirty="0"/>
              <a:t>Povinné vzdělávání managementu, větší odpovědnost (+ dočasný zákaz výkonu </a:t>
            </a:r>
            <a:r>
              <a:rPr lang="cs-CZ" sz="1400" dirty="0" err="1"/>
              <a:t>fce</a:t>
            </a:r>
            <a:r>
              <a:rPr lang="cs-CZ" sz="1400" dirty="0"/>
              <a:t>)</a:t>
            </a:r>
          </a:p>
          <a:p>
            <a:pPr marL="285744" indent="-285744"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1400" dirty="0"/>
              <a:t>Vyšší pokuty za porušení povinností (inspirace GDPR; EE: 2 % z obratu / 10 mil. EUR, IE: 1,4 % z obratu / 7 mil. EUR)</a:t>
            </a:r>
          </a:p>
          <a:p>
            <a:pPr marL="285744" indent="-285744"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1400" dirty="0"/>
              <a:t>Spolupráce členských států na kontrolách a na výměně informací (i ve vztahu k „</a:t>
            </a:r>
            <a:r>
              <a:rPr lang="cs-CZ" sz="1400" dirty="0" err="1"/>
              <a:t>DSPs</a:t>
            </a:r>
            <a:r>
              <a:rPr lang="cs-CZ" sz="1400" dirty="0"/>
              <a:t>“)</a:t>
            </a:r>
          </a:p>
          <a:p>
            <a:pPr marL="285744" indent="-285744"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1400" dirty="0"/>
              <a:t>Sdílení informací mezi povinnými subjekty (stát má zajistit platformu)</a:t>
            </a:r>
          </a:p>
          <a:p>
            <a:pPr marL="285744" indent="-285744"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1400" dirty="0"/>
              <a:t>Užší spolupráce NÚKIB s dozorovými orgány z jiných oblastí (ÚOOÚ, ČTÚ, …)</a:t>
            </a:r>
          </a:p>
          <a:p>
            <a:pPr marL="285744" indent="-285744"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1400" dirty="0"/>
              <a:t>Do budoucna možnost povinných certifikací produktů</a:t>
            </a:r>
          </a:p>
          <a:p>
            <a:pPr marL="285744" indent="-285744"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1400" dirty="0"/>
              <a:t>Cloud </a:t>
            </a:r>
            <a:r>
              <a:rPr lang="cs-CZ" sz="1400" dirty="0" err="1"/>
              <a:t>computing</a:t>
            </a:r>
            <a:r>
              <a:rPr lang="cs-CZ" sz="1400" dirty="0"/>
              <a:t> = standardní povinná osoba (</a:t>
            </a:r>
            <a:r>
              <a:rPr lang="cs-CZ" sz="1400" b="1" dirty="0">
                <a:solidFill>
                  <a:srgbClr val="FF0000"/>
                </a:solidFill>
              </a:rPr>
              <a:t>!</a:t>
            </a:r>
            <a:r>
              <a:rPr lang="cs-CZ" sz="1400" dirty="0"/>
              <a:t> výlučná jurisdikce)</a:t>
            </a:r>
          </a:p>
          <a:p>
            <a:pPr marL="285744" indent="-285744" algn="just">
              <a:spcBef>
                <a:spcPts val="6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1400" dirty="0"/>
              <a:t>Rozšíření působnosti NIS2, zahrnutí veřejné správy </a:t>
            </a:r>
          </a:p>
        </p:txBody>
      </p:sp>
      <p:sp>
        <p:nvSpPr>
          <p:cNvPr id="8" name="Google Shape;141;p5">
            <a:extLst>
              <a:ext uri="{FF2B5EF4-FFF2-40B4-BE49-F238E27FC236}">
                <a16:creationId xmlns:a16="http://schemas.microsoft.com/office/drawing/2014/main" id="{56FA07EE-D604-4FA3-B20B-73A40920139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34962" y="141814"/>
            <a:ext cx="11522075" cy="6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cs-CZ" sz="3000" dirty="0"/>
              <a:t>Návrh NIS2 z pohledu regulace povinných osob</a:t>
            </a:r>
            <a:endParaRPr sz="3000" dirty="0"/>
          </a:p>
        </p:txBody>
      </p:sp>
    </p:spTree>
    <p:extLst>
      <p:ext uri="{BB962C8B-B14F-4D97-AF65-F5344CB8AC3E}">
        <p14:creationId xmlns:p14="http://schemas.microsoft.com/office/powerpoint/2010/main" val="553177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"/>
          <p:cNvSpPr txBox="1">
            <a:spLocks noGrp="1"/>
          </p:cNvSpPr>
          <p:nvPr>
            <p:ph type="sldNum" idx="12"/>
          </p:nvPr>
        </p:nvSpPr>
        <p:spPr>
          <a:xfrm>
            <a:off x="10992897" y="6240911"/>
            <a:ext cx="864141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/>
              <a:t>5</a:t>
            </a:fld>
            <a:endParaRPr dirty="0"/>
          </a:p>
        </p:txBody>
      </p:sp>
      <p:sp>
        <p:nvSpPr>
          <p:cNvPr id="140" name="Google Shape;140;p5"/>
          <p:cNvSpPr txBox="1">
            <a:spLocks noGrp="1"/>
          </p:cNvSpPr>
          <p:nvPr>
            <p:ph type="ftr" idx="11"/>
          </p:nvPr>
        </p:nvSpPr>
        <p:spPr>
          <a:xfrm>
            <a:off x="334963" y="6240911"/>
            <a:ext cx="10577547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Národní úřad pro kybernetickou a informační bezpečnost, TLP: WHITE</a:t>
            </a:r>
            <a:endParaRPr dirty="0"/>
          </a:p>
        </p:txBody>
      </p:sp>
      <p:sp>
        <p:nvSpPr>
          <p:cNvPr id="142" name="Google Shape;142;p5"/>
          <p:cNvSpPr txBox="1">
            <a:spLocks noGrp="1"/>
          </p:cNvSpPr>
          <p:nvPr>
            <p:ph type="body" idx="1"/>
          </p:nvPr>
        </p:nvSpPr>
        <p:spPr>
          <a:xfrm>
            <a:off x="275897" y="863708"/>
            <a:ext cx="11581141" cy="91868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44" indent="-285744" algn="just">
              <a:spcBef>
                <a:spcPts val="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1450" dirty="0"/>
              <a:t>Původní směrnice NIS vycházela z předpokladu, že některé organizace nejsou na ICT závislé nebo ICT </a:t>
            </a:r>
          </a:p>
          <a:p>
            <a:pPr marL="269875" indent="0" algn="just">
              <a:spcBef>
                <a:spcPts val="200"/>
              </a:spcBef>
              <a:buClr>
                <a:srgbClr val="00B0F0"/>
              </a:buClr>
              <a:buNone/>
            </a:pPr>
            <a:r>
              <a:rPr lang="cs-CZ" sz="1450" dirty="0"/>
              <a:t>ovlivnitelné – návrh NIS2 toto opouští</a:t>
            </a:r>
          </a:p>
          <a:p>
            <a:pPr marL="285744" indent="-285744" algn="just">
              <a:spcBef>
                <a:spcPts val="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1450" dirty="0">
                <a:solidFill>
                  <a:schemeClr val="tx1"/>
                </a:solidFill>
              </a:rPr>
              <a:t>Unifikovaný způsob regulace = </a:t>
            </a:r>
            <a:r>
              <a:rPr lang="cs-CZ" sz="1450" b="1" dirty="0">
                <a:solidFill>
                  <a:srgbClr val="00B050"/>
                </a:solidFill>
              </a:rPr>
              <a:t>konec odvětvových a dopadových kritérií systému</a:t>
            </a:r>
          </a:p>
          <a:p>
            <a:pPr marL="285744" indent="-285744" algn="just">
              <a:spcBef>
                <a:spcPts val="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1450" b="1" dirty="0">
                <a:solidFill>
                  <a:srgbClr val="00B050"/>
                </a:solidFill>
              </a:rPr>
              <a:t>Základní mechanismus</a:t>
            </a:r>
            <a:r>
              <a:rPr lang="cs-CZ" sz="1450" b="1" dirty="0">
                <a:solidFill>
                  <a:schemeClr val="tx1"/>
                </a:solidFill>
              </a:rPr>
              <a:t>:</a:t>
            </a:r>
          </a:p>
          <a:p>
            <a:pPr lvl="1" algn="just">
              <a:spcBef>
                <a:spcPts val="200"/>
              </a:spcBef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cs-CZ" sz="1450" dirty="0">
                <a:solidFill>
                  <a:schemeClr val="tx1"/>
                </a:solidFill>
              </a:rPr>
              <a:t>Subjekt vykonává činnost v regulovaném odvětví</a:t>
            </a:r>
          </a:p>
          <a:p>
            <a:pPr lvl="1" algn="just">
              <a:spcBef>
                <a:spcPts val="200"/>
              </a:spcBef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cs-CZ" sz="1450" dirty="0"/>
              <a:t>Subjekt je střední nebo velký podnik ve smyslu Doporučení Komise ze dne 6. března 2003 = </a:t>
            </a:r>
            <a:r>
              <a:rPr lang="cs-CZ" sz="1450" b="1" dirty="0"/>
              <a:t>50 a více zaměstnanců nebo </a:t>
            </a:r>
            <a:r>
              <a:rPr lang="pl-PL" sz="1450" b="1" dirty="0"/>
              <a:t>roční obrat nebo rozvaha </a:t>
            </a:r>
            <a:r>
              <a:rPr lang="cs-CZ" sz="1450" b="1" dirty="0"/>
              <a:t>více než 10 mil. EUR</a:t>
            </a:r>
          </a:p>
          <a:p>
            <a:pPr marL="285744" indent="-285744" algn="just">
              <a:spcBef>
                <a:spcPts val="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1450" b="1" dirty="0">
                <a:solidFill>
                  <a:srgbClr val="00B050"/>
                </a:solidFill>
              </a:rPr>
              <a:t>Bez ohledu na velikost</a:t>
            </a:r>
            <a:r>
              <a:rPr lang="cs-CZ" sz="1450" dirty="0">
                <a:solidFill>
                  <a:schemeClr val="tx1"/>
                </a:solidFill>
              </a:rPr>
              <a:t>:</a:t>
            </a:r>
          </a:p>
          <a:p>
            <a:pPr lvl="1" algn="just">
              <a:spcBef>
                <a:spcPts val="200"/>
              </a:spcBef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cs-CZ" sz="1450" dirty="0"/>
              <a:t>poskytovatelé sítí elektronických nebo veřejně dostupných služeb elektronických komunikací</a:t>
            </a:r>
          </a:p>
          <a:p>
            <a:pPr lvl="1" algn="just">
              <a:spcBef>
                <a:spcPts val="200"/>
              </a:spcBef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cs-CZ" sz="1450" dirty="0"/>
              <a:t>poskytovatelé služeb poskytujících důvěru</a:t>
            </a:r>
          </a:p>
          <a:p>
            <a:pPr lvl="1" algn="just">
              <a:spcBef>
                <a:spcPts val="200"/>
              </a:spcBef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cs-CZ" sz="1450" dirty="0"/>
              <a:t>registry internetových domén nejvyšší úrovně (TLD)</a:t>
            </a:r>
          </a:p>
          <a:p>
            <a:pPr lvl="1" algn="just">
              <a:spcBef>
                <a:spcPts val="200"/>
              </a:spcBef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cs-CZ" sz="1450" dirty="0"/>
              <a:t>orgány veřejné správy (ústřední orgány, volitelně regionální/lokální)</a:t>
            </a:r>
          </a:p>
          <a:p>
            <a:pPr marL="285744" indent="-285744" algn="just">
              <a:spcBef>
                <a:spcPts val="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1450" dirty="0">
                <a:solidFill>
                  <a:srgbClr val="00B050"/>
                </a:solidFill>
              </a:rPr>
              <a:t>Dodatečný mechanismus (určení státem)</a:t>
            </a:r>
            <a:r>
              <a:rPr lang="cs-CZ" sz="1450" dirty="0">
                <a:solidFill>
                  <a:schemeClr val="tx1"/>
                </a:solidFill>
              </a:rPr>
              <a:t>:</a:t>
            </a:r>
          </a:p>
          <a:p>
            <a:pPr lvl="1" algn="just">
              <a:spcBef>
                <a:spcPts val="200"/>
              </a:spcBef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cs-CZ" sz="1450" dirty="0"/>
              <a:t>výhradní dodavatelé služeb v členském státě nezbytných pro zajištění základních společenských nebo ekonomických činností</a:t>
            </a:r>
          </a:p>
          <a:p>
            <a:pPr lvl="1" algn="just">
              <a:spcBef>
                <a:spcPts val="200"/>
              </a:spcBef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cs-CZ" sz="1450" dirty="0"/>
              <a:t>subjekty, u kterých by narušení jimi poskytovaných služeb mohlo mít vliv na veřejný pořádek, veřejnou bezpečnost nebo ochranu zdraví</a:t>
            </a:r>
          </a:p>
          <a:p>
            <a:pPr lvl="1" algn="just">
              <a:spcBef>
                <a:spcPts val="200"/>
              </a:spcBef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cs-CZ" sz="1450" dirty="0"/>
              <a:t>subjekty, u kterých by narušení jimi poskytovaných služeb mohlo vyvolat systémová rizika, zejména pro ta odvětví, kde by takové narušení mohlo mít přeshraniční dopad</a:t>
            </a:r>
          </a:p>
          <a:p>
            <a:pPr lvl="1" algn="just">
              <a:spcBef>
                <a:spcPts val="200"/>
              </a:spcBef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cs-CZ" sz="1450" dirty="0"/>
              <a:t>subjekty kritické vzhledem ke svému specifickému významu na regionální nebo vnitrostátní úrovni pro konkrétní odvětví nebo druh služby nebo pro jiná vzájemně závislá odvětví v členském státě</a:t>
            </a:r>
          </a:p>
          <a:p>
            <a:pPr lvl="1" algn="just">
              <a:spcBef>
                <a:spcPts val="200"/>
              </a:spcBef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cs-CZ" sz="1450" dirty="0"/>
              <a:t>subjekty označené za kritické podle směrnice CER nebo za subjekty rovnocenné kritickým subjektům podle národní úpravy (banky, </a:t>
            </a:r>
            <a:r>
              <a:rPr lang="cs-CZ" sz="1450" dirty="0" err="1"/>
              <a:t>digi</a:t>
            </a:r>
            <a:r>
              <a:rPr lang="cs-CZ" sz="1450" dirty="0"/>
              <a:t> služby)</a:t>
            </a:r>
          </a:p>
          <a:p>
            <a:pPr lvl="1" algn="just">
              <a:spcBef>
                <a:spcPts val="200"/>
              </a:spcBef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cs-CZ" sz="1450" dirty="0"/>
              <a:t>vzdělávací instituce</a:t>
            </a:r>
          </a:p>
        </p:txBody>
      </p:sp>
      <p:sp>
        <p:nvSpPr>
          <p:cNvPr id="8" name="Google Shape;141;p5">
            <a:extLst>
              <a:ext uri="{FF2B5EF4-FFF2-40B4-BE49-F238E27FC236}">
                <a16:creationId xmlns:a16="http://schemas.microsoft.com/office/drawing/2014/main" id="{56FA07EE-D604-4FA3-B20B-73A40920139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34963" y="141814"/>
            <a:ext cx="10168054" cy="6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cs-CZ" dirty="0"/>
              <a:t>Návrh NIS2 – proces určování </a:t>
            </a:r>
            <a:endParaRPr dirty="0"/>
          </a:p>
        </p:txBody>
      </p:sp>
      <p:sp>
        <p:nvSpPr>
          <p:cNvPr id="11" name="Ovál 10">
            <a:extLst>
              <a:ext uri="{FF2B5EF4-FFF2-40B4-BE49-F238E27FC236}">
                <a16:creationId xmlns:a16="http://schemas.microsoft.com/office/drawing/2014/main" id="{7D0726D7-408C-488F-B988-8BD555E846E3}"/>
              </a:ext>
            </a:extLst>
          </p:cNvPr>
          <p:cNvSpPr/>
          <p:nvPr/>
        </p:nvSpPr>
        <p:spPr>
          <a:xfrm>
            <a:off x="10194252" y="1020081"/>
            <a:ext cx="1436515" cy="113851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1800" b="1" dirty="0"/>
              <a:t>5-6 tis.</a:t>
            </a:r>
            <a:endParaRPr lang="cs-CZ" sz="1000" b="1" dirty="0"/>
          </a:p>
        </p:txBody>
      </p:sp>
    </p:spTree>
    <p:extLst>
      <p:ext uri="{BB962C8B-B14F-4D97-AF65-F5344CB8AC3E}">
        <p14:creationId xmlns:p14="http://schemas.microsoft.com/office/powerpoint/2010/main" val="537377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"/>
          <p:cNvSpPr txBox="1">
            <a:spLocks noGrp="1"/>
          </p:cNvSpPr>
          <p:nvPr>
            <p:ph type="sldNum" idx="12"/>
          </p:nvPr>
        </p:nvSpPr>
        <p:spPr>
          <a:xfrm>
            <a:off x="10992897" y="6240911"/>
            <a:ext cx="864141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/>
              <a:t>6</a:t>
            </a:fld>
            <a:endParaRPr dirty="0"/>
          </a:p>
        </p:txBody>
      </p:sp>
      <p:sp>
        <p:nvSpPr>
          <p:cNvPr id="140" name="Google Shape;140;p5"/>
          <p:cNvSpPr txBox="1">
            <a:spLocks noGrp="1"/>
          </p:cNvSpPr>
          <p:nvPr>
            <p:ph type="ftr" idx="11"/>
          </p:nvPr>
        </p:nvSpPr>
        <p:spPr>
          <a:xfrm>
            <a:off x="334963" y="6240911"/>
            <a:ext cx="10577547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Národní úřad pro kybernetickou a informační bezpečnost, TLP: WHITE</a:t>
            </a:r>
            <a:endParaRPr dirty="0"/>
          </a:p>
        </p:txBody>
      </p:sp>
      <p:sp>
        <p:nvSpPr>
          <p:cNvPr id="142" name="Google Shape;142;p5"/>
          <p:cNvSpPr txBox="1">
            <a:spLocks noGrp="1"/>
          </p:cNvSpPr>
          <p:nvPr>
            <p:ph type="body" idx="1"/>
          </p:nvPr>
        </p:nvSpPr>
        <p:spPr>
          <a:xfrm>
            <a:off x="275898" y="1046588"/>
            <a:ext cx="6888228" cy="91868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spcBef>
                <a:spcPts val="200"/>
              </a:spcBef>
              <a:buClr>
                <a:srgbClr val="00B0F0"/>
              </a:buClr>
              <a:buNone/>
            </a:pPr>
            <a:r>
              <a:rPr lang="cs-CZ" sz="1600" b="1" dirty="0">
                <a:solidFill>
                  <a:srgbClr val="FF0000"/>
                </a:solidFill>
              </a:rPr>
              <a:t>!</a:t>
            </a:r>
            <a:r>
              <a:rPr lang="cs-CZ" sz="1600" dirty="0">
                <a:solidFill>
                  <a:schemeClr val="tx1"/>
                </a:solidFill>
              </a:rPr>
              <a:t> Opouští se princip určení informačního systému</a:t>
            </a:r>
          </a:p>
          <a:p>
            <a:pPr marL="0" indent="0" algn="just">
              <a:spcBef>
                <a:spcPts val="200"/>
              </a:spcBef>
              <a:buClr>
                <a:srgbClr val="00B0F0"/>
              </a:buClr>
              <a:buNone/>
            </a:pPr>
            <a:endParaRPr lang="cs-CZ" sz="1600" b="1" dirty="0">
              <a:solidFill>
                <a:schemeClr val="tx1"/>
              </a:solidFill>
            </a:endParaRPr>
          </a:p>
          <a:p>
            <a:pPr marL="0" indent="0" algn="just">
              <a:spcBef>
                <a:spcPts val="200"/>
              </a:spcBef>
              <a:buClr>
                <a:srgbClr val="00B0F0"/>
              </a:buClr>
              <a:buNone/>
            </a:pPr>
            <a:r>
              <a:rPr lang="cs-CZ" sz="1600" b="1" dirty="0">
                <a:solidFill>
                  <a:schemeClr val="tx1"/>
                </a:solidFill>
              </a:rPr>
              <a:t>Identifikace</a:t>
            </a:r>
            <a:r>
              <a:rPr lang="cs-CZ" sz="1600" dirty="0">
                <a:solidFill>
                  <a:schemeClr val="tx1"/>
                </a:solidFill>
              </a:rPr>
              <a:t> = </a:t>
            </a:r>
            <a:r>
              <a:rPr lang="cs-CZ" sz="1600" b="1" dirty="0">
                <a:solidFill>
                  <a:srgbClr val="00B050"/>
                </a:solidFill>
              </a:rPr>
              <a:t>celá entita</a:t>
            </a:r>
            <a:r>
              <a:rPr lang="cs-CZ" sz="1600" dirty="0">
                <a:solidFill>
                  <a:schemeClr val="tx1"/>
                </a:solidFill>
              </a:rPr>
              <a:t>, která vykonává regulovanou činnost v regulovaném odvětví</a:t>
            </a:r>
          </a:p>
          <a:p>
            <a:pPr marL="0" indent="0" algn="just">
              <a:spcBef>
                <a:spcPts val="200"/>
              </a:spcBef>
              <a:buClr>
                <a:srgbClr val="00B0F0"/>
              </a:buClr>
              <a:buNone/>
            </a:pPr>
            <a:r>
              <a:rPr lang="cs-CZ" sz="1600" b="1" dirty="0">
                <a:solidFill>
                  <a:schemeClr val="tx1"/>
                </a:solidFill>
              </a:rPr>
              <a:t>Regulace</a:t>
            </a:r>
            <a:r>
              <a:rPr lang="cs-CZ" sz="1600" dirty="0">
                <a:solidFill>
                  <a:schemeClr val="tx1"/>
                </a:solidFill>
              </a:rPr>
              <a:t> = </a:t>
            </a:r>
            <a:r>
              <a:rPr lang="cs-CZ" sz="1600" b="1" dirty="0">
                <a:solidFill>
                  <a:srgbClr val="00B050"/>
                </a:solidFill>
              </a:rPr>
              <a:t>celá organizace</a:t>
            </a:r>
            <a:r>
              <a:rPr lang="cs-CZ" sz="1600" dirty="0"/>
              <a:t>, nikoli systém, na němž je závislé fungování základní služby („ČEZ peče chleba“)</a:t>
            </a:r>
          </a:p>
          <a:p>
            <a:pPr marL="0" indent="0" algn="just">
              <a:spcBef>
                <a:spcPts val="200"/>
              </a:spcBef>
              <a:buClr>
                <a:srgbClr val="00B0F0"/>
              </a:buClr>
              <a:buNone/>
            </a:pPr>
            <a:endParaRPr lang="cs-CZ" sz="1600" dirty="0"/>
          </a:p>
        </p:txBody>
      </p:sp>
      <p:sp>
        <p:nvSpPr>
          <p:cNvPr id="8" name="Google Shape;141;p5">
            <a:extLst>
              <a:ext uri="{FF2B5EF4-FFF2-40B4-BE49-F238E27FC236}">
                <a16:creationId xmlns:a16="http://schemas.microsoft.com/office/drawing/2014/main" id="{56FA07EE-D604-4FA3-B20B-73A40920139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34963" y="141814"/>
            <a:ext cx="10168054" cy="6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cs-CZ" dirty="0"/>
              <a:t>Návrh NIS2 – proces určování </a:t>
            </a:r>
            <a:endParaRPr dirty="0"/>
          </a:p>
        </p:txBody>
      </p:sp>
      <p:pic>
        <p:nvPicPr>
          <p:cNvPr id="3" name="Obrázek 2">
            <a:extLst>
              <a:ext uri="{FF2B5EF4-FFF2-40B4-BE49-F238E27FC236}">
                <a16:creationId xmlns:a16="http://schemas.microsoft.com/office/drawing/2014/main" id="{BBADDE8C-44BC-4D21-88F3-8AF7710C649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4714" y="1235129"/>
            <a:ext cx="4647756" cy="4387742"/>
          </a:xfrm>
          <a:prstGeom prst="rect">
            <a:avLst/>
          </a:prstGeom>
        </p:spPr>
      </p:pic>
      <p:pic>
        <p:nvPicPr>
          <p:cNvPr id="5" name="Obrázek 4">
            <a:extLst>
              <a:ext uri="{FF2B5EF4-FFF2-40B4-BE49-F238E27FC236}">
                <a16:creationId xmlns:a16="http://schemas.microsoft.com/office/drawing/2014/main" id="{4042AC4E-3A8D-4467-B714-FA786195A5B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88523" y="2916153"/>
            <a:ext cx="4575603" cy="3324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5816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"/>
          <p:cNvSpPr txBox="1">
            <a:spLocks noGrp="1"/>
          </p:cNvSpPr>
          <p:nvPr>
            <p:ph type="sldNum" idx="12"/>
          </p:nvPr>
        </p:nvSpPr>
        <p:spPr>
          <a:xfrm>
            <a:off x="10992897" y="6240911"/>
            <a:ext cx="864141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/>
              <a:t>7</a:t>
            </a:fld>
            <a:endParaRPr dirty="0"/>
          </a:p>
        </p:txBody>
      </p:sp>
      <p:sp>
        <p:nvSpPr>
          <p:cNvPr id="140" name="Google Shape;140;p5"/>
          <p:cNvSpPr txBox="1">
            <a:spLocks noGrp="1"/>
          </p:cNvSpPr>
          <p:nvPr>
            <p:ph type="ftr" idx="11"/>
          </p:nvPr>
        </p:nvSpPr>
        <p:spPr>
          <a:xfrm>
            <a:off x="334963" y="6240911"/>
            <a:ext cx="10577547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Národní úřad pro kybernetickou a informační bezpečnost, TLP: WHITE</a:t>
            </a:r>
            <a:endParaRPr dirty="0"/>
          </a:p>
        </p:txBody>
      </p:sp>
      <p:sp>
        <p:nvSpPr>
          <p:cNvPr id="142" name="Google Shape;142;p5"/>
          <p:cNvSpPr txBox="1">
            <a:spLocks noGrp="1"/>
          </p:cNvSpPr>
          <p:nvPr>
            <p:ph type="body" idx="1"/>
          </p:nvPr>
        </p:nvSpPr>
        <p:spPr>
          <a:xfrm>
            <a:off x="334963" y="966187"/>
            <a:ext cx="11522075" cy="5292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spcBef>
                <a:spcPts val="600"/>
              </a:spcBef>
              <a:buClr>
                <a:srgbClr val="00B0F0"/>
              </a:buClr>
              <a:buNone/>
            </a:pPr>
            <a:r>
              <a:rPr lang="cs-CZ" sz="1800" b="1" dirty="0" err="1"/>
              <a:t>Essential</a:t>
            </a:r>
            <a:r>
              <a:rPr lang="cs-CZ" sz="1800" dirty="0"/>
              <a:t> (základní) (cca stovky) vs. </a:t>
            </a:r>
            <a:r>
              <a:rPr lang="cs-CZ" sz="1800" b="1" dirty="0" err="1"/>
              <a:t>important</a:t>
            </a:r>
            <a:r>
              <a:rPr lang="cs-CZ" sz="1800" dirty="0"/>
              <a:t> (důležité) </a:t>
            </a:r>
            <a:r>
              <a:rPr lang="cs-CZ" sz="1800" dirty="0" err="1"/>
              <a:t>entities</a:t>
            </a:r>
            <a:r>
              <a:rPr lang="cs-CZ" sz="1800" dirty="0"/>
              <a:t> (cca tisíce)</a:t>
            </a:r>
          </a:p>
          <a:p>
            <a:pPr marL="0" indent="0" algn="just">
              <a:spcBef>
                <a:spcPts val="600"/>
              </a:spcBef>
              <a:buClr>
                <a:srgbClr val="00B0F0"/>
              </a:buClr>
              <a:buNone/>
            </a:pPr>
            <a:endParaRPr lang="cs-CZ" sz="1800" dirty="0"/>
          </a:p>
          <a:p>
            <a:pPr marL="0" indent="0" algn="just">
              <a:spcBef>
                <a:spcPts val="600"/>
              </a:spcBef>
              <a:buClr>
                <a:srgbClr val="00B0F0"/>
              </a:buClr>
              <a:buNone/>
            </a:pPr>
            <a:r>
              <a:rPr lang="cs-CZ" sz="1800" b="1" dirty="0"/>
              <a:t>Rozdíly v regulaci:</a:t>
            </a:r>
          </a:p>
          <a:p>
            <a:pPr algn="just">
              <a:spcBef>
                <a:spcPts val="600"/>
              </a:spcBef>
              <a:buClr>
                <a:srgbClr val="00B0F0"/>
              </a:buClr>
            </a:pPr>
            <a:r>
              <a:rPr lang="cs-CZ" sz="1800" dirty="0"/>
              <a:t>Rozsah bezpečnostních opatření </a:t>
            </a:r>
          </a:p>
          <a:p>
            <a:pPr algn="just">
              <a:spcBef>
                <a:spcPts val="600"/>
              </a:spcBef>
              <a:buClr>
                <a:srgbClr val="00B0F0"/>
              </a:buClr>
            </a:pPr>
            <a:r>
              <a:rPr lang="cs-CZ" sz="1800" dirty="0"/>
              <a:t>Kontrola (NÚKIB nemůže kontrolovat </a:t>
            </a:r>
            <a:r>
              <a:rPr lang="cs-CZ" sz="1800" dirty="0" err="1"/>
              <a:t>essential</a:t>
            </a:r>
            <a:r>
              <a:rPr lang="cs-CZ" sz="1800" dirty="0"/>
              <a:t> i </a:t>
            </a:r>
            <a:r>
              <a:rPr lang="cs-CZ" sz="1800" dirty="0" err="1"/>
              <a:t>important</a:t>
            </a:r>
            <a:r>
              <a:rPr lang="cs-CZ" sz="1800" dirty="0"/>
              <a:t>)</a:t>
            </a:r>
          </a:p>
          <a:p>
            <a:pPr algn="just">
              <a:spcBef>
                <a:spcPts val="600"/>
              </a:spcBef>
              <a:buClr>
                <a:srgbClr val="00B0F0"/>
              </a:buClr>
            </a:pPr>
            <a:r>
              <a:rPr lang="cs-CZ" sz="1800" dirty="0"/>
              <a:t>Dozorové pravomoci (zvýšení minimální úrovně finančních sankcí, rozsah vyžádaných informací, pozastavení platnosti certifikace, pozastavení výkonu manažerské funkce)</a:t>
            </a:r>
          </a:p>
          <a:p>
            <a:pPr algn="just">
              <a:spcBef>
                <a:spcPts val="600"/>
              </a:spcBef>
              <a:buClr>
                <a:srgbClr val="00B0F0"/>
              </a:buClr>
            </a:pPr>
            <a:endParaRPr lang="cs-CZ" sz="1800" dirty="0"/>
          </a:p>
          <a:p>
            <a:pPr marL="0" indent="0" algn="just">
              <a:spcBef>
                <a:spcPts val="600"/>
              </a:spcBef>
              <a:buClr>
                <a:srgbClr val="00B0F0"/>
              </a:buClr>
              <a:buNone/>
            </a:pPr>
            <a:endParaRPr lang="cs-CZ" sz="1800" dirty="0"/>
          </a:p>
        </p:txBody>
      </p:sp>
      <p:sp>
        <p:nvSpPr>
          <p:cNvPr id="8" name="Google Shape;141;p5">
            <a:extLst>
              <a:ext uri="{FF2B5EF4-FFF2-40B4-BE49-F238E27FC236}">
                <a16:creationId xmlns:a16="http://schemas.microsoft.com/office/drawing/2014/main" id="{56FA07EE-D604-4FA3-B20B-73A40920139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34962" y="141814"/>
            <a:ext cx="11522075" cy="6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cs-CZ" dirty="0"/>
              <a:t>Návrh NIS2 – dvourychlostní regulace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7600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"/>
          <p:cNvSpPr txBox="1">
            <a:spLocks noGrp="1"/>
          </p:cNvSpPr>
          <p:nvPr>
            <p:ph type="sldNum" idx="12"/>
          </p:nvPr>
        </p:nvSpPr>
        <p:spPr>
          <a:xfrm>
            <a:off x="10992897" y="6240911"/>
            <a:ext cx="864141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/>
              <a:t>8</a:t>
            </a:fld>
            <a:endParaRPr dirty="0"/>
          </a:p>
        </p:txBody>
      </p:sp>
      <p:sp>
        <p:nvSpPr>
          <p:cNvPr id="140" name="Google Shape;140;p5"/>
          <p:cNvSpPr txBox="1">
            <a:spLocks noGrp="1"/>
          </p:cNvSpPr>
          <p:nvPr>
            <p:ph type="ftr" idx="11"/>
          </p:nvPr>
        </p:nvSpPr>
        <p:spPr>
          <a:xfrm>
            <a:off x="334963" y="6240911"/>
            <a:ext cx="10577547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Národní úřad pro kybernetickou a informační bezpečnost, TLP: WHITE</a:t>
            </a:r>
            <a:endParaRPr dirty="0"/>
          </a:p>
        </p:txBody>
      </p:sp>
      <p:sp>
        <p:nvSpPr>
          <p:cNvPr id="142" name="Google Shape;142;p5"/>
          <p:cNvSpPr txBox="1">
            <a:spLocks noGrp="1"/>
          </p:cNvSpPr>
          <p:nvPr>
            <p:ph type="body" idx="1"/>
          </p:nvPr>
        </p:nvSpPr>
        <p:spPr>
          <a:xfrm>
            <a:off x="275897" y="990925"/>
            <a:ext cx="5918169" cy="326302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indent="0" algn="just">
              <a:spcBef>
                <a:spcPts val="200"/>
              </a:spcBef>
              <a:buClr>
                <a:srgbClr val="00B0F0"/>
              </a:buClr>
              <a:buNone/>
            </a:pPr>
            <a:r>
              <a:rPr lang="cs-CZ" sz="1800" b="1" dirty="0"/>
              <a:t>Identifikace povinných osob:</a:t>
            </a:r>
          </a:p>
          <a:p>
            <a:pPr algn="just">
              <a:spcBef>
                <a:spcPts val="200"/>
              </a:spcBef>
              <a:buClr>
                <a:srgbClr val="00B0F0"/>
              </a:buClr>
            </a:pPr>
            <a:r>
              <a:rPr lang="cs-CZ" sz="1800" dirty="0" err="1"/>
              <a:t>Samoidentifikace</a:t>
            </a:r>
            <a:r>
              <a:rPr lang="cs-CZ" sz="1800" dirty="0"/>
              <a:t> (</a:t>
            </a:r>
            <a:r>
              <a:rPr lang="cs-CZ" sz="1800" dirty="0" err="1"/>
              <a:t>samonahlášení</a:t>
            </a:r>
            <a:r>
              <a:rPr lang="cs-CZ" sz="1800" dirty="0"/>
              <a:t>) – subjekty podle velikosti</a:t>
            </a:r>
          </a:p>
          <a:p>
            <a:pPr algn="just">
              <a:spcBef>
                <a:spcPts val="200"/>
              </a:spcBef>
              <a:buClr>
                <a:srgbClr val="00B0F0"/>
              </a:buClr>
            </a:pPr>
            <a:r>
              <a:rPr lang="cs-CZ" sz="1800" dirty="0"/>
              <a:t>Rozhodnutí NÚKIB – subjekty podle dodatečných kritérií</a:t>
            </a:r>
          </a:p>
          <a:p>
            <a:pPr marL="0" indent="0" algn="just">
              <a:spcBef>
                <a:spcPts val="200"/>
              </a:spcBef>
              <a:buClr>
                <a:srgbClr val="00B0F0"/>
              </a:buClr>
              <a:buNone/>
            </a:pPr>
            <a:endParaRPr lang="cs-CZ" sz="1800" dirty="0"/>
          </a:p>
          <a:p>
            <a:pPr marL="0" indent="0" algn="just">
              <a:spcBef>
                <a:spcPts val="200"/>
              </a:spcBef>
              <a:buClr>
                <a:srgbClr val="00B0F0"/>
              </a:buClr>
              <a:buNone/>
            </a:pPr>
            <a:r>
              <a:rPr lang="cs-CZ" sz="1800" b="1" dirty="0"/>
              <a:t>Rozsah regulace (zavádění BO, hlášení incidentů):</a:t>
            </a:r>
          </a:p>
          <a:p>
            <a:pPr algn="just">
              <a:spcBef>
                <a:spcPts val="200"/>
              </a:spcBef>
              <a:buClr>
                <a:srgbClr val="00B0F0"/>
              </a:buClr>
            </a:pPr>
            <a:r>
              <a:rPr lang="cs-CZ" sz="1800" dirty="0"/>
              <a:t>ISMS pro celou organizaci</a:t>
            </a:r>
          </a:p>
          <a:p>
            <a:pPr algn="just">
              <a:spcBef>
                <a:spcPts val="200"/>
              </a:spcBef>
              <a:buClr>
                <a:srgbClr val="00B0F0"/>
              </a:buClr>
            </a:pPr>
            <a:r>
              <a:rPr lang="cs-CZ" sz="1800" dirty="0"/>
              <a:t>Cíle ISMS = služby, pro které byl subjekt určen</a:t>
            </a:r>
          </a:p>
          <a:p>
            <a:pPr algn="just">
              <a:spcBef>
                <a:spcPts val="200"/>
              </a:spcBef>
              <a:buClr>
                <a:srgbClr val="00B0F0"/>
              </a:buClr>
            </a:pPr>
            <a:endParaRPr lang="cs-CZ" sz="1800" dirty="0"/>
          </a:p>
          <a:p>
            <a:pPr marL="0" indent="0" algn="just">
              <a:spcBef>
                <a:spcPts val="200"/>
              </a:spcBef>
              <a:buClr>
                <a:srgbClr val="00B0F0"/>
              </a:buClr>
              <a:buNone/>
            </a:pPr>
            <a:r>
              <a:rPr lang="cs-CZ" sz="1800" b="1" dirty="0"/>
              <a:t>Kategorizace povinných osob:</a:t>
            </a:r>
          </a:p>
          <a:p>
            <a:pPr algn="just">
              <a:spcBef>
                <a:spcPts val="200"/>
              </a:spcBef>
              <a:buClr>
                <a:srgbClr val="00B0F0"/>
              </a:buClr>
            </a:pPr>
            <a:r>
              <a:rPr lang="cs-CZ" sz="1800" dirty="0" err="1"/>
              <a:t>Essential</a:t>
            </a:r>
            <a:r>
              <a:rPr lang="cs-CZ" sz="1800" dirty="0"/>
              <a:t> </a:t>
            </a:r>
            <a:r>
              <a:rPr lang="cs-CZ" sz="1800" dirty="0" err="1"/>
              <a:t>entities</a:t>
            </a:r>
            <a:r>
              <a:rPr lang="cs-CZ" sz="1800" dirty="0"/>
              <a:t> (zde zbytek KII, PZS, část VIS)</a:t>
            </a:r>
          </a:p>
          <a:p>
            <a:pPr algn="just">
              <a:spcBef>
                <a:spcPts val="200"/>
              </a:spcBef>
              <a:buClr>
                <a:srgbClr val="00B0F0"/>
              </a:buClr>
            </a:pPr>
            <a:r>
              <a:rPr lang="cs-CZ" sz="1800" dirty="0" err="1"/>
              <a:t>Important</a:t>
            </a:r>
            <a:r>
              <a:rPr lang="cs-CZ" sz="1800" dirty="0"/>
              <a:t> </a:t>
            </a:r>
            <a:r>
              <a:rPr lang="cs-CZ" sz="1800" dirty="0" err="1"/>
              <a:t>entites</a:t>
            </a:r>
            <a:r>
              <a:rPr lang="cs-CZ" sz="1800" dirty="0"/>
              <a:t> (zde patrně zbytek VIS + obce s rozšířenou působností)</a:t>
            </a:r>
          </a:p>
          <a:p>
            <a:pPr algn="just">
              <a:spcBef>
                <a:spcPts val="200"/>
              </a:spcBef>
              <a:buClr>
                <a:srgbClr val="00B0F0"/>
              </a:buClr>
            </a:pPr>
            <a:endParaRPr lang="cs-CZ" sz="1800" dirty="0"/>
          </a:p>
          <a:p>
            <a:pPr algn="just">
              <a:spcBef>
                <a:spcPts val="200"/>
              </a:spcBef>
              <a:buClr>
                <a:srgbClr val="00B0F0"/>
              </a:buClr>
            </a:pPr>
            <a:endParaRPr lang="cs-CZ" sz="1800" dirty="0"/>
          </a:p>
          <a:p>
            <a:pPr algn="just">
              <a:spcBef>
                <a:spcPts val="200"/>
              </a:spcBef>
              <a:buClr>
                <a:srgbClr val="00B0F0"/>
              </a:buClr>
            </a:pPr>
            <a:endParaRPr lang="cs-CZ" sz="1800" dirty="0"/>
          </a:p>
          <a:p>
            <a:pPr marL="0" indent="0" algn="just">
              <a:spcBef>
                <a:spcPts val="200"/>
              </a:spcBef>
              <a:buClr>
                <a:srgbClr val="00B0F0"/>
              </a:buClr>
              <a:buNone/>
            </a:pPr>
            <a:endParaRPr lang="cs-CZ" sz="1800" dirty="0"/>
          </a:p>
        </p:txBody>
      </p:sp>
      <p:sp>
        <p:nvSpPr>
          <p:cNvPr id="8" name="Google Shape;141;p5">
            <a:extLst>
              <a:ext uri="{FF2B5EF4-FFF2-40B4-BE49-F238E27FC236}">
                <a16:creationId xmlns:a16="http://schemas.microsoft.com/office/drawing/2014/main" id="{56FA07EE-D604-4FA3-B20B-73A40920139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34963" y="141814"/>
            <a:ext cx="10657934" cy="6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cs-CZ" sz="3200" dirty="0"/>
              <a:t>Návrh NIS2 – </a:t>
            </a:r>
            <a:r>
              <a:rPr lang="cs-CZ" sz="3200" dirty="0">
                <a:solidFill>
                  <a:srgbClr val="FF0000"/>
                </a:solidFill>
              </a:rPr>
              <a:t>předpokládaná podoba </a:t>
            </a:r>
            <a:r>
              <a:rPr lang="cs-CZ" sz="3200" dirty="0"/>
              <a:t>národní transpozice</a:t>
            </a:r>
            <a:endParaRPr sz="3200" dirty="0"/>
          </a:p>
        </p:txBody>
      </p:sp>
      <p:sp>
        <p:nvSpPr>
          <p:cNvPr id="7" name="Google Shape;142;p5">
            <a:extLst>
              <a:ext uri="{FF2B5EF4-FFF2-40B4-BE49-F238E27FC236}">
                <a16:creationId xmlns:a16="http://schemas.microsoft.com/office/drawing/2014/main" id="{14B4BD0A-BAEA-44E8-822F-A53643379C84}"/>
              </a:ext>
            </a:extLst>
          </p:cNvPr>
          <p:cNvSpPr txBox="1">
            <a:spLocks/>
          </p:cNvSpPr>
          <p:nvPr/>
        </p:nvSpPr>
        <p:spPr>
          <a:xfrm>
            <a:off x="6379597" y="990925"/>
            <a:ext cx="5918169" cy="9186806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91425" rIns="91425" bIns="91425" rtlCol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360000" marR="0" lvl="0" indent="-36000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 panose="020B0604020202020204" pitchFamily="34" charset="0"/>
              <a:buChar char="•"/>
              <a:defRPr sz="2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720000" marR="0" lvl="1" indent="-36000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80000"/>
              <a:buFont typeface="Courier New" panose="02070309020205020404" pitchFamily="49" charset="0"/>
              <a:buChar char="o"/>
              <a:defRPr sz="2000" b="0" i="0" u="none" strike="noStrike" cap="none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Ubuntu"/>
              </a:defRPr>
            </a:lvl2pPr>
            <a:lvl3pPr marL="1080000" marR="0" lvl="2" indent="-36000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§"/>
              <a:defRPr sz="2000" b="0" i="0" u="none" strike="noStrike" cap="none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Ubuntu"/>
              </a:defRPr>
            </a:lvl3pPr>
            <a:lvl4pPr marL="1440000" marR="0" lvl="3" indent="-36000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§"/>
              <a:defRPr sz="2000" b="0" i="0" u="none" strike="noStrike" cap="none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Ubuntu"/>
              </a:defRPr>
            </a:lvl4pPr>
            <a:lvl5pPr marL="1800000" marR="0" lvl="4" indent="-360000" algn="l" rtl="0" eaLnBrk="1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Pct val="100000"/>
              <a:buFont typeface="Wingdings" panose="05000000000000000000" pitchFamily="2" charset="2"/>
              <a:buChar char="§"/>
              <a:defRPr sz="2000" b="0" i="0" u="none" strike="noStrike" cap="none">
                <a:solidFill>
                  <a:schemeClr val="tx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  <a:sym typeface="Ubuntu"/>
              </a:defRPr>
            </a:lvl5pPr>
            <a:lvl6pPr marL="2743200" marR="0" lvl="5" indent="-4572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Ubuntu"/>
              <a:buChar char="■"/>
              <a:defRPr sz="3600" b="0" i="0" u="none" strike="noStrike" cap="none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defRPr>
            </a:lvl6pPr>
            <a:lvl7pPr marL="3200400" marR="0" lvl="6" indent="-4572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Ubuntu"/>
              <a:buChar char="●"/>
              <a:defRPr sz="3600" b="0" i="0" u="none" strike="noStrike" cap="none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defRPr>
            </a:lvl7pPr>
            <a:lvl8pPr marL="3657600" marR="0" lvl="7" indent="-4572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Ubuntu"/>
              <a:buChar char="○"/>
              <a:defRPr sz="3600" b="0" i="0" u="none" strike="noStrike" cap="none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defRPr>
            </a:lvl8pPr>
            <a:lvl9pPr marL="4114800" marR="0" lvl="8" indent="-457200" algn="l" rtl="0" eaLnBrk="1" hangingPunct="1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3600"/>
              <a:buFont typeface="Ubuntu"/>
              <a:buChar char="■"/>
              <a:defRPr sz="3600" b="0" i="0" u="none" strike="noStrike" cap="none">
                <a:solidFill>
                  <a:srgbClr val="FFFFFF"/>
                </a:solidFill>
                <a:latin typeface="Ubuntu"/>
                <a:ea typeface="Ubuntu"/>
                <a:cs typeface="Ubuntu"/>
                <a:sym typeface="Ubuntu"/>
              </a:defRPr>
            </a:lvl9pPr>
          </a:lstStyle>
          <a:p>
            <a:pPr marL="0" indent="0" algn="just">
              <a:spcBef>
                <a:spcPts val="200"/>
              </a:spcBef>
              <a:buClr>
                <a:srgbClr val="00B0F0"/>
              </a:buClr>
              <a:buNone/>
            </a:pPr>
            <a:r>
              <a:rPr lang="cs-CZ" sz="1800" b="1" dirty="0"/>
              <a:t>Rozsah služeb NÚKIB:</a:t>
            </a:r>
          </a:p>
          <a:p>
            <a:pPr algn="just">
              <a:spcBef>
                <a:spcPts val="200"/>
              </a:spcBef>
              <a:buClr>
                <a:srgbClr val="00B0F0"/>
              </a:buClr>
            </a:pPr>
            <a:r>
              <a:rPr lang="cs-CZ" sz="1800" dirty="0"/>
              <a:t>Plný rozsah - </a:t>
            </a:r>
            <a:r>
              <a:rPr lang="cs-CZ" sz="1800" dirty="0" err="1"/>
              <a:t>essential</a:t>
            </a:r>
            <a:r>
              <a:rPr lang="cs-CZ" sz="1800" dirty="0"/>
              <a:t> </a:t>
            </a:r>
            <a:r>
              <a:rPr lang="cs-CZ" sz="1800" dirty="0" err="1"/>
              <a:t>ent</a:t>
            </a:r>
            <a:r>
              <a:rPr lang="cs-CZ" sz="1800" dirty="0"/>
              <a:t>. </a:t>
            </a:r>
          </a:p>
          <a:p>
            <a:pPr algn="just">
              <a:spcBef>
                <a:spcPts val="200"/>
              </a:spcBef>
              <a:buClr>
                <a:srgbClr val="00B0F0"/>
              </a:buClr>
            </a:pPr>
            <a:r>
              <a:rPr lang="cs-CZ" sz="1800" dirty="0"/>
              <a:t>Omezený rozsah – </a:t>
            </a:r>
            <a:r>
              <a:rPr lang="cs-CZ" sz="1800" dirty="0" err="1"/>
              <a:t>important</a:t>
            </a:r>
            <a:r>
              <a:rPr lang="cs-CZ" sz="1800" dirty="0"/>
              <a:t> </a:t>
            </a:r>
            <a:r>
              <a:rPr lang="cs-CZ" sz="1800" dirty="0" err="1"/>
              <a:t>ent</a:t>
            </a:r>
            <a:r>
              <a:rPr lang="cs-CZ" sz="1800" dirty="0"/>
              <a:t>.</a:t>
            </a:r>
          </a:p>
          <a:p>
            <a:pPr marL="0" indent="0" algn="just">
              <a:spcBef>
                <a:spcPts val="200"/>
              </a:spcBef>
              <a:buClr>
                <a:srgbClr val="00B0F0"/>
              </a:buClr>
              <a:buNone/>
            </a:pPr>
            <a:endParaRPr lang="cs-CZ" sz="1800" b="1" dirty="0"/>
          </a:p>
          <a:p>
            <a:pPr marL="0" indent="0" algn="just">
              <a:spcBef>
                <a:spcPts val="200"/>
              </a:spcBef>
              <a:buClr>
                <a:srgbClr val="00B0F0"/>
              </a:buClr>
              <a:buNone/>
            </a:pPr>
            <a:r>
              <a:rPr lang="cs-CZ" sz="1800" b="1" dirty="0"/>
              <a:t>Bezpečnostní opatření, obsah ISMS:</a:t>
            </a:r>
          </a:p>
          <a:p>
            <a:pPr algn="just">
              <a:spcBef>
                <a:spcPts val="200"/>
              </a:spcBef>
              <a:buClr>
                <a:srgbClr val="00B0F0"/>
              </a:buClr>
            </a:pPr>
            <a:r>
              <a:rPr lang="cs-CZ" sz="1800" dirty="0"/>
              <a:t>VKB –</a:t>
            </a:r>
            <a:r>
              <a:rPr lang="cs-CZ" sz="1800" dirty="0" err="1"/>
              <a:t>essential</a:t>
            </a:r>
            <a:r>
              <a:rPr lang="cs-CZ" sz="1800" dirty="0"/>
              <a:t> </a:t>
            </a:r>
            <a:r>
              <a:rPr lang="cs-CZ" sz="1800" dirty="0" err="1"/>
              <a:t>ent</a:t>
            </a:r>
            <a:r>
              <a:rPr lang="cs-CZ" sz="1800" dirty="0"/>
              <a:t>.</a:t>
            </a:r>
          </a:p>
          <a:p>
            <a:pPr algn="just">
              <a:spcBef>
                <a:spcPts val="200"/>
              </a:spcBef>
              <a:buClr>
                <a:srgbClr val="00B0F0"/>
              </a:buClr>
            </a:pPr>
            <a:r>
              <a:rPr lang="cs-CZ" sz="1800" dirty="0"/>
              <a:t>„Minimální bezpečnostní standard“ – pro </a:t>
            </a:r>
            <a:r>
              <a:rPr lang="cs-CZ" sz="1800" dirty="0" err="1"/>
              <a:t>important</a:t>
            </a:r>
            <a:r>
              <a:rPr lang="cs-CZ" sz="1800" dirty="0"/>
              <a:t> </a:t>
            </a:r>
            <a:r>
              <a:rPr lang="cs-CZ" sz="1800" dirty="0" err="1"/>
              <a:t>ent</a:t>
            </a:r>
            <a:r>
              <a:rPr lang="cs-CZ" sz="1800" dirty="0"/>
              <a:t>.</a:t>
            </a:r>
          </a:p>
          <a:p>
            <a:pPr algn="just">
              <a:spcBef>
                <a:spcPts val="200"/>
              </a:spcBef>
              <a:buClr>
                <a:srgbClr val="00B0F0"/>
              </a:buClr>
            </a:pPr>
            <a:endParaRPr lang="cs-CZ" sz="1800" b="1" dirty="0"/>
          </a:p>
          <a:p>
            <a:pPr marL="0" indent="0" algn="just">
              <a:spcBef>
                <a:spcPts val="200"/>
              </a:spcBef>
              <a:buClr>
                <a:srgbClr val="00B0F0"/>
              </a:buClr>
              <a:buNone/>
            </a:pPr>
            <a:r>
              <a:rPr lang="cs-CZ" sz="1800" b="1" dirty="0"/>
              <a:t>Kontrola dodržování VKB:</a:t>
            </a:r>
          </a:p>
          <a:p>
            <a:pPr algn="just">
              <a:spcBef>
                <a:spcPts val="200"/>
              </a:spcBef>
              <a:buClr>
                <a:srgbClr val="00B0F0"/>
              </a:buClr>
            </a:pPr>
            <a:r>
              <a:rPr lang="cs-CZ" sz="1800" dirty="0"/>
              <a:t>Plná kontrola NÚKIB ex-ante / ex-post</a:t>
            </a:r>
          </a:p>
          <a:p>
            <a:pPr algn="just">
              <a:spcBef>
                <a:spcPts val="200"/>
              </a:spcBef>
              <a:buClr>
                <a:srgbClr val="00B0F0"/>
              </a:buClr>
            </a:pPr>
            <a:r>
              <a:rPr lang="cs-CZ" sz="1800" dirty="0"/>
              <a:t>Plná kontrola jinou autoritou</a:t>
            </a:r>
          </a:p>
        </p:txBody>
      </p:sp>
    </p:spTree>
    <p:extLst>
      <p:ext uri="{BB962C8B-B14F-4D97-AF65-F5344CB8AC3E}">
        <p14:creationId xmlns:p14="http://schemas.microsoft.com/office/powerpoint/2010/main" val="32699004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5"/>
          <p:cNvSpPr txBox="1">
            <a:spLocks noGrp="1"/>
          </p:cNvSpPr>
          <p:nvPr>
            <p:ph type="sldNum" idx="12"/>
          </p:nvPr>
        </p:nvSpPr>
        <p:spPr>
          <a:xfrm>
            <a:off x="10992897" y="6240911"/>
            <a:ext cx="864141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cs-CZ"/>
              <a:t>9</a:t>
            </a:fld>
            <a:endParaRPr dirty="0"/>
          </a:p>
        </p:txBody>
      </p:sp>
      <p:sp>
        <p:nvSpPr>
          <p:cNvPr id="140" name="Google Shape;140;p5"/>
          <p:cNvSpPr txBox="1">
            <a:spLocks noGrp="1"/>
          </p:cNvSpPr>
          <p:nvPr>
            <p:ph type="ftr" idx="11"/>
          </p:nvPr>
        </p:nvSpPr>
        <p:spPr>
          <a:xfrm>
            <a:off x="334963" y="6240911"/>
            <a:ext cx="10577547" cy="47527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cs-CZ" dirty="0"/>
              <a:t>Národní úřad pro kybernetickou a informační bezpečnost, TLP: WHITE</a:t>
            </a:r>
            <a:endParaRPr dirty="0"/>
          </a:p>
        </p:txBody>
      </p:sp>
      <p:sp>
        <p:nvSpPr>
          <p:cNvPr id="142" name="Google Shape;142;p5"/>
          <p:cNvSpPr txBox="1">
            <a:spLocks noGrp="1"/>
          </p:cNvSpPr>
          <p:nvPr>
            <p:ph type="body" idx="1"/>
          </p:nvPr>
        </p:nvSpPr>
        <p:spPr>
          <a:xfrm>
            <a:off x="322771" y="978379"/>
            <a:ext cx="11534266" cy="53005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numCol="2" spcCol="360000" anchor="t" anchorCtr="0">
            <a:noAutofit/>
          </a:bodyPr>
          <a:lstStyle/>
          <a:p>
            <a:pPr marL="285744" indent="-285744" algn="just">
              <a:spcBef>
                <a:spcPts val="1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2000" b="1" dirty="0"/>
              <a:t>Určené subjekty zůstanou určeny </a:t>
            </a:r>
            <a:r>
              <a:rPr lang="cs-CZ" sz="2000" dirty="0"/>
              <a:t>(kromě bank</a:t>
            </a:r>
            <a:r>
              <a:rPr lang="cs-CZ" sz="2000" dirty="0">
                <a:sym typeface="Wingdings" panose="05000000000000000000" pitchFamily="2" charset="2"/>
              </a:rPr>
              <a:t>)</a:t>
            </a:r>
            <a:r>
              <a:rPr lang="cs-CZ" sz="2000" dirty="0"/>
              <a:t> </a:t>
            </a:r>
          </a:p>
          <a:p>
            <a:pPr lvl="1" algn="just">
              <a:spcBef>
                <a:spcPts val="1200"/>
              </a:spcBef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cs-CZ" sz="1800" dirty="0"/>
              <a:t>kritérium velikosti organizace</a:t>
            </a:r>
          </a:p>
          <a:p>
            <a:pPr lvl="1" algn="just">
              <a:spcBef>
                <a:spcPts val="1200"/>
              </a:spcBef>
              <a:buClr>
                <a:srgbClr val="00B0F0"/>
              </a:buClr>
              <a:buFont typeface="Arial" panose="020B0604020202020204" pitchFamily="34" charset="0"/>
              <a:buChar char="•"/>
            </a:pPr>
            <a:r>
              <a:rPr lang="cs-CZ" sz="1800" dirty="0"/>
              <a:t>kritérium důležitosti pro sektor (bez ohledu na obrat nebo počet zaměstnanců)</a:t>
            </a:r>
          </a:p>
          <a:p>
            <a:pPr marL="285744" indent="-285744" algn="just">
              <a:spcBef>
                <a:spcPts val="1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2000" b="1" dirty="0"/>
              <a:t>Dosavadní PZS, VIS a KII </a:t>
            </a:r>
            <a:r>
              <a:rPr lang="cs-CZ" sz="2000" dirty="0"/>
              <a:t>– primárně snaha o zachování dosavadní úrovně regulace</a:t>
            </a:r>
          </a:p>
          <a:p>
            <a:pPr marL="285744" indent="-285744" algn="just">
              <a:spcBef>
                <a:spcPts val="1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2000" b="1" dirty="0"/>
              <a:t>Rozsah zabezpečení informačních systémů se rozšíří na celou organizaci</a:t>
            </a:r>
            <a:r>
              <a:rPr lang="cs-CZ" sz="2000" dirty="0"/>
              <a:t>, nejen na systém používaný pro výkon základní služby</a:t>
            </a:r>
          </a:p>
          <a:p>
            <a:pPr marL="1258888" indent="0" algn="just">
              <a:spcBef>
                <a:spcPts val="1200"/>
              </a:spcBef>
              <a:buClr>
                <a:srgbClr val="00B0F0"/>
              </a:buClr>
              <a:buNone/>
            </a:pPr>
            <a:r>
              <a:rPr lang="cs-CZ" sz="2000" b="1" dirty="0">
                <a:solidFill>
                  <a:srgbClr val="FF0000"/>
                </a:solidFill>
              </a:rPr>
              <a:t>x</a:t>
            </a:r>
            <a:r>
              <a:rPr lang="cs-CZ" sz="2000" dirty="0"/>
              <a:t>  risk-</a:t>
            </a:r>
            <a:r>
              <a:rPr lang="cs-CZ" sz="2000" dirty="0" err="1"/>
              <a:t>based</a:t>
            </a:r>
            <a:r>
              <a:rPr lang="cs-CZ" sz="2000" dirty="0"/>
              <a:t> </a:t>
            </a:r>
            <a:r>
              <a:rPr lang="cs-CZ" sz="2000" dirty="0" err="1"/>
              <a:t>approach</a:t>
            </a:r>
            <a:endParaRPr lang="cs-CZ" sz="2000" dirty="0"/>
          </a:p>
          <a:p>
            <a:pPr marL="285744" indent="-285744" algn="just">
              <a:spcBef>
                <a:spcPts val="1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2000" b="1" dirty="0"/>
              <a:t>Větší zapojení Evropské komise</a:t>
            </a:r>
            <a:r>
              <a:rPr lang="cs-CZ" sz="2000" dirty="0"/>
              <a:t> – prováděcí akty Komise – bezpečnostní opatření, hlášení incidentů</a:t>
            </a:r>
          </a:p>
          <a:p>
            <a:pPr marL="1260475" indent="0" algn="just">
              <a:spcBef>
                <a:spcPts val="1200"/>
              </a:spcBef>
              <a:buClr>
                <a:srgbClr val="00B0F0"/>
              </a:buClr>
              <a:buNone/>
            </a:pPr>
            <a:r>
              <a:rPr lang="cs-CZ" sz="2000" b="1" dirty="0">
                <a:solidFill>
                  <a:srgbClr val="00B050"/>
                </a:solidFill>
              </a:rPr>
              <a:t>!</a:t>
            </a:r>
            <a:r>
              <a:rPr lang="cs-CZ" sz="2000" dirty="0"/>
              <a:t> ISO 27k </a:t>
            </a:r>
            <a:r>
              <a:rPr lang="cs-CZ" sz="2000" dirty="0">
                <a:sym typeface="Wingdings" panose="05000000000000000000" pitchFamily="2" charset="2"/>
              </a:rPr>
              <a:t> VKB</a:t>
            </a:r>
          </a:p>
          <a:p>
            <a:pPr marL="285744" indent="-285744" algn="just">
              <a:spcBef>
                <a:spcPts val="1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2000" b="1" dirty="0">
                <a:sym typeface="Wingdings" panose="05000000000000000000" pitchFamily="2" charset="2"/>
              </a:rPr>
              <a:t>Vyšší pokuty</a:t>
            </a:r>
            <a:r>
              <a:rPr lang="cs-CZ" sz="2000" dirty="0">
                <a:sym typeface="Wingdings" panose="05000000000000000000" pitchFamily="2" charset="2"/>
              </a:rPr>
              <a:t> za neplnění bezpečnostních opatření (dnes max. 5 mil. Kč)</a:t>
            </a:r>
          </a:p>
          <a:p>
            <a:pPr marL="285744" indent="-285744" algn="just">
              <a:spcBef>
                <a:spcPts val="1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2000" b="1" dirty="0">
                <a:sym typeface="Wingdings" panose="05000000000000000000" pitchFamily="2" charset="2"/>
              </a:rPr>
              <a:t>Větší důraz</a:t>
            </a:r>
            <a:r>
              <a:rPr lang="cs-CZ" sz="2000" dirty="0">
                <a:sym typeface="Wingdings" panose="05000000000000000000" pitchFamily="2" charset="2"/>
              </a:rPr>
              <a:t> na sdílení informací mezi určenými subjekty</a:t>
            </a:r>
          </a:p>
          <a:p>
            <a:pPr marL="285744" indent="-285744" algn="just">
              <a:spcBef>
                <a:spcPts val="1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2000" b="1" dirty="0">
                <a:sym typeface="Wingdings" panose="05000000000000000000" pitchFamily="2" charset="2"/>
              </a:rPr>
              <a:t>Rozsah služeb NÚKIB </a:t>
            </a:r>
            <a:r>
              <a:rPr lang="cs-CZ" sz="2000" dirty="0">
                <a:sym typeface="Wingdings" panose="05000000000000000000" pitchFamily="2" charset="2"/>
              </a:rPr>
              <a:t>– VIP klub – </a:t>
            </a:r>
            <a:r>
              <a:rPr lang="cs-CZ" sz="2000" dirty="0" err="1">
                <a:sym typeface="Wingdings" panose="05000000000000000000" pitchFamily="2" charset="2"/>
              </a:rPr>
              <a:t>essential</a:t>
            </a:r>
            <a:endParaRPr lang="cs-CZ" sz="2000" dirty="0">
              <a:sym typeface="Wingdings" panose="05000000000000000000" pitchFamily="2" charset="2"/>
            </a:endParaRPr>
          </a:p>
          <a:p>
            <a:pPr marL="285744" indent="-285744" algn="just">
              <a:spcBef>
                <a:spcPts val="1200"/>
              </a:spcBef>
              <a:buClr>
                <a:srgbClr val="00B0F0"/>
              </a:buClr>
              <a:buFont typeface="Courier New" panose="02070309020205020404" pitchFamily="49" charset="0"/>
              <a:buChar char="o"/>
            </a:pPr>
            <a:r>
              <a:rPr lang="cs-CZ" sz="2000" b="1" dirty="0">
                <a:sym typeface="Wingdings" panose="05000000000000000000" pitchFamily="2" charset="2"/>
              </a:rPr>
              <a:t>Konec přezkumů/</a:t>
            </a:r>
            <a:r>
              <a:rPr lang="cs-CZ" sz="2000" b="1" dirty="0" err="1">
                <a:sym typeface="Wingdings" panose="05000000000000000000" pitchFamily="2" charset="2"/>
              </a:rPr>
              <a:t>přeurčování</a:t>
            </a:r>
            <a:endParaRPr lang="cs-CZ" sz="2000" b="1" dirty="0">
              <a:sym typeface="Wingdings" panose="05000000000000000000" pitchFamily="2" charset="2"/>
            </a:endParaRPr>
          </a:p>
        </p:txBody>
      </p:sp>
      <p:sp>
        <p:nvSpPr>
          <p:cNvPr id="8" name="Google Shape;141;p5">
            <a:extLst>
              <a:ext uri="{FF2B5EF4-FFF2-40B4-BE49-F238E27FC236}">
                <a16:creationId xmlns:a16="http://schemas.microsoft.com/office/drawing/2014/main" id="{56FA07EE-D604-4FA3-B20B-73A40920139C}"/>
              </a:ext>
            </a:extLst>
          </p:cNvPr>
          <p:cNvSpPr txBox="1">
            <a:spLocks noGrp="1"/>
          </p:cNvSpPr>
          <p:nvPr>
            <p:ph type="ctrTitle"/>
          </p:nvPr>
        </p:nvSpPr>
        <p:spPr>
          <a:xfrm>
            <a:off x="334962" y="141814"/>
            <a:ext cx="11255675" cy="61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lvl="0"/>
            <a:r>
              <a:rPr lang="cs-CZ" dirty="0"/>
              <a:t>Důsledky přijetí NIS2 pro regulované subjekty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0844690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</p:sld>
</file>

<file path=ppt/theme/theme1.xml><?xml version="1.0" encoding="utf-8"?>
<a:theme xmlns:a="http://schemas.openxmlformats.org/drawingml/2006/main" name="Motiv Office">
  <a:themeElements>
    <a:clrScheme name="Office Theme">
      <a:dk1>
        <a:srgbClr val="111111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12_Prezentace_v1.4.potx" id="{939B2CF0-BED0-4D6D-9C4F-668EF0940E7D}" vid="{1C359BF5-3A9C-44F7-9CC5-2CB0817F2FBA}"/>
    </a:ext>
  </a:extLst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CA9B4E6-F950-40D0-A448-B998E85DB701}"/>
</file>

<file path=customXml/itemProps2.xml><?xml version="1.0" encoding="utf-8"?>
<ds:datastoreItem xmlns:ds="http://schemas.openxmlformats.org/officeDocument/2006/customXml" ds:itemID="{D8E786C7-D8AF-46D9-88B3-D4006B36C479}"/>
</file>

<file path=customXml/itemProps3.xml><?xml version="1.0" encoding="utf-8"?>
<ds:datastoreItem xmlns:ds="http://schemas.openxmlformats.org/officeDocument/2006/customXml" ds:itemID="{15ACB0D3-ECED-43BC-8A60-AB18DA464E3B}"/>
</file>

<file path=docProps/app.xml><?xml version="1.0" encoding="utf-8"?>
<Properties xmlns="http://schemas.openxmlformats.org/officeDocument/2006/extended-properties" xmlns:vt="http://schemas.openxmlformats.org/officeDocument/2006/docPropsVTypes">
  <Template>12_Prezentace_v1.4</Template>
  <TotalTime>2428</TotalTime>
  <Words>1224</Words>
  <Application>Microsoft Office PowerPoint</Application>
  <PresentationFormat>Širokoúhlá obrazovka</PresentationFormat>
  <Paragraphs>163</Paragraphs>
  <Slides>13</Slides>
  <Notes>10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13</vt:i4>
      </vt:variant>
    </vt:vector>
  </HeadingPairs>
  <TitlesOfParts>
    <vt:vector size="19" baseType="lpstr">
      <vt:lpstr>Calibri</vt:lpstr>
      <vt:lpstr>Courier New</vt:lpstr>
      <vt:lpstr>Wingdings</vt:lpstr>
      <vt:lpstr>Arial</vt:lpstr>
      <vt:lpstr>Ubuntu</vt:lpstr>
      <vt:lpstr>Motiv Office</vt:lpstr>
      <vt:lpstr>NIS2 Představení navrhované úpravy regulace kybernetické bezpečnosti v EU Dopady do budoucí regulace veřejné správy</vt:lpstr>
      <vt:lpstr>Struktura NIS2</vt:lpstr>
      <vt:lpstr>Vývoj vyjednávání</vt:lpstr>
      <vt:lpstr>Návrh NIS2 z pohledu regulace povinných osob</vt:lpstr>
      <vt:lpstr>Návrh NIS2 – proces určování </vt:lpstr>
      <vt:lpstr>Návrh NIS2 – proces určování </vt:lpstr>
      <vt:lpstr>Návrh NIS2 – dvourychlostní regulace</vt:lpstr>
      <vt:lpstr>Návrh NIS2 – předpokládaná podoba národní transpozice</vt:lpstr>
      <vt:lpstr>Důsledky přijetí NIS2 pro regulované subjekty</vt:lpstr>
      <vt:lpstr>Regulace veřejné správy</vt:lpstr>
      <vt:lpstr>Web NÚKIB k směrnici NIS2</vt:lpstr>
      <vt:lpstr>Aktualita z NÚKIB na závěr</vt:lpstr>
      <vt:lpstr>Prezentace aplikace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NÁZEV PREZENTACE</dc:title>
  <dc:creator>Pekař Tomáš</dc:creator>
  <cp:lastModifiedBy>Prochazkova Daniela</cp:lastModifiedBy>
  <cp:revision>262</cp:revision>
  <dcterms:created xsi:type="dcterms:W3CDTF">2020-12-07T14:34:08Z</dcterms:created>
  <dcterms:modified xsi:type="dcterms:W3CDTF">2022-08-26T15:28:54Z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</Properties>
</file>