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4"/>
  </p:sldMasterIdLst>
  <p:sldIdLst>
    <p:sldId id="257" r:id="rId5"/>
    <p:sldId id="260" r:id="rId6"/>
    <p:sldId id="261" r:id="rId7"/>
    <p:sldId id="259" r:id="rId8"/>
    <p:sldId id="285" r:id="rId9"/>
    <p:sldId id="274" r:id="rId10"/>
    <p:sldId id="275" r:id="rId11"/>
    <p:sldId id="276" r:id="rId12"/>
    <p:sldId id="269" r:id="rId13"/>
    <p:sldId id="288" r:id="rId14"/>
    <p:sldId id="289" r:id="rId15"/>
    <p:sldId id="290" r:id="rId16"/>
    <p:sldId id="286" r:id="rId17"/>
    <p:sldId id="291" r:id="rId18"/>
    <p:sldId id="292" r:id="rId19"/>
    <p:sldId id="293" r:id="rId20"/>
    <p:sldId id="272" r:id="rId21"/>
    <p:sldId id="287" r:id="rId22"/>
    <p:sldId id="270" r:id="rId2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90" y="114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heme" Target="theme/theme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můžete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00122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69042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46209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15341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304034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6453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71450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Jenom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98134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85046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7364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Upravte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16EB83-090E-473B-B959-92A4B5275361}" type="datetimeFigureOut">
              <a:rPr lang="cs-CZ" smtClean="0"/>
              <a:pPr/>
              <a:t>29.08.2022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0170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Upravte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6EB83-090E-473B-B959-92A4B5275361}" type="datetimeFigureOut">
              <a:rPr lang="cs-CZ" smtClean="0"/>
              <a:pPr/>
              <a:t>29.08.2022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03F0DB-9040-4F31-8D2D-42639AAB2BE5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905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sp.cz/sqw/historie.sqw?o=9&amp;t=287" TargetMode="External"/><Relationship Id="rId2" Type="http://schemas.openxmlformats.org/officeDocument/2006/relationships/hyperlink" Target="https://apps.odok.cz/veklep-detail?pid=ALBSCF9EW8D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archi.gov.cz/nap:kontext?do=diff&amp;rev2%5B0%5D=1643795509&amp;rev2%5B1%5D=1659420480&amp;difftype=sidebyside" TargetMode="External"/><Relationship Id="rId2" Type="http://schemas.openxmlformats.org/officeDocument/2006/relationships/hyperlink" Target="https://archi.gov.cz/znalostni_baze:verejne_zadavani_is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archi.gov.cz/nap:mandat" TargetMode="External"/><Relationship Id="rId4" Type="http://schemas.openxmlformats.org/officeDocument/2006/relationships/hyperlink" Target="https://archi.gov.cz/znalostni_baze:aisp_ohlaseni_agendy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archi.gov.cz/diskuze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122174" y="5591877"/>
            <a:ext cx="8533612" cy="646331"/>
          </a:xfrm>
          <a:ln>
            <a:noFill/>
          </a:ln>
        </p:spPr>
        <p:txBody>
          <a:bodyPr wrap="square">
            <a:spAutoFit/>
          </a:bodyPr>
          <a:lstStyle/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odbor Hlavního architekta eGovernmentu </a:t>
            </a:r>
          </a:p>
          <a:p>
            <a:pPr algn="l">
              <a:lnSpc>
                <a:spcPct val="100000"/>
              </a:lnSpc>
              <a:spcBef>
                <a:spcPts val="0"/>
              </a:spcBef>
              <a:buFontTx/>
            </a:pPr>
            <a:r>
              <a:rPr lang="CS-CZ" sz="1800" b="1" dirty="0">
                <a:ln w="12700">
                  <a:solidFill>
                    <a:schemeClr val="bg1"/>
                  </a:solidFill>
                </a:ln>
                <a:latin typeface="Arial" pitchFamily="34" charset="0"/>
                <a:cs typeface="Arial" pitchFamily="34" charset="0"/>
              </a:rPr>
              <a:t>Ministerstvo vnitra ČR</a:t>
            </a:r>
          </a:p>
        </p:txBody>
      </p:sp>
      <p:sp>
        <p:nvSpPr>
          <p:cNvPr id="5" name="Obdélník 4"/>
          <p:cNvSpPr/>
          <p:nvPr/>
        </p:nvSpPr>
        <p:spPr>
          <a:xfrm>
            <a:off x="1122174" y="484989"/>
            <a:ext cx="9649072" cy="2739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40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cs-CZ" sz="40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Zasedání</a:t>
            </a:r>
            <a:r>
              <a:rPr kumimoji="0" lang="cs-CZ" sz="4000" b="1" i="0" u="none" strike="noStrike" kern="1200" cap="none" spc="0" normalizeH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pracovní skupiny pro architekturu a řízení ICT</a:t>
            </a: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/>
            </a:r>
            <a:br>
              <a:rPr kumimoji="0" lang="cs-CZ" sz="3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cs-CZ" sz="1600" b="1" i="0" u="none" strike="noStrike" kern="1200" cap="none" spc="0" normalizeH="0" baseline="0" noProof="0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lang="cs-CZ" sz="16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cs typeface="Arial" pitchFamily="34" charset="0"/>
              </a:rPr>
              <a:t>z</a:t>
            </a:r>
            <a:r>
              <a:rPr kumimoji="0" lang="cs-CZ" sz="1600" b="1" i="0" u="none" strike="noStrike" kern="1200" cap="none" spc="0" normalizeH="0" baseline="0" noProof="0" dirty="0" err="1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asedání</a:t>
            </a:r>
            <a:r>
              <a:rPr kumimoji="0" lang="cs-CZ" sz="1600" b="1" i="0" u="none" strike="noStrike" kern="1200" cap="none" spc="0" normalizeH="0" baseline="0" noProof="0" dirty="0" smtClean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29. 8. 2022</a:t>
            </a:r>
            <a:endParaRPr kumimoji="0" lang="cs-CZ" sz="1800" b="1" i="0" u="none" strike="noStrike" kern="1200" cap="none" spc="0" normalizeH="0" baseline="0" noProof="0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effectLst/>
              <a:uLnTx/>
              <a:uFillTx/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059693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Informace OHA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88773" y="1741040"/>
            <a:ext cx="10515600" cy="4814596"/>
          </a:xfrm>
        </p:spPr>
        <p:txBody>
          <a:bodyPr/>
          <a:lstStyle/>
          <a:p>
            <a:pPr marL="0" indent="0">
              <a:buNone/>
            </a:pP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9800" y="1557575"/>
            <a:ext cx="8837541" cy="49980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04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Informace OHA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29962" y="2020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IROP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Výzvy KYBEZ 3, 4 a 5 (29)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Výzvy eGOV 8, 9, 10 a 11 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Výzvy Neveřejné sítě 45, 46, 47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Důraz na procesní a organizační zajištění (byznys architektura)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Důraz na plnění povinností zákona č. 365/2000 Sb. (IKČR, provozní dokumentace, IK, …)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Důraz na plnění povinností zákona č. 111/2009 Sb. (vyplněnost RPP, agendy, rejstřík ISVS, …) 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Důraz na plnění povinností zákona č. 12/2020 Sb. včetně Digitálního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Č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eska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0250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Informace OHA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6" name="Zástupný symbol pro obsah 2"/>
          <p:cNvSpPr txBox="1">
            <a:spLocks/>
          </p:cNvSpPr>
          <p:nvPr/>
        </p:nvSpPr>
        <p:spPr>
          <a:xfrm>
            <a:off x="829962" y="2020201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Transformace řízení eGovernmentu</a:t>
            </a:r>
          </a:p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 VLÁDY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ČESKÉ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REPUBLIKY ze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dne 17. srpna 2022 č.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695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Materiál s RIA a připomínkami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hlinkClick r:id="rId2"/>
              </a:rPr>
              <a:t>https</a:t>
            </a:r>
            <a:r>
              <a:rPr lang="cs-CZ" b="1" dirty="0">
                <a:ln>
                  <a:solidFill>
                    <a:schemeClr val="bg1"/>
                  </a:solidFill>
                </a:ln>
                <a:hlinkClick r:id="rId2"/>
              </a:rPr>
              <a:t>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hlinkClick r:id="rId2"/>
              </a:rPr>
              <a:t>apps.odok.cz/veklep-detail?pid=ALBSCF9EW8DE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  <a:p>
            <a:r>
              <a:rPr lang="cs-CZ" b="1" dirty="0">
                <a:ln>
                  <a:solidFill>
                    <a:schemeClr val="bg1"/>
                  </a:solidFill>
                </a:ln>
              </a:rPr>
              <a:t>Sněmovní tisk 287 </a:t>
            </a:r>
            <a:r>
              <a:rPr lang="cs-CZ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hlinkClick r:id="rId3"/>
              </a:rPr>
              <a:t>www.psp.cz/sqw/historie.sqw?o=9&amp;t=287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7149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Směrnice NIS2 a její dopady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711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Mobilní aplikace eRecept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817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Datový portál Královehradeckého kraje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2608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1547223"/>
            <a:ext cx="10914610" cy="1978112"/>
          </a:xfrm>
        </p:spPr>
        <p:txBody>
          <a:bodyPr/>
          <a:lstStyle/>
          <a:p>
            <a:pPr algn="ctr"/>
            <a:r>
              <a:rPr lang="pl-PL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BSI dle § 12a ZoPDS 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83051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28962" y="1833867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</a:p>
        </p:txBody>
      </p:sp>
    </p:spTree>
    <p:extLst>
      <p:ext uri="{BB962C8B-B14F-4D97-AF65-F5344CB8AC3E}">
        <p14:creationId xmlns:p14="http://schemas.microsoft.com/office/powerpoint/2010/main" val="2159519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Otázky a nejasnosti členů pracovní skupiny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506662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ČÚZK otázky k § 12 ZoPDS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GŘC téma atestací </a:t>
            </a:r>
            <a:r>
              <a:rPr lang="cs-CZ" b="1" dirty="0" err="1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eSSL</a:t>
            </a:r>
            <a:r>
              <a:rPr lang="cs-CZ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 a stav eGov cloudu (státní část)</a:t>
            </a:r>
            <a:endParaRPr lang="cs-CZ" b="1" dirty="0">
              <a:ln>
                <a:solidFill>
                  <a:sysClr val="windowText" lastClr="000000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MFČR téma osvědčení (příjem prázdných žádostí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)</a:t>
            </a: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ysClr val="windowText" lastClr="000000"/>
                </a:solidFill>
              </a:rPr>
              <a:t>ČTÚ stav usnesení vlády č. 86/2020</a:t>
            </a:r>
            <a:endParaRPr lang="cs-CZ" b="1" dirty="0" smtClean="0">
              <a:ln>
                <a:solidFill>
                  <a:schemeClr val="bg1"/>
                </a:solidFill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797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66284" y="2001818"/>
            <a:ext cx="10914610" cy="1978112"/>
          </a:xfrm>
        </p:spPr>
        <p:txBody>
          <a:bodyPr/>
          <a:lstStyle/>
          <a:p>
            <a:pPr algn="ctr"/>
            <a:r>
              <a:rPr lang="es-ES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Závěr</a:t>
            </a:r>
          </a:p>
        </p:txBody>
      </p:sp>
    </p:spTree>
    <p:extLst>
      <p:ext uri="{BB962C8B-B14F-4D97-AF65-F5344CB8AC3E}">
        <p14:creationId xmlns:p14="http://schemas.microsoft.com/office/powerpoint/2010/main" val="3235774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14458" y="2022687"/>
            <a:ext cx="8811491" cy="1323439"/>
          </a:xfrm>
          <a:ln>
            <a:noFill/>
          </a:ln>
        </p:spPr>
        <p:txBody>
          <a:bodyPr wrap="square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Technický úvod, pravidla videokonference </a:t>
            </a:r>
          </a:p>
        </p:txBody>
      </p:sp>
    </p:spTree>
    <p:extLst>
      <p:ext uri="{BB962C8B-B14F-4D97-AF65-F5344CB8AC3E}">
        <p14:creationId xmlns:p14="http://schemas.microsoft.com/office/powerpoint/2010/main" val="567418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3253331" y="237608"/>
            <a:ext cx="8587048" cy="707886"/>
          </a:xfrm>
          <a:ln>
            <a:noFill/>
          </a:ln>
        </p:spPr>
        <p:txBody>
          <a:bodyPr vert="horz" wrap="square" lIns="91440" tIns="45720" rIns="91440" bIns="45720" rtlCol="0" anchor="ctr">
            <a:sp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Kontext naší PS v rámci RVIS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0372" y="1084024"/>
            <a:ext cx="8814981" cy="57739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01811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9768408" y="116632"/>
            <a:ext cx="778408" cy="490066"/>
          </a:xfrm>
        </p:spPr>
        <p:txBody>
          <a:bodyPr>
            <a:normAutofit fontScale="90000"/>
          </a:bodyPr>
          <a:lstStyle/>
          <a:p>
            <a:r>
              <a:rPr lang="cs-CZ" dirty="0"/>
              <a:t> 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idx="1"/>
          </p:nvPr>
        </p:nvSpPr>
        <p:spPr>
          <a:xfrm>
            <a:off x="9768408" y="5733257"/>
            <a:ext cx="442392" cy="39290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dirty="0"/>
              <a:t> </a:t>
            </a: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4144862" y="333886"/>
            <a:ext cx="6345009" cy="6011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1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cs-CZ" sz="4000" b="1" dirty="0">
                <a:ln w="12700"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itchFamily="34" charset="0"/>
                <a:ea typeface="+mn-ea"/>
                <a:cs typeface="Arial" pitchFamily="34" charset="0"/>
              </a:rPr>
              <a:t>Agenda</a:t>
            </a:r>
            <a:endParaRPr lang="en-US" sz="4000" b="1" dirty="0">
              <a:ln w="12700">
                <a:solidFill>
                  <a:schemeClr val="tx1"/>
                </a:solidFill>
              </a:ln>
              <a:solidFill>
                <a:schemeClr val="bg1"/>
              </a:solidFill>
              <a:latin typeface="Arial" pitchFamily="34" charset="0"/>
              <a:ea typeface="+mn-ea"/>
              <a:cs typeface="Arial" pitchFamily="34" charset="0"/>
            </a:endParaRPr>
          </a:p>
        </p:txBody>
      </p:sp>
      <p:sp>
        <p:nvSpPr>
          <p:cNvPr id="8" name="TextovéPole 7">
            <a:extLst>
              <a:ext uri="{FF2B5EF4-FFF2-40B4-BE49-F238E27FC236}">
                <a16:creationId xmlns:a16="http://schemas.microsoft.com/office/drawing/2014/main" id="{DB173E78-E423-C647-B2A9-0E772E0C7ADB}"/>
              </a:ext>
            </a:extLst>
          </p:cNvPr>
          <p:cNvSpPr txBox="1"/>
          <p:nvPr/>
        </p:nvSpPr>
        <p:spPr>
          <a:xfrm>
            <a:off x="255114" y="1538344"/>
            <a:ext cx="11521279" cy="45243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Technický úvod, pravidla videokonference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endParaRPr lang="cs-CZ" sz="2400" dirty="0" smtClean="0">
              <a:ln>
                <a:solidFill>
                  <a:schemeClr val="tx1"/>
                </a:solidFill>
              </a:ln>
              <a:solidFill>
                <a:schemeClr val="bg1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lvl="0" indent="-342900">
              <a:spcAft>
                <a:spcPts val="0"/>
              </a:spcAft>
              <a:buFont typeface="+mj-lt"/>
              <a:buAutoNum type="arabicPeriod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Hlavní program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Změny v Národní architektuře eGovernmentu </a:t>
            </a:r>
            <a:r>
              <a:rPr lang="cs-CZ" sz="24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Informace OHA </a:t>
            </a:r>
            <a:r>
              <a:rPr lang="cs-CZ" sz="2400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Tomáš Šedivec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Směrnice NIS2 a její dopady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NÚKIB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Mobilní aplikace eRecept 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SÚKL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Datový portál Královehradeckého kraje –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Královehradecký kraj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BSI dle § 12a ZoPDS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–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Petr Tiller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Otázky </a:t>
            </a:r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 nejasnosti členů pracovní skupiny – 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Tomáš </a:t>
            </a:r>
            <a:r>
              <a:rPr lang="cs-CZ" sz="2400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Š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edivec</a:t>
            </a:r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2"/>
            <a:endParaRPr lang="cs-CZ" sz="2400" dirty="0">
              <a:ln>
                <a:solidFill>
                  <a:schemeClr val="bg1"/>
                </a:solidFill>
              </a:ln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cs-CZ" sz="2400" b="1" dirty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3</a:t>
            </a:r>
            <a:r>
              <a:rPr lang="cs-CZ" sz="2400" b="1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Závěr</a:t>
            </a:r>
            <a:r>
              <a:rPr lang="cs-CZ" sz="2400" dirty="0" smtClean="0">
                <a:ln>
                  <a:solidFill>
                    <a:schemeClr val="bg1"/>
                  </a:solidFill>
                </a:ln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– Tomáš Šedivec</a:t>
            </a:r>
          </a:p>
        </p:txBody>
      </p:sp>
    </p:spTree>
    <p:extLst>
      <p:ext uri="{BB962C8B-B14F-4D97-AF65-F5344CB8AC3E}">
        <p14:creationId xmlns:p14="http://schemas.microsoft.com/office/powerpoint/2010/main" val="3010951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84946" y="1889852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87562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85709" y="122529"/>
            <a:ext cx="11620151" cy="754549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77923" y="877078"/>
            <a:ext cx="11296691" cy="5770857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70000"/>
              </a:lnSpc>
              <a:buNone/>
            </a:pP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Viz také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b="1" u="sng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archi.gov.cz/vyhledavani:changelog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Systém správy dokumentů (spisová služba) </a:t>
            </a:r>
            <a:r>
              <a:rPr lang="cs-CZ" sz="2900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https://archi.gov.cz/nap:system_spravy_dokumentu?do=diff&amp;rev2%5B0%5D=1619771933&amp;rev2%5B1%5D=1655902592&amp;difftype=sidebyside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Práce s klientem </a:t>
            </a:r>
            <a:r>
              <a:rPr lang="cs-CZ" sz="2900" b="1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na portálu </a:t>
            </a:r>
            <a:r>
              <a:rPr lang="cs-CZ" sz="2900" b="1" u="sng" dirty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https://</a:t>
            </a:r>
            <a:r>
              <a:rPr lang="cs-CZ" sz="2900" b="1" u="sng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archi.gov.cz/znalostni_baze:prace_s_klientem 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ysClr val="windowText" lastClr="000000"/>
                  </a:solidFill>
                </a:ln>
                <a:solidFill>
                  <a:schemeClr val="bg1"/>
                </a:solidFill>
              </a:rPr>
              <a:t>Možné způsoby veřejné zadávání IS 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2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2"/>
              </a:rPr>
              <a:t>archi.gov.cz/znalostni_baze:verejne_zadavani_is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Kontext eGSB/ISSS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3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3"/>
              </a:rPr>
              <a:t>archi.gov.cz/nap:kontext?do=diff&amp;rev2%5B0%5D=1643795509&amp;rev2%5B1%5D=1659420480&amp;difftype=sidebyside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Stručný návod na ohlášení agendy (AIS působnostní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)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4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4"/>
              </a:rPr>
              <a:t>archi.gov.cz/znalostni_baze:aisp_ohlaseni_agendy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  <a:p>
            <a:pPr>
              <a:lnSpc>
                <a:spcPct val="120000"/>
              </a:lnSpc>
            </a:pP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Mandáty/zastupování a role v elektronické </a:t>
            </a:r>
            <a:r>
              <a:rPr lang="cs-CZ" sz="2900" b="1" dirty="0">
                <a:ln>
                  <a:solidFill>
                    <a:schemeClr val="bg1"/>
                  </a:solidFill>
                </a:ln>
              </a:rPr>
              <a:t>komunikaci </a:t>
            </a:r>
            <a:r>
              <a:rPr lang="cs-CZ" sz="2900" b="1" dirty="0">
                <a:ln>
                  <a:solidFill>
                    <a:schemeClr val="bg1"/>
                  </a:solidFill>
                </a:ln>
                <a:hlinkClick r:id="rId5"/>
              </a:rPr>
              <a:t>https://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  <a:hlinkClick r:id="rId5"/>
              </a:rPr>
              <a:t>archi.gov.cz/nap:mandat</a:t>
            </a:r>
            <a:r>
              <a:rPr lang="cs-CZ" sz="2900" b="1" dirty="0" smtClean="0">
                <a:ln>
                  <a:solidFill>
                    <a:schemeClr val="bg1"/>
                  </a:solidFill>
                </a:ln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04381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10547" y="365125"/>
            <a:ext cx="11513975" cy="1325563"/>
          </a:xfrm>
        </p:spPr>
        <p:txBody>
          <a:bodyPr>
            <a:normAutofit/>
          </a:bodyPr>
          <a:lstStyle/>
          <a:p>
            <a:r>
              <a:rPr lang="cs-CZ" sz="4000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Změny v Národní architektuře eGovernmentu</a:t>
            </a:r>
            <a:endParaRPr lang="cs-CZ" sz="4000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2118049"/>
            <a:ext cx="10515600" cy="4814596"/>
          </a:xfrm>
        </p:spPr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Poslední seznam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změn jednomyslně schválen 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usnesením RVIS 2022/4/29/U5</a:t>
            </a:r>
          </a:p>
          <a:p>
            <a:pPr marL="0" indent="0">
              <a:buNone/>
            </a:pP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Nadále budou změny schvalovány v hierarchii RVIS: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skupina pro architekturu a řízení ICT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Pracovní výbor pro efektivní a centrálně koordinované ICT veřejné správy 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Výkonný výbor Informační koncepce ČR</a:t>
            </a:r>
          </a:p>
          <a:p>
            <a:pPr marL="971550" lvl="1" indent="-514350">
              <a:buFont typeface="+mj-lt"/>
              <a:buAutoNum type="arabicPeriod"/>
            </a:pP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Plenární zasedání RVIS</a:t>
            </a:r>
            <a:endParaRPr lang="cs-CZ" b="1" dirty="0">
              <a:ln>
                <a:solidFill>
                  <a:schemeClr val="bg1"/>
                </a:solidFill>
              </a:ln>
            </a:endParaRPr>
          </a:p>
        </p:txBody>
      </p:sp>
    </p:spTree>
    <p:extLst>
      <p:ext uri="{BB962C8B-B14F-4D97-AF65-F5344CB8AC3E}">
        <p14:creationId xmlns:p14="http://schemas.microsoft.com/office/powerpoint/2010/main" val="3282216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Diskutuje s námi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21"/>
            <a:ext cx="10515600" cy="4351338"/>
          </a:xfrm>
        </p:spPr>
        <p:txBody>
          <a:bodyPr>
            <a:normAutofit/>
          </a:bodyPr>
          <a:lstStyle/>
          <a:p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Pravidla diskuze na konci každé stránky:</a:t>
            </a:r>
          </a:p>
          <a:p>
            <a:pPr lvl="1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Dotazy 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se musí týkat dané stránky. Pokud Váš dotaz se stránkou nesouvisí a nenašli jste potřebné informace pomocí vyhledávání, založte prosím nové diskuzní vlákno ve speciální části webu </a:t>
            </a:r>
            <a:r>
              <a:rPr lang="cs-CZ" b="1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  <a:hlinkClick r:id="rId2"/>
              </a:rPr>
              <a:t> </a:t>
            </a:r>
            <a:r>
              <a:rPr lang="cs-CZ" b="1" u="sng" dirty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https://archi.gov.cz/diskuze</a:t>
            </a:r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.</a:t>
            </a:r>
            <a:endParaRPr lang="cs-CZ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  <a:p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Pravidla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diskuze ve speciální části </a:t>
            </a:r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webu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 </a:t>
            </a:r>
            <a:r>
              <a:rPr lang="cs-CZ" b="1" dirty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https://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  <a:hlinkClick r:id="rId2"/>
              </a:rPr>
              <a:t>archi.gov.cz/diskuze</a:t>
            </a:r>
            <a:r>
              <a:rPr lang="cs-CZ" b="1" dirty="0" smtClean="0">
                <a:ln>
                  <a:solidFill>
                    <a:schemeClr val="bg1"/>
                  </a:solidFill>
                </a:ln>
                <a:solidFill>
                  <a:schemeClr val="bg1"/>
                </a:solidFill>
              </a:rPr>
              <a:t> </a:t>
            </a:r>
            <a:endParaRPr lang="cs-CZ" b="1" dirty="0">
              <a:ln>
                <a:solidFill>
                  <a:schemeClr val="bg1"/>
                </a:solidFill>
              </a:ln>
              <a:solidFill>
                <a:schemeClr val="bg1"/>
              </a:solidFill>
            </a:endParaRPr>
          </a:p>
          <a:p>
            <a:pPr lvl="1"/>
            <a:r>
              <a:rPr lang="cs-CZ" b="1" dirty="0" smtClean="0">
                <a:ln>
                  <a:solidFill>
                    <a:schemeClr val="bg1"/>
                  </a:solidFill>
                </a:ln>
              </a:rPr>
              <a:t>Diskutujte </a:t>
            </a:r>
            <a:r>
              <a:rPr lang="cs-CZ" b="1" dirty="0">
                <a:ln>
                  <a:solidFill>
                    <a:schemeClr val="bg1"/>
                  </a:solidFill>
                </a:ln>
              </a:rPr>
              <a:t>v rámci založené diskuze. Pokud Váš příspěvek s vláknem nesouvisí, založte prosím nové diskuzní vlákno.</a:t>
            </a:r>
          </a:p>
          <a:p>
            <a:pPr lvl="1"/>
            <a:r>
              <a:rPr lang="cs-CZ" b="1" dirty="0">
                <a:ln>
                  <a:solidFill>
                    <a:schemeClr val="bg1"/>
                  </a:solidFill>
                </a:ln>
              </a:rPr>
              <a:t>Pokud zakládáte nové vlákno, nezapomeňte ho pojmenovat. Název by měl souviset s Vaším dotazem.</a:t>
            </a:r>
          </a:p>
          <a:p>
            <a:endParaRPr lang="cs-CZ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9770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6954" y="2039140"/>
            <a:ext cx="10914610" cy="1978112"/>
          </a:xfrm>
        </p:spPr>
        <p:txBody>
          <a:bodyPr/>
          <a:lstStyle/>
          <a:p>
            <a:pPr algn="ctr"/>
            <a:r>
              <a:rPr lang="cs-CZ" b="1" dirty="0" smtClean="0">
                <a:ln>
                  <a:solidFill>
                    <a:schemeClr val="tx1"/>
                  </a:solidFill>
                </a:ln>
                <a:solidFill>
                  <a:schemeClr val="bg1"/>
                </a:solidFill>
              </a:rPr>
              <a:t>Informace OHA</a:t>
            </a:r>
            <a:endParaRPr lang="es-ES" b="1" dirty="0">
              <a:ln>
                <a:solidFill>
                  <a:schemeClr val="tx1"/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2677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kument" ma:contentTypeID="0x01010090B00F75BED7484DA544575FBD77AFF7" ma:contentTypeVersion="0" ma:contentTypeDescription="Vytvoří nový dokument" ma:contentTypeScope="" ma:versionID="0e6006eccaeb898806405d7676632c12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bd44be3388bd54d294bcf356313bfcd1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 obsahu"/>
        <xsd:element ref="dc:title" minOccurs="0" maxOccurs="1" ma:index="4" ma:displayName="Nadpis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79E98EC-8279-4842-B4EF-743633698D36}">
  <ds:schemaRefs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schemas.microsoft.com/office/2006/metadata/properties"/>
    <ds:schemaRef ds:uri="http://schemas.openxmlformats.org/package/2006/metadata/core-properties"/>
    <ds:schemaRef ds:uri="http://schemas.microsoft.com/office/infopath/2007/PartnerControls"/>
    <ds:schemaRef ds:uri="http://purl.org/dc/elements/1.1/"/>
  </ds:schemaRefs>
</ds:datastoreItem>
</file>

<file path=customXml/itemProps2.xml><?xml version="1.0" encoding="utf-8"?>
<ds:datastoreItem xmlns:ds="http://schemas.openxmlformats.org/officeDocument/2006/customXml" ds:itemID="{C7A5577F-90D1-4D94-B1D8-31B5055FE45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1C8A6CA-3E21-4DDD-BFB4-F280350CECA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1498</TotalTime>
  <Words>503</Words>
  <Application>Microsoft Office PowerPoint</Application>
  <PresentationFormat>Širokoúhlá obrazovka</PresentationFormat>
  <Paragraphs>70</Paragraphs>
  <Slides>19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2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19</vt:i4>
      </vt:variant>
    </vt:vector>
  </HeadingPairs>
  <TitlesOfParts>
    <vt:vector size="22" baseType="lpstr">
      <vt:lpstr>Arial</vt:lpstr>
      <vt:lpstr>Calibri</vt:lpstr>
      <vt:lpstr>Motiv Office</vt:lpstr>
      <vt:lpstr>Prezentace aplikace PowerPoint</vt:lpstr>
      <vt:lpstr>Technický úvod, pravidla videokonference </vt:lpstr>
      <vt:lpstr>Kontext naší PS v rámci RVIS</vt:lpstr>
      <vt:lpstr> </vt:lpstr>
      <vt:lpstr>Změny v Národní architektuře eGovernmentu</vt:lpstr>
      <vt:lpstr>Změny v Národní architektuře eGovernmentu</vt:lpstr>
      <vt:lpstr>Změny v Národní architektuře eGovernmentu</vt:lpstr>
      <vt:lpstr>Diskutuje s námi</vt:lpstr>
      <vt:lpstr>Informace OHA</vt:lpstr>
      <vt:lpstr>Informace OHA</vt:lpstr>
      <vt:lpstr>Informace OHA</vt:lpstr>
      <vt:lpstr>Informace OHA</vt:lpstr>
      <vt:lpstr>Směrnice NIS2 a její dopady</vt:lpstr>
      <vt:lpstr>Mobilní aplikace eRecept </vt:lpstr>
      <vt:lpstr>Datový portál Královehradeckého kraje </vt:lpstr>
      <vt:lpstr>BSI dle § 12a ZoPDS </vt:lpstr>
      <vt:lpstr>Otázky a nejasnosti členů pracovní skupiny</vt:lpstr>
      <vt:lpstr>Otázky a nejasnosti členů pracovní skupiny</vt:lpstr>
      <vt:lpstr>Závěr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Tomáš Šedivec</dc:creator>
  <cp:lastModifiedBy>Šedivec Tomáš</cp:lastModifiedBy>
  <cp:revision>79</cp:revision>
  <dcterms:created xsi:type="dcterms:W3CDTF">2021-01-27T09:19:54Z</dcterms:created>
  <dcterms:modified xsi:type="dcterms:W3CDTF">2022-08-29T10:26:46Z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sMyDocuments">
    <vt:bool>true</vt:bool>
  </property>
  <property fmtid="{D5CDD505-2E9C-101B-9397-08002B2CF9AE}" pid="3" name="ContentTypeId">
    <vt:lpwstr>0x01010090B00F75BED7484DA544575FBD77AFF7</vt:lpwstr>
  </property>
</Properties>
</file>