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</p:sldMasterIdLst>
  <p:notesMasterIdLst>
    <p:notesMasterId r:id="rId15"/>
  </p:notesMasterIdLst>
  <p:sldIdLst>
    <p:sldId id="256" r:id="rId2"/>
    <p:sldId id="266" r:id="rId3"/>
    <p:sldId id="267" r:id="rId4"/>
    <p:sldId id="304" r:id="rId5"/>
    <p:sldId id="268" r:id="rId6"/>
    <p:sldId id="305" r:id="rId7"/>
    <p:sldId id="270" r:id="rId8"/>
    <p:sldId id="307" r:id="rId9"/>
    <p:sldId id="312" r:id="rId10"/>
    <p:sldId id="308" r:id="rId11"/>
    <p:sldId id="273" r:id="rId12"/>
    <p:sldId id="311" r:id="rId13"/>
    <p:sldId id="303" r:id="rId14"/>
  </p:sldIdLst>
  <p:sldSz cx="13439775" cy="7559675"/>
  <p:notesSz cx="6858000" cy="9144000"/>
  <p:embeddedFontLst>
    <p:embeddedFont>
      <p:font typeface="Montserrat Thin" pitchFamily="2" charset="0"/>
      <p:regular r:id="rId16"/>
      <p:bold r:id="rId17"/>
      <p:italic r:id="rId18"/>
      <p:boldItalic r:id="rId19"/>
    </p:embeddedFont>
    <p:embeddedFont>
      <p:font typeface="Lato Light" panose="020F0502020204030203" pitchFamily="34" charset="0"/>
      <p:regular r:id="rId20"/>
      <p:bold r:id="rId21"/>
      <p:italic r:id="rId22"/>
      <p:boldItalic r:id="rId23"/>
    </p:embeddedFont>
    <p:embeddedFont>
      <p:font typeface="Titillium Web" pitchFamily="2" charset="0"/>
      <p:regular r:id="rId24"/>
      <p:bold r:id="rId25"/>
      <p:italic r:id="rId26"/>
      <p:boldItalic r:id="rId27"/>
    </p:embeddedFont>
    <p:embeddedFont>
      <p:font typeface="Montserrat Light" pitchFamily="2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91F9D86-DB08-460C-A9C0-3017943357A0}">
  <a:tblStyle styleId="{F91F9D86-DB08-460C-A9C0-3017943357A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7"/>
  </p:normalViewPr>
  <p:slideViewPr>
    <p:cSldViewPr snapToGrid="0" snapToObjects="1">
      <p:cViewPr>
        <p:scale>
          <a:sx n="107" d="100"/>
          <a:sy n="107" d="100"/>
        </p:scale>
        <p:origin x="-224" y="-1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89d74d1c4_1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ge89d74d1c4_1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77829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7" name="Google Shape;54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b85dba677d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gb85dba677d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e89d74d1c4_1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ge89d74d1c4_1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e89d74d1c4_1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ge89d74d1c4_1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3571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b85dba677d_1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gb85dba677d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b85dba677d_1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gb85dba677d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525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89d74d1c4_1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ge89d74d1c4_1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89d74d1c4_1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ge89d74d1c4_1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06428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89d74d1c4_1_1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ge89d74d1c4_1_1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7268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79972" y="1237198"/>
            <a:ext cx="10079832" cy="2542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62"/>
              <a:buFont typeface="Calibri"/>
              <a:buNone/>
              <a:defRPr sz="526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79972" y="3970581"/>
            <a:ext cx="10079832" cy="1825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2105"/>
              <a:buNone/>
              <a:defRPr sz="2105">
                <a:solidFill>
                  <a:srgbClr val="7F7F7F"/>
                </a:solidFill>
              </a:defRPr>
            </a:lvl1pPr>
            <a:lvl2pPr lvl="1" algn="ctr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1754"/>
              <a:buNone/>
              <a:defRPr sz="1754"/>
            </a:lvl2pPr>
            <a:lvl3pPr lvl="2" algn="ctr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579"/>
              <a:buNone/>
              <a:defRPr sz="1579"/>
            </a:lvl3pPr>
            <a:lvl4pPr lvl="3" algn="ctr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403"/>
              <a:buNone/>
              <a:defRPr sz="1403"/>
            </a:lvl4pPr>
            <a:lvl5pPr lvl="4" algn="ctr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403"/>
              <a:buNone/>
              <a:defRPr sz="1403"/>
            </a:lvl5pPr>
            <a:lvl6pPr lvl="5" algn="ctr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403"/>
              <a:buNone/>
              <a:defRPr sz="1403"/>
            </a:lvl6pPr>
            <a:lvl7pPr lvl="6" algn="ctr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403"/>
              <a:buNone/>
              <a:defRPr sz="1403"/>
            </a:lvl7pPr>
            <a:lvl8pPr lvl="7" algn="ctr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403"/>
              <a:buNone/>
              <a:defRPr sz="1403"/>
            </a:lvl8pPr>
            <a:lvl9pPr lvl="8" algn="ctr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403"/>
              <a:buNone/>
              <a:defRPr sz="1403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 txBox="1">
            <a:spLocks noGrp="1"/>
          </p:cNvSpPr>
          <p:nvPr>
            <p:ph type="title"/>
          </p:nvPr>
        </p:nvSpPr>
        <p:spPr>
          <a:xfrm rot="5400000">
            <a:off x="7863578" y="2156746"/>
            <a:ext cx="6406475" cy="2897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 rot="5400000">
            <a:off x="1983676" y="-657207"/>
            <a:ext cx="6406475" cy="8525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_Placeholder-Image">
  <p:cSld name="32_Placeholder-Imag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>
            <a:spLocks noGrp="1"/>
          </p:cNvSpPr>
          <p:nvPr>
            <p:ph type="pic" idx="2"/>
          </p:nvPr>
        </p:nvSpPr>
        <p:spPr>
          <a:xfrm>
            <a:off x="6719889" y="0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182825" tIns="91400" rIns="182825" bIns="914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27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1754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1578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3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3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578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578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578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578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3"/>
          </p:nvPr>
        </p:nvSpPr>
        <p:spPr>
          <a:xfrm>
            <a:off x="1" y="0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182825" tIns="91400" rIns="182825" bIns="914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1227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1754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1578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3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1403" b="0" i="0" u="none" strike="noStrike" cap="none">
                <a:solidFill>
                  <a:schemeClr val="dk1"/>
                </a:solidFill>
                <a:latin typeface="Montserrat Thin"/>
                <a:ea typeface="Montserrat Thin"/>
                <a:cs typeface="Montserrat Thin"/>
                <a:sym typeface="Montserrat Thin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578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578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578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578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Placeholder-Image">
  <p:cSld name="1_Placeholder-Imag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3"/>
          <p:cNvSpPr>
            <a:spLocks noGrp="1"/>
          </p:cNvSpPr>
          <p:nvPr>
            <p:ph type="pic" idx="2"/>
          </p:nvPr>
        </p:nvSpPr>
        <p:spPr>
          <a:xfrm>
            <a:off x="6719888" y="1"/>
            <a:ext cx="6719888" cy="755967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laceholder-Image">
  <p:cSld name="Placeholder-Image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>
            <a:spLocks noGrp="1"/>
          </p:cNvSpPr>
          <p:nvPr>
            <p:ph type="pic" idx="2"/>
          </p:nvPr>
        </p:nvSpPr>
        <p:spPr>
          <a:xfrm>
            <a:off x="1" y="1"/>
            <a:ext cx="13439775" cy="755967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_Placeholder-Image">
  <p:cSld name="33_Placeholder-Imag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>
            <a:spLocks noGrp="1"/>
          </p:cNvSpPr>
          <p:nvPr>
            <p:ph type="pic" idx="2"/>
          </p:nvPr>
        </p:nvSpPr>
        <p:spPr>
          <a:xfrm>
            <a:off x="6719889" y="0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5"/>
          <p:cNvSpPr>
            <a:spLocks noGrp="1"/>
          </p:cNvSpPr>
          <p:nvPr>
            <p:ph type="pic" idx="3"/>
          </p:nvPr>
        </p:nvSpPr>
        <p:spPr>
          <a:xfrm>
            <a:off x="1" y="0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_Placeholder-Image">
  <p:cSld name="34_Placeholder-Image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>
            <a:spLocks noGrp="1"/>
          </p:cNvSpPr>
          <p:nvPr>
            <p:ph type="pic" idx="2"/>
          </p:nvPr>
        </p:nvSpPr>
        <p:spPr>
          <a:xfrm>
            <a:off x="6719889" y="3779837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6"/>
          <p:cNvSpPr>
            <a:spLocks noGrp="1"/>
          </p:cNvSpPr>
          <p:nvPr>
            <p:ph type="pic" idx="3"/>
          </p:nvPr>
        </p:nvSpPr>
        <p:spPr>
          <a:xfrm>
            <a:off x="1" y="3779837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_Placeholder-Image">
  <p:cSld name="35_Placeholder-Imag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>
            <a:spLocks noGrp="1"/>
          </p:cNvSpPr>
          <p:nvPr>
            <p:ph type="pic" idx="2"/>
          </p:nvPr>
        </p:nvSpPr>
        <p:spPr>
          <a:xfrm>
            <a:off x="1" y="3779837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17"/>
          <p:cNvSpPr>
            <a:spLocks noGrp="1"/>
          </p:cNvSpPr>
          <p:nvPr>
            <p:ph type="pic" idx="3"/>
          </p:nvPr>
        </p:nvSpPr>
        <p:spPr>
          <a:xfrm>
            <a:off x="1" y="0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6_Placeholder-Image">
  <p:cSld name="36_Placeholder-Image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>
            <a:spLocks noGrp="1"/>
          </p:cNvSpPr>
          <p:nvPr>
            <p:ph type="pic" idx="2"/>
          </p:nvPr>
        </p:nvSpPr>
        <p:spPr>
          <a:xfrm>
            <a:off x="6719889" y="3779837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18"/>
          <p:cNvSpPr>
            <a:spLocks noGrp="1"/>
          </p:cNvSpPr>
          <p:nvPr>
            <p:ph type="pic" idx="3"/>
          </p:nvPr>
        </p:nvSpPr>
        <p:spPr>
          <a:xfrm>
            <a:off x="6719889" y="0"/>
            <a:ext cx="6719888" cy="3779838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7_Placeholder-Image">
  <p:cSld name="37_Placeholder-Image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>
            <a:spLocks noGrp="1"/>
          </p:cNvSpPr>
          <p:nvPr>
            <p:ph type="pic" idx="2"/>
          </p:nvPr>
        </p:nvSpPr>
        <p:spPr>
          <a:xfrm>
            <a:off x="0" y="1"/>
            <a:ext cx="4929203" cy="755967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1_Placeholder-Image">
  <p:cSld name="41_Placeholder-Image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>
            <a:spLocks noGrp="1"/>
          </p:cNvSpPr>
          <p:nvPr>
            <p:ph type="pic" idx="2"/>
          </p:nvPr>
        </p:nvSpPr>
        <p:spPr>
          <a:xfrm>
            <a:off x="1392307" y="2254509"/>
            <a:ext cx="3346759" cy="28235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Google Shape;95;p20"/>
          <p:cNvSpPr>
            <a:spLocks noGrp="1"/>
          </p:cNvSpPr>
          <p:nvPr>
            <p:ph type="pic" idx="3"/>
          </p:nvPr>
        </p:nvSpPr>
        <p:spPr>
          <a:xfrm>
            <a:off x="5121928" y="2254509"/>
            <a:ext cx="3346760" cy="28235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20"/>
          <p:cNvSpPr>
            <a:spLocks noGrp="1"/>
          </p:cNvSpPr>
          <p:nvPr>
            <p:ph type="pic" idx="4"/>
          </p:nvPr>
        </p:nvSpPr>
        <p:spPr>
          <a:xfrm>
            <a:off x="8851549" y="2254509"/>
            <a:ext cx="3346759" cy="282357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923985" y="961292"/>
            <a:ext cx="11591806" cy="124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4400"/>
              <a:buFont typeface="Calibri"/>
              <a:buNone/>
              <a:defRPr sz="4400" b="1">
                <a:solidFill>
                  <a:srgbClr val="F0374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923985" y="2297722"/>
            <a:ext cx="11591806" cy="4511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2800"/>
              <a:buChar char="•"/>
              <a:defRPr>
                <a:solidFill>
                  <a:srgbClr val="59595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2400"/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>
                <a:solidFill>
                  <a:srgbClr val="595959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2_Placeholder-Image">
  <p:cSld name="42_Placeholder-Imag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>
            <a:spLocks noGrp="1"/>
          </p:cNvSpPr>
          <p:nvPr>
            <p:ph type="pic" idx="2"/>
          </p:nvPr>
        </p:nvSpPr>
        <p:spPr>
          <a:xfrm>
            <a:off x="938996" y="2222202"/>
            <a:ext cx="3859864" cy="28235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Google Shape;99;p21"/>
          <p:cNvSpPr>
            <a:spLocks noGrp="1"/>
          </p:cNvSpPr>
          <p:nvPr>
            <p:ph type="pic" idx="3"/>
          </p:nvPr>
        </p:nvSpPr>
        <p:spPr>
          <a:xfrm>
            <a:off x="4798859" y="2222202"/>
            <a:ext cx="3859862" cy="28235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p21"/>
          <p:cNvSpPr>
            <a:spLocks noGrp="1"/>
          </p:cNvSpPr>
          <p:nvPr>
            <p:ph type="pic" idx="4"/>
          </p:nvPr>
        </p:nvSpPr>
        <p:spPr>
          <a:xfrm>
            <a:off x="8658721" y="2222203"/>
            <a:ext cx="3859864" cy="282357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8_Placeholder-Image">
  <p:cSld name="38_Placeholder-Imag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>
            <a:spLocks noGrp="1"/>
          </p:cNvSpPr>
          <p:nvPr>
            <p:ph type="pic" idx="2"/>
          </p:nvPr>
        </p:nvSpPr>
        <p:spPr>
          <a:xfrm>
            <a:off x="3371840" y="1"/>
            <a:ext cx="3319146" cy="230175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22"/>
          <p:cNvSpPr>
            <a:spLocks noGrp="1"/>
          </p:cNvSpPr>
          <p:nvPr>
            <p:ph type="pic" idx="3"/>
          </p:nvPr>
        </p:nvSpPr>
        <p:spPr>
          <a:xfrm>
            <a:off x="0" y="2360044"/>
            <a:ext cx="3319146" cy="230175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22"/>
          <p:cNvSpPr>
            <a:spLocks noGrp="1"/>
          </p:cNvSpPr>
          <p:nvPr>
            <p:ph type="pic" idx="4"/>
          </p:nvPr>
        </p:nvSpPr>
        <p:spPr>
          <a:xfrm>
            <a:off x="10118074" y="1"/>
            <a:ext cx="3321701" cy="230175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22"/>
          <p:cNvSpPr>
            <a:spLocks noGrp="1"/>
          </p:cNvSpPr>
          <p:nvPr>
            <p:ph type="pic" idx="5"/>
          </p:nvPr>
        </p:nvSpPr>
        <p:spPr>
          <a:xfrm>
            <a:off x="6743679" y="2379988"/>
            <a:ext cx="3319146" cy="228181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_Placeholder-Image">
  <p:cSld name="30_Placeholder-Image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>
            <a:spLocks noGrp="1"/>
          </p:cNvSpPr>
          <p:nvPr>
            <p:ph type="pic" idx="2"/>
          </p:nvPr>
        </p:nvSpPr>
        <p:spPr>
          <a:xfrm>
            <a:off x="2" y="4047099"/>
            <a:ext cx="4479924" cy="35125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8" name="Google Shape;108;p23"/>
          <p:cNvSpPr>
            <a:spLocks noGrp="1"/>
          </p:cNvSpPr>
          <p:nvPr>
            <p:ph type="pic" idx="3"/>
          </p:nvPr>
        </p:nvSpPr>
        <p:spPr>
          <a:xfrm>
            <a:off x="8959852" y="4047099"/>
            <a:ext cx="4479924" cy="35125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Placeholder-Image">
  <p:cSld name="5_Placeholder-Image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>
            <a:spLocks noGrp="1"/>
          </p:cNvSpPr>
          <p:nvPr>
            <p:ph type="pic" idx="2"/>
          </p:nvPr>
        </p:nvSpPr>
        <p:spPr>
          <a:xfrm>
            <a:off x="1" y="1"/>
            <a:ext cx="6719887" cy="755967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_Placeholder-Image">
  <p:cSld name="29_Placeholder-Imag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>
            <a:spLocks noGrp="1"/>
          </p:cNvSpPr>
          <p:nvPr>
            <p:ph type="pic" idx="2"/>
          </p:nvPr>
        </p:nvSpPr>
        <p:spPr>
          <a:xfrm>
            <a:off x="2274973" y="2144283"/>
            <a:ext cx="1252963" cy="125260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Google Shape;113;p25"/>
          <p:cNvSpPr>
            <a:spLocks noGrp="1"/>
          </p:cNvSpPr>
          <p:nvPr>
            <p:ph type="pic" idx="3"/>
          </p:nvPr>
        </p:nvSpPr>
        <p:spPr>
          <a:xfrm>
            <a:off x="4977210" y="2144283"/>
            <a:ext cx="1252963" cy="125260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4" name="Google Shape;114;p25"/>
          <p:cNvSpPr>
            <a:spLocks noGrp="1"/>
          </p:cNvSpPr>
          <p:nvPr>
            <p:ph type="pic" idx="4"/>
          </p:nvPr>
        </p:nvSpPr>
        <p:spPr>
          <a:xfrm>
            <a:off x="7679445" y="2144283"/>
            <a:ext cx="1252963" cy="125260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Google Shape;115;p25"/>
          <p:cNvSpPr>
            <a:spLocks noGrp="1"/>
          </p:cNvSpPr>
          <p:nvPr>
            <p:ph type="pic" idx="5"/>
          </p:nvPr>
        </p:nvSpPr>
        <p:spPr>
          <a:xfrm>
            <a:off x="10067202" y="2144283"/>
            <a:ext cx="1252963" cy="125260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Google Shape;116;p25"/>
          <p:cNvSpPr>
            <a:spLocks noGrp="1"/>
          </p:cNvSpPr>
          <p:nvPr>
            <p:ph type="pic" idx="6"/>
          </p:nvPr>
        </p:nvSpPr>
        <p:spPr>
          <a:xfrm>
            <a:off x="2274973" y="4667941"/>
            <a:ext cx="1252963" cy="125260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25"/>
          <p:cNvSpPr>
            <a:spLocks noGrp="1"/>
          </p:cNvSpPr>
          <p:nvPr>
            <p:ph type="pic" idx="7"/>
          </p:nvPr>
        </p:nvSpPr>
        <p:spPr>
          <a:xfrm>
            <a:off x="4977210" y="4667941"/>
            <a:ext cx="1252963" cy="125260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25"/>
          <p:cNvSpPr>
            <a:spLocks noGrp="1"/>
          </p:cNvSpPr>
          <p:nvPr>
            <p:ph type="pic" idx="8"/>
          </p:nvPr>
        </p:nvSpPr>
        <p:spPr>
          <a:xfrm>
            <a:off x="7679445" y="4667941"/>
            <a:ext cx="1252963" cy="125260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9" name="Google Shape;119;p25"/>
          <p:cNvSpPr>
            <a:spLocks noGrp="1"/>
          </p:cNvSpPr>
          <p:nvPr>
            <p:ph type="pic" idx="9"/>
          </p:nvPr>
        </p:nvSpPr>
        <p:spPr>
          <a:xfrm>
            <a:off x="10067202" y="4667941"/>
            <a:ext cx="1252963" cy="125260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Placeholder-Image">
  <p:cSld name="17_Placeholder-Imag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>
            <a:spLocks noGrp="1"/>
          </p:cNvSpPr>
          <p:nvPr>
            <p:ph type="pic" idx="2"/>
          </p:nvPr>
        </p:nvSpPr>
        <p:spPr>
          <a:xfrm>
            <a:off x="1" y="1"/>
            <a:ext cx="3356522" cy="7559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26"/>
          <p:cNvSpPr>
            <a:spLocks noGrp="1"/>
          </p:cNvSpPr>
          <p:nvPr>
            <p:ph type="pic" idx="3"/>
          </p:nvPr>
        </p:nvSpPr>
        <p:spPr>
          <a:xfrm>
            <a:off x="3363367" y="1"/>
            <a:ext cx="3356522" cy="7559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26"/>
          <p:cNvSpPr>
            <a:spLocks noGrp="1"/>
          </p:cNvSpPr>
          <p:nvPr>
            <p:ph type="pic" idx="4"/>
          </p:nvPr>
        </p:nvSpPr>
        <p:spPr>
          <a:xfrm>
            <a:off x="6715782" y="1"/>
            <a:ext cx="3356522" cy="7559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26"/>
          <p:cNvSpPr>
            <a:spLocks noGrp="1"/>
          </p:cNvSpPr>
          <p:nvPr>
            <p:ph type="pic" idx="5"/>
          </p:nvPr>
        </p:nvSpPr>
        <p:spPr>
          <a:xfrm>
            <a:off x="10079148" y="1"/>
            <a:ext cx="3356522" cy="7559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Placeholder-Image">
  <p:cSld name="24_Placeholder-Image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7"/>
          <p:cNvSpPr>
            <a:spLocks noGrp="1"/>
          </p:cNvSpPr>
          <p:nvPr>
            <p:ph type="pic" idx="2"/>
          </p:nvPr>
        </p:nvSpPr>
        <p:spPr>
          <a:xfrm>
            <a:off x="6503023" y="4645488"/>
            <a:ext cx="2981583" cy="23262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Google Shape;127;p27"/>
          <p:cNvSpPr>
            <a:spLocks noGrp="1"/>
          </p:cNvSpPr>
          <p:nvPr>
            <p:ph type="pic" idx="3"/>
          </p:nvPr>
        </p:nvSpPr>
        <p:spPr>
          <a:xfrm>
            <a:off x="1135171" y="2319278"/>
            <a:ext cx="5248281" cy="465242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27"/>
          <p:cNvSpPr>
            <a:spLocks noGrp="1"/>
          </p:cNvSpPr>
          <p:nvPr>
            <p:ph type="pic" idx="4"/>
          </p:nvPr>
        </p:nvSpPr>
        <p:spPr>
          <a:xfrm>
            <a:off x="9484605" y="2319277"/>
            <a:ext cx="2981583" cy="232621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Char char="•"/>
              <a:defRPr sz="1228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cbook Mockup">
  <p:cSld name="1_Macbook Mockup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>
            <a:spLocks noGrp="1"/>
          </p:cNvSpPr>
          <p:nvPr>
            <p:ph type="pic" idx="2"/>
          </p:nvPr>
        </p:nvSpPr>
        <p:spPr>
          <a:xfrm>
            <a:off x="2266471" y="5192856"/>
            <a:ext cx="1063699" cy="106339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Google Shape;131;p28"/>
          <p:cNvSpPr>
            <a:spLocks noGrp="1"/>
          </p:cNvSpPr>
          <p:nvPr>
            <p:ph type="pic" idx="3"/>
          </p:nvPr>
        </p:nvSpPr>
        <p:spPr>
          <a:xfrm>
            <a:off x="6260446" y="5206631"/>
            <a:ext cx="1063699" cy="106339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Google Shape;132;p28"/>
          <p:cNvSpPr>
            <a:spLocks noGrp="1"/>
          </p:cNvSpPr>
          <p:nvPr>
            <p:ph type="pic" idx="4"/>
          </p:nvPr>
        </p:nvSpPr>
        <p:spPr>
          <a:xfrm>
            <a:off x="10170065" y="5192856"/>
            <a:ext cx="1063699" cy="1063394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877"/>
              <a:buFont typeface="Arial"/>
              <a:buChar char="•"/>
              <a:defRPr sz="877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Main">
  <p:cSld name="3_Main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9"/>
          <p:cNvSpPr>
            <a:spLocks noGrp="1"/>
          </p:cNvSpPr>
          <p:nvPr>
            <p:ph type="pic" idx="2"/>
          </p:nvPr>
        </p:nvSpPr>
        <p:spPr>
          <a:xfrm>
            <a:off x="6180083" y="2429195"/>
            <a:ext cx="7259692" cy="3594552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None/>
              <a:defRPr sz="1228" b="0" i="0" u="none" strike="noStrike" cap="non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Main">
  <p:cSld name="4_Main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>
            <a:spLocks noGrp="1"/>
          </p:cNvSpPr>
          <p:nvPr>
            <p:ph type="pic" idx="2"/>
          </p:nvPr>
        </p:nvSpPr>
        <p:spPr>
          <a:xfrm>
            <a:off x="4477796" y="1"/>
            <a:ext cx="4490630" cy="755967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228"/>
              <a:buFont typeface="Arial"/>
              <a:buNone/>
              <a:defRPr sz="1228" b="0" i="0" u="none" strike="noStrike" cap="none">
                <a:solidFill>
                  <a:srgbClr val="D8D8D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Úvodní snímek">
  <p:cSld name="1_Úvodní snímek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/>
          <p:nvPr/>
        </p:nvSpPr>
        <p:spPr>
          <a:xfrm>
            <a:off x="314995" y="325486"/>
            <a:ext cx="12809785" cy="6898203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50375" tIns="25175" rIns="50375" bIns="251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984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Master-Placeholder">
  <p:cSld name="6_Master-Placeholder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1"/>
          <p:cNvSpPr>
            <a:spLocks noGrp="1"/>
          </p:cNvSpPr>
          <p:nvPr>
            <p:ph type="pic" idx="2"/>
          </p:nvPr>
        </p:nvSpPr>
        <p:spPr>
          <a:xfrm>
            <a:off x="1" y="1"/>
            <a:ext cx="13439775" cy="4685131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9" name="Google Shape;139;p31"/>
          <p:cNvSpPr>
            <a:spLocks noGrp="1"/>
          </p:cNvSpPr>
          <p:nvPr>
            <p:ph type="pic" idx="3"/>
          </p:nvPr>
        </p:nvSpPr>
        <p:spPr>
          <a:xfrm>
            <a:off x="2066132" y="2813573"/>
            <a:ext cx="1839369" cy="327925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0" name="Google Shape;140;p31"/>
          <p:cNvSpPr>
            <a:spLocks noGrp="1"/>
          </p:cNvSpPr>
          <p:nvPr>
            <p:ph type="pic" idx="4"/>
          </p:nvPr>
        </p:nvSpPr>
        <p:spPr>
          <a:xfrm>
            <a:off x="5766680" y="2813573"/>
            <a:ext cx="1839369" cy="327925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Google Shape;141;p31"/>
          <p:cNvSpPr>
            <a:spLocks noGrp="1"/>
          </p:cNvSpPr>
          <p:nvPr>
            <p:ph type="pic" idx="5"/>
          </p:nvPr>
        </p:nvSpPr>
        <p:spPr>
          <a:xfrm>
            <a:off x="9465983" y="2813573"/>
            <a:ext cx="1839369" cy="327925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ster-Placeholder-">
  <p:cSld name="Master-Placeholder-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2"/>
          <p:cNvSpPr>
            <a:spLocks noGrp="1"/>
          </p:cNvSpPr>
          <p:nvPr>
            <p:ph type="pic" idx="2"/>
          </p:nvPr>
        </p:nvSpPr>
        <p:spPr>
          <a:xfrm>
            <a:off x="0" y="1"/>
            <a:ext cx="13464981" cy="378508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4" name="Google Shape;144;p32"/>
          <p:cNvSpPr>
            <a:spLocks noGrp="1"/>
          </p:cNvSpPr>
          <p:nvPr>
            <p:ph type="pic" idx="3"/>
          </p:nvPr>
        </p:nvSpPr>
        <p:spPr>
          <a:xfrm>
            <a:off x="0" y="3071120"/>
            <a:ext cx="4637930" cy="448855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ster-Placeholder-">
  <p:cSld name="1_Master-Placeholder-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3"/>
          <p:cNvSpPr>
            <a:spLocks noGrp="1"/>
          </p:cNvSpPr>
          <p:nvPr>
            <p:ph type="pic" idx="2"/>
          </p:nvPr>
        </p:nvSpPr>
        <p:spPr>
          <a:xfrm>
            <a:off x="0" y="-1"/>
            <a:ext cx="13464981" cy="470710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Google Shape;147;p33"/>
          <p:cNvSpPr>
            <a:spLocks noGrp="1"/>
          </p:cNvSpPr>
          <p:nvPr>
            <p:ph type="pic" idx="3"/>
          </p:nvPr>
        </p:nvSpPr>
        <p:spPr>
          <a:xfrm>
            <a:off x="5030201" y="3204028"/>
            <a:ext cx="3290038" cy="4355649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Master-Placeholder-">
  <p:cSld name="2_Master-Placeholder-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>
            <a:spLocks noGrp="1"/>
          </p:cNvSpPr>
          <p:nvPr>
            <p:ph type="pic" idx="2"/>
          </p:nvPr>
        </p:nvSpPr>
        <p:spPr>
          <a:xfrm>
            <a:off x="0" y="-1"/>
            <a:ext cx="13464981" cy="470710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34"/>
          <p:cNvSpPr>
            <a:spLocks noGrp="1"/>
          </p:cNvSpPr>
          <p:nvPr>
            <p:ph type="pic" idx="3"/>
          </p:nvPr>
        </p:nvSpPr>
        <p:spPr>
          <a:xfrm>
            <a:off x="4128097" y="3779908"/>
            <a:ext cx="1470021" cy="190732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1" name="Google Shape;151;p34"/>
          <p:cNvSpPr>
            <a:spLocks noGrp="1"/>
          </p:cNvSpPr>
          <p:nvPr>
            <p:ph type="pic" idx="4"/>
          </p:nvPr>
        </p:nvSpPr>
        <p:spPr>
          <a:xfrm>
            <a:off x="5958053" y="3779908"/>
            <a:ext cx="1470021" cy="190732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2" name="Google Shape;152;p34"/>
          <p:cNvSpPr>
            <a:spLocks noGrp="1"/>
          </p:cNvSpPr>
          <p:nvPr>
            <p:ph type="pic" idx="5"/>
          </p:nvPr>
        </p:nvSpPr>
        <p:spPr>
          <a:xfrm>
            <a:off x="7685547" y="3779908"/>
            <a:ext cx="1470021" cy="190732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Master-Placeholder-">
  <p:cSld name="3_Master-Placeholder-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5"/>
          <p:cNvSpPr>
            <a:spLocks noGrp="1"/>
          </p:cNvSpPr>
          <p:nvPr>
            <p:ph type="pic" idx="2"/>
          </p:nvPr>
        </p:nvSpPr>
        <p:spPr>
          <a:xfrm>
            <a:off x="4386635" y="2733084"/>
            <a:ext cx="4607736" cy="343279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Master-Placeholder-">
  <p:cSld name="4_Master-Placeholder-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6"/>
          <p:cNvSpPr>
            <a:spLocks noGrp="1"/>
          </p:cNvSpPr>
          <p:nvPr>
            <p:ph type="pic" idx="2"/>
          </p:nvPr>
        </p:nvSpPr>
        <p:spPr>
          <a:xfrm>
            <a:off x="0" y="1088721"/>
            <a:ext cx="6463108" cy="535901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Master-Placeholder-">
  <p:cSld name="5_Master-Placeholder-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7"/>
          <p:cNvSpPr>
            <a:spLocks noGrp="1"/>
          </p:cNvSpPr>
          <p:nvPr>
            <p:ph type="pic" idx="2"/>
          </p:nvPr>
        </p:nvSpPr>
        <p:spPr>
          <a:xfrm>
            <a:off x="4613592" y="2921386"/>
            <a:ext cx="4194237" cy="260786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Master-Placeholder-">
  <p:cSld name="6_Master-Placeholder-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8"/>
          <p:cNvSpPr>
            <a:spLocks noGrp="1"/>
          </p:cNvSpPr>
          <p:nvPr>
            <p:ph type="pic" idx="2"/>
          </p:nvPr>
        </p:nvSpPr>
        <p:spPr>
          <a:xfrm>
            <a:off x="2625248" y="1074107"/>
            <a:ext cx="2097799" cy="20972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1" name="Google Shape;161;p38"/>
          <p:cNvSpPr>
            <a:spLocks noGrp="1"/>
          </p:cNvSpPr>
          <p:nvPr>
            <p:ph type="pic" idx="3"/>
          </p:nvPr>
        </p:nvSpPr>
        <p:spPr>
          <a:xfrm>
            <a:off x="9043972" y="1074107"/>
            <a:ext cx="2097799" cy="2097200"/>
          </a:xfrm>
          <a:prstGeom prst="ellipse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1052"/>
              <a:buFont typeface="Arial"/>
              <a:buChar char="•"/>
              <a:defRPr sz="1052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Obsah s titulkem" type="objTx">
  <p:cSld name="OBJECT_WITH_CAPTION_TEX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925736" y="1088454"/>
            <a:ext cx="4334677" cy="850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6"/>
              <a:buFont typeface="Calibri"/>
              <a:buNone/>
              <a:defRPr sz="280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5713655" y="1088455"/>
            <a:ext cx="6803886" cy="537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781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2806"/>
              <a:buChar char="•"/>
              <a:defRPr sz="2806"/>
            </a:lvl1pPr>
            <a:lvl2pPr marL="914400" lvl="1" indent="-384556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2456"/>
              <a:buChar char="•"/>
              <a:defRPr sz="2456"/>
            </a:lvl2pPr>
            <a:lvl3pPr marL="1371600" lvl="2" indent="-362267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105"/>
              <a:buChar char="•"/>
              <a:defRPr sz="2105"/>
            </a:lvl3pPr>
            <a:lvl4pPr marL="1828800" lvl="3" indent="-339979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754"/>
              <a:buChar char="•"/>
              <a:defRPr sz="1754"/>
            </a:lvl4pPr>
            <a:lvl5pPr marL="2286000" lvl="4" indent="-339979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754"/>
              <a:buChar char="•"/>
              <a:defRPr sz="1754"/>
            </a:lvl5pPr>
            <a:lvl6pPr marL="2743200" lvl="5" indent="-339979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Char char="•"/>
              <a:defRPr sz="1754"/>
            </a:lvl6pPr>
            <a:lvl7pPr marL="3200400" lvl="6" indent="-339979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Char char="•"/>
              <a:defRPr sz="1754"/>
            </a:lvl7pPr>
            <a:lvl8pPr marL="3657600" lvl="7" indent="-339978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Char char="•"/>
              <a:defRPr sz="1754"/>
            </a:lvl8pPr>
            <a:lvl9pPr marL="4114800" lvl="8" indent="-339978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Char char="•"/>
              <a:defRPr sz="1754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925736" y="2075688"/>
            <a:ext cx="4334677" cy="4393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1403"/>
              <a:buNone/>
              <a:defRPr sz="1403"/>
            </a:lvl1pPr>
            <a:lvl2pPr marL="914400" lvl="1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1228"/>
              <a:buNone/>
              <a:defRPr sz="1228"/>
            </a:lvl2pPr>
            <a:lvl3pPr marL="1371600" lvl="2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052"/>
              <a:buNone/>
              <a:defRPr sz="1052"/>
            </a:lvl3pPr>
            <a:lvl4pPr marL="1828800" lvl="3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877"/>
              <a:buNone/>
              <a:defRPr sz="877"/>
            </a:lvl4pPr>
            <a:lvl5pPr marL="2286000" lvl="4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877"/>
              <a:buNone/>
              <a:defRPr sz="877"/>
            </a:lvl5pPr>
            <a:lvl6pPr marL="2743200" lvl="5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6pPr>
            <a:lvl7pPr marL="3200400" lvl="6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7pPr>
            <a:lvl8pPr marL="3657600" lvl="7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8pPr>
            <a:lvl9pPr marL="4114800" lvl="8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923985" y="402483"/>
            <a:ext cx="11591806" cy="146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923985" y="2012414"/>
            <a:ext cx="5711905" cy="47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6803886" y="2012414"/>
            <a:ext cx="5711905" cy="47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oddílu" type="secHead">
  <p:cSld name="SECTION_HEADER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916985" y="1884670"/>
            <a:ext cx="11591806" cy="314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262"/>
              <a:buFont typeface="Calibri"/>
              <a:buNone/>
              <a:defRPr sz="5262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916985" y="5059034"/>
            <a:ext cx="11591806" cy="1653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2105"/>
              <a:buNone/>
              <a:defRPr sz="2105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1754"/>
              <a:buNone/>
              <a:defRPr sz="1754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888888"/>
              </a:buClr>
              <a:buSzPts val="1579"/>
              <a:buNone/>
              <a:defRPr sz="1579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888888"/>
              </a:buClr>
              <a:buSzPts val="1403"/>
              <a:buNone/>
              <a:defRPr sz="1403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888888"/>
              </a:buClr>
              <a:buSzPts val="1403"/>
              <a:buNone/>
              <a:defRPr sz="1403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888888"/>
              </a:buClr>
              <a:buSzPts val="1403"/>
              <a:buNone/>
              <a:defRPr sz="1403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888888"/>
              </a:buClr>
              <a:buSzPts val="1403"/>
              <a:buNone/>
              <a:defRPr sz="1403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888888"/>
              </a:buClr>
              <a:buSzPts val="1403"/>
              <a:buNone/>
              <a:defRPr sz="1403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888888"/>
              </a:buClr>
              <a:buSzPts val="1403"/>
              <a:buNone/>
              <a:defRPr sz="140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>
  <p:cSld name="Obsah s titulkem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925736" y="503978"/>
            <a:ext cx="4334677" cy="1763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6"/>
              <a:buFont typeface="Calibri"/>
              <a:buNone/>
              <a:defRPr sz="280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5713655" y="1088455"/>
            <a:ext cx="6803886" cy="537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781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2806"/>
              <a:buChar char="•"/>
              <a:defRPr sz="2806"/>
            </a:lvl1pPr>
            <a:lvl2pPr marL="914400" lvl="1" indent="-384556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2456"/>
              <a:buChar char="•"/>
              <a:defRPr sz="2456"/>
            </a:lvl2pPr>
            <a:lvl3pPr marL="1371600" lvl="2" indent="-362267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105"/>
              <a:buChar char="•"/>
              <a:defRPr sz="2105"/>
            </a:lvl3pPr>
            <a:lvl4pPr marL="1828800" lvl="3" indent="-339979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754"/>
              <a:buChar char="•"/>
              <a:defRPr sz="1754"/>
            </a:lvl4pPr>
            <a:lvl5pPr marL="2286000" lvl="4" indent="-339979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754"/>
              <a:buChar char="•"/>
              <a:defRPr sz="1754"/>
            </a:lvl5pPr>
            <a:lvl6pPr marL="2743200" lvl="5" indent="-339979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Char char="•"/>
              <a:defRPr sz="1754"/>
            </a:lvl6pPr>
            <a:lvl7pPr marL="3200400" lvl="6" indent="-339979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Char char="•"/>
              <a:defRPr sz="1754"/>
            </a:lvl7pPr>
            <a:lvl8pPr marL="3657600" lvl="7" indent="-339978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Char char="•"/>
              <a:defRPr sz="1754"/>
            </a:lvl8pPr>
            <a:lvl9pPr marL="4114800" lvl="8" indent="-339978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Char char="•"/>
              <a:defRPr sz="1754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925736" y="2267902"/>
            <a:ext cx="4334677" cy="420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1403"/>
              <a:buNone/>
              <a:defRPr sz="1403"/>
            </a:lvl1pPr>
            <a:lvl2pPr marL="914400" lvl="1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1228"/>
              <a:buNone/>
              <a:defRPr sz="1228"/>
            </a:lvl2pPr>
            <a:lvl3pPr marL="1371600" lvl="2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052"/>
              <a:buNone/>
              <a:defRPr sz="1052"/>
            </a:lvl3pPr>
            <a:lvl4pPr marL="1828800" lvl="3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877"/>
              <a:buNone/>
              <a:defRPr sz="877"/>
            </a:lvl4pPr>
            <a:lvl5pPr marL="2286000" lvl="4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877"/>
              <a:buNone/>
              <a:defRPr sz="877"/>
            </a:lvl5pPr>
            <a:lvl6pPr marL="2743200" lvl="5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6pPr>
            <a:lvl7pPr marL="3200400" lvl="6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7pPr>
            <a:lvl8pPr marL="3657600" lvl="7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8pPr>
            <a:lvl9pPr marL="4114800" lvl="8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925736" y="503978"/>
            <a:ext cx="4334677" cy="1763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6"/>
              <a:buFont typeface="Calibri"/>
              <a:buNone/>
              <a:defRPr sz="280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>
            <a:spLocks noGrp="1"/>
          </p:cNvSpPr>
          <p:nvPr>
            <p:ph type="pic" idx="2"/>
          </p:nvPr>
        </p:nvSpPr>
        <p:spPr>
          <a:xfrm>
            <a:off x="5713655" y="1088455"/>
            <a:ext cx="6803886" cy="537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2806"/>
              <a:buFont typeface="Arial"/>
              <a:buNone/>
              <a:defRPr sz="2806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56"/>
              <a:buFont typeface="Arial"/>
              <a:buNone/>
              <a:defRPr sz="2456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105"/>
              <a:buFont typeface="Arial"/>
              <a:buNone/>
              <a:defRPr sz="2105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754"/>
              <a:buFont typeface="Arial"/>
              <a:buNone/>
              <a:defRPr sz="1754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754"/>
              <a:buFont typeface="Arial"/>
              <a:buNone/>
              <a:defRPr sz="1754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Font typeface="Arial"/>
              <a:buNone/>
              <a:defRPr sz="17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Font typeface="Arial"/>
              <a:buNone/>
              <a:defRPr sz="17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Font typeface="Arial"/>
              <a:buNone/>
              <a:defRPr sz="17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754"/>
              <a:buFont typeface="Arial"/>
              <a:buNone/>
              <a:defRPr sz="175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925736" y="2267902"/>
            <a:ext cx="4334677" cy="420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1403"/>
              <a:buNone/>
              <a:defRPr sz="1403"/>
            </a:lvl1pPr>
            <a:lvl2pPr marL="914400" lvl="1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1228"/>
              <a:buNone/>
              <a:defRPr sz="1228"/>
            </a:lvl2pPr>
            <a:lvl3pPr marL="1371600" lvl="2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052"/>
              <a:buNone/>
              <a:defRPr sz="1052"/>
            </a:lvl3pPr>
            <a:lvl4pPr marL="1828800" lvl="3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877"/>
              <a:buNone/>
              <a:defRPr sz="877"/>
            </a:lvl4pPr>
            <a:lvl5pPr marL="2286000" lvl="4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877"/>
              <a:buNone/>
              <a:defRPr sz="877"/>
            </a:lvl5pPr>
            <a:lvl6pPr marL="2743200" lvl="5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6pPr>
            <a:lvl7pPr marL="3200400" lvl="6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7pPr>
            <a:lvl8pPr marL="3657600" lvl="7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8pPr>
            <a:lvl9pPr marL="4114800" lvl="8" indent="-2286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877"/>
              <a:buNone/>
              <a:defRPr sz="877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>
            <a:spLocks noGrp="1"/>
          </p:cNvSpPr>
          <p:nvPr>
            <p:ph type="title"/>
          </p:nvPr>
        </p:nvSpPr>
        <p:spPr>
          <a:xfrm>
            <a:off x="923985" y="402483"/>
            <a:ext cx="11591806" cy="146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1"/>
          </p:nvPr>
        </p:nvSpPr>
        <p:spPr>
          <a:xfrm rot="5400000">
            <a:off x="4321616" y="-1385217"/>
            <a:ext cx="4796544" cy="11591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23985" y="402483"/>
            <a:ext cx="11591806" cy="146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Calibri"/>
              <a:buNone/>
              <a:defRPr sz="44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23985" y="2012414"/>
            <a:ext cx="11591806" cy="47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877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886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886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886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8866" algn="l" rtl="0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>
                <a:schemeClr val="dk1"/>
              </a:buClr>
              <a:buSzPts val="1579"/>
              <a:buFont typeface="Arial"/>
              <a:buChar char="•"/>
              <a:defRPr sz="15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923985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451926" y="7006700"/>
            <a:ext cx="4535924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9491841" y="7006700"/>
            <a:ext cx="3023949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2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1" name="Google Shape;11;p1"/>
          <p:cNvSpPr txBox="1"/>
          <p:nvPr/>
        </p:nvSpPr>
        <p:spPr>
          <a:xfrm>
            <a:off x="12255521" y="368331"/>
            <a:ext cx="323813" cy="2023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150" tIns="40075" rIns="80150" bIns="4007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789" b="0" i="0" u="none" strike="noStrike" cap="non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‹#›</a:t>
            </a:fld>
            <a:r>
              <a:rPr lang="cs-CZ" sz="789" b="0" i="0" u="none" strike="noStrike" cap="non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  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mlouvy.gov.cz/smlouva/19229531" TargetMode="External"/><Relationship Id="rId5" Type="http://schemas.openxmlformats.org/officeDocument/2006/relationships/hyperlink" Target="https://www.mvcr.cz/clanek/software-elza.aspx" TargetMode="External"/><Relationship Id="rId4" Type="http://schemas.openxmlformats.org/officeDocument/2006/relationships/hyperlink" Target="http://www.apache.org/licenses/LICENSE-2.0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acr.cz/inovace-v-zadavani-verejnych-zakazek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9"/>
          <p:cNvSpPr txBox="1"/>
          <p:nvPr/>
        </p:nvSpPr>
        <p:spPr>
          <a:xfrm>
            <a:off x="2465132" y="3543551"/>
            <a:ext cx="5657994" cy="6349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650" tIns="46825" rIns="93650" bIns="468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596"/>
              <a:buFont typeface="Calibri"/>
              <a:buNone/>
            </a:pPr>
            <a:r>
              <a:rPr lang="cs-CZ" sz="2596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KRÁTKÝ POPIS</a:t>
            </a:r>
            <a:endParaRPr/>
          </a:p>
        </p:txBody>
      </p:sp>
      <p:sp>
        <p:nvSpPr>
          <p:cNvPr id="167" name="Google Shape;167;p39"/>
          <p:cNvSpPr/>
          <p:nvPr/>
        </p:nvSpPr>
        <p:spPr>
          <a:xfrm>
            <a:off x="540000" y="666451"/>
            <a:ext cx="7352716" cy="3440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cs-CZ" sz="4400" dirty="0">
                <a:solidFill>
                  <a:srgbClr val="FF0000"/>
                </a:solidFill>
              </a:rPr>
              <a:t>Možnosti vývoje IS prostřednictvím  </a:t>
            </a:r>
            <a:r>
              <a:rPr lang="cs-CZ" sz="4400" dirty="0" err="1">
                <a:solidFill>
                  <a:srgbClr val="FF0000"/>
                </a:solidFill>
              </a:rPr>
              <a:t>inovativníchzadávacích</a:t>
            </a:r>
            <a:r>
              <a:rPr lang="cs-CZ" sz="4400" dirty="0">
                <a:solidFill>
                  <a:srgbClr val="FF0000"/>
                </a:solidFill>
              </a:rPr>
              <a:t> metod s příklady z praxe veřejného zadavatele.</a:t>
            </a:r>
            <a:endParaRPr sz="4400" b="1" dirty="0">
              <a:solidFill>
                <a:srgbClr val="FF0000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168" name="Google Shape;168;p39"/>
          <p:cNvSpPr txBox="1"/>
          <p:nvPr/>
        </p:nvSpPr>
        <p:spPr>
          <a:xfrm>
            <a:off x="540000" y="6347800"/>
            <a:ext cx="4633500" cy="93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1600" tIns="25800" rIns="51600" bIns="258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84"/>
              <a:buFont typeface="Calibri"/>
              <a:buNone/>
            </a:pPr>
            <a:r>
              <a:rPr lang="cs-CZ" sz="1984" dirty="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Technologická agentura České republiky</a:t>
            </a:r>
            <a:endParaRPr sz="1984" dirty="0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84"/>
              <a:buFont typeface="Calibri"/>
              <a:buNone/>
            </a:pPr>
            <a:r>
              <a:rPr lang="cs-CZ" sz="1984" dirty="0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13. 6. 2022</a:t>
            </a:r>
            <a:endParaRPr sz="1984" dirty="0">
              <a:solidFill>
                <a:schemeClr val="dk1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169" name="Google Shape;169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57875" y="0"/>
            <a:ext cx="5197074" cy="7476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B18FFD0D-F391-E04C-A7A8-880DBE019E66}"/>
              </a:ext>
            </a:extLst>
          </p:cNvPr>
          <p:cNvSpPr txBox="1"/>
          <p:nvPr/>
        </p:nvSpPr>
        <p:spPr>
          <a:xfrm>
            <a:off x="1010653" y="4796589"/>
            <a:ext cx="6160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/>
              <a:t>Cesty jsou! Je ale vůle?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9729" y="663388"/>
            <a:ext cx="790965" cy="79096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53"/>
          <p:cNvSpPr txBox="1">
            <a:spLocks noGrp="1"/>
          </p:cNvSpPr>
          <p:nvPr>
            <p:ph type="title"/>
          </p:nvPr>
        </p:nvSpPr>
        <p:spPr>
          <a:xfrm>
            <a:off x="923985" y="961292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Cesta více dodavatelů (</a:t>
            </a:r>
            <a:r>
              <a:rPr lang="cs-CZ" sz="4000" dirty="0" err="1">
                <a:latin typeface="Titillium Web"/>
                <a:ea typeface="Titillium Web"/>
                <a:cs typeface="Titillium Web"/>
                <a:sym typeface="Titillium Web"/>
              </a:rPr>
              <a:t>minitrh</a:t>
            </a: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) -6  PRAXE </a:t>
            </a:r>
            <a:endParaRPr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0581A34-BAAA-BD47-9FBB-F8CDBFC84022}"/>
              </a:ext>
            </a:extLst>
          </p:cNvPr>
          <p:cNvSpPr txBox="1"/>
          <p:nvPr/>
        </p:nvSpPr>
        <p:spPr>
          <a:xfrm>
            <a:off x="1074821" y="1883050"/>
            <a:ext cx="11646569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ELZA</a:t>
            </a:r>
          </a:p>
          <a:p>
            <a:endParaRPr lang="cs-CZ" sz="2000" dirty="0"/>
          </a:p>
          <a:p>
            <a:r>
              <a:rPr lang="cs-CZ" sz="2000" dirty="0"/>
              <a:t>Software pro tvorbu archivních pomůcek podle Základních pravidel pro zpracování archiválií z roku 2015. Software ELZA je šířen pod otevřenou </a:t>
            </a:r>
            <a:r>
              <a:rPr lang="cs-CZ" sz="2000" b="1" dirty="0">
                <a:hlinkClick r:id="rId4"/>
              </a:rPr>
              <a:t>licencí Apache 2.0</a:t>
            </a:r>
            <a:endParaRPr lang="cs-CZ" sz="2000" dirty="0"/>
          </a:p>
          <a:p>
            <a:r>
              <a:rPr lang="cs-CZ" sz="2400" dirty="0">
                <a:hlinkClick r:id="rId5"/>
              </a:rPr>
              <a:t>https://www.mvcr.cz/clanek/software-elza.aspx</a:t>
            </a:r>
            <a:endParaRPr lang="cs-CZ" sz="2400" dirty="0"/>
          </a:p>
          <a:p>
            <a:endParaRPr lang="cs-CZ" sz="2400" dirty="0"/>
          </a:p>
          <a:p>
            <a:r>
              <a:rPr lang="cs-CZ" sz="2000" dirty="0"/>
              <a:t>9 dodavatelů – 2 klíčoví / 1 koordinátor</a:t>
            </a:r>
          </a:p>
          <a:p>
            <a:endParaRPr lang="cs-CZ" sz="2400" dirty="0"/>
          </a:p>
          <a:p>
            <a:endParaRPr lang="cs-CZ" sz="2400" b="1" dirty="0"/>
          </a:p>
          <a:p>
            <a:r>
              <a:rPr lang="cs-CZ" sz="2400" b="1" dirty="0"/>
              <a:t>Sdílený Informační Systém TAČR  </a:t>
            </a:r>
            <a:r>
              <a:rPr lang="cs-CZ" sz="1600" b="1" dirty="0"/>
              <a:t>(příklad smlouvy </a:t>
            </a:r>
            <a:r>
              <a:rPr lang="cs-CZ" sz="1600" b="1" dirty="0">
                <a:hlinkClick r:id="rId6"/>
              </a:rPr>
              <a:t>https://smlouvy.gov.cz/smlouva/19229531</a:t>
            </a:r>
            <a:r>
              <a:rPr lang="cs-CZ" sz="1600" b="1" dirty="0"/>
              <a:t>)</a:t>
            </a:r>
          </a:p>
          <a:p>
            <a:endParaRPr lang="cs-CZ" sz="2400" b="1" dirty="0"/>
          </a:p>
          <a:p>
            <a:r>
              <a:rPr lang="cs-CZ" sz="2000" dirty="0"/>
              <a:t>7 dodavatelů 1.etapa, 15 dodavatelů nyní v </a:t>
            </a:r>
            <a:r>
              <a:rPr lang="cs-CZ" sz="2000"/>
              <a:t>běžící etapě </a:t>
            </a:r>
            <a:r>
              <a:rPr lang="cs-CZ" sz="2000" dirty="0"/>
              <a:t>2, žádný koordinátor.</a:t>
            </a:r>
          </a:p>
          <a:p>
            <a:r>
              <a:rPr lang="cs-CZ" sz="2000" dirty="0"/>
              <a:t>Technologicky inspirace Portálem občana.</a:t>
            </a:r>
          </a:p>
          <a:p>
            <a:endParaRPr lang="cs-CZ" sz="2000" dirty="0"/>
          </a:p>
          <a:p>
            <a:r>
              <a:rPr lang="cs-CZ" sz="2000" dirty="0"/>
              <a:t>Založeno na </a:t>
            </a:r>
            <a:r>
              <a:rPr lang="cs-CZ" sz="2000" dirty="0" err="1"/>
              <a:t>službovém</a:t>
            </a:r>
            <a:r>
              <a:rPr lang="cs-CZ" sz="2000" dirty="0"/>
              <a:t> řešení. Aktuálně k dispozici pro veřejnou správu je hotový a otestovaný IDM modul se správou osob s možným napojením na NIA ID.</a:t>
            </a:r>
          </a:p>
          <a:p>
            <a:endParaRPr lang="cs-CZ" sz="2400" dirty="0"/>
          </a:p>
          <a:p>
            <a:endParaRPr lang="cs-CZ" sz="2800" dirty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917697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>
            <a:extLst>
              <a:ext uri="{FF2B5EF4-FFF2-40B4-BE49-F238E27FC236}">
                <a16:creationId xmlns:a16="http://schemas.microsoft.com/office/drawing/2014/main" id="{B0EB0DA0-E1D0-0349-A8F9-8C7EE98A4140}"/>
              </a:ext>
            </a:extLst>
          </p:cNvPr>
          <p:cNvSpPr/>
          <p:nvPr/>
        </p:nvSpPr>
        <p:spPr>
          <a:xfrm>
            <a:off x="2184083" y="2902302"/>
            <a:ext cx="1627225" cy="992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543" dirty="0"/>
              <a:t>Kvalifikační</a:t>
            </a:r>
          </a:p>
          <a:p>
            <a:pPr algn="ctr"/>
            <a:r>
              <a:rPr lang="cs-CZ" sz="1543" dirty="0"/>
              <a:t>kolo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E42117B8-8973-534D-9F19-087F200DC904}"/>
              </a:ext>
            </a:extLst>
          </p:cNvPr>
          <p:cNvSpPr/>
          <p:nvPr/>
        </p:nvSpPr>
        <p:spPr>
          <a:xfrm>
            <a:off x="4269076" y="2941857"/>
            <a:ext cx="1288322" cy="9553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543" dirty="0" err="1"/>
              <a:t>PoC</a:t>
            </a:r>
            <a:endParaRPr lang="cs-CZ" sz="1543" dirty="0"/>
          </a:p>
          <a:p>
            <a:pPr algn="ctr"/>
            <a:r>
              <a:rPr lang="cs-CZ" sz="1543" dirty="0"/>
              <a:t>FAZE I IP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4513FE49-19FF-E144-98BA-CA7C0ECA7456}"/>
              </a:ext>
            </a:extLst>
          </p:cNvPr>
          <p:cNvSpPr/>
          <p:nvPr/>
        </p:nvSpPr>
        <p:spPr>
          <a:xfrm>
            <a:off x="6472936" y="3007162"/>
            <a:ext cx="2283793" cy="9920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543" dirty="0"/>
              <a:t>Vybrané řešení a jeden </a:t>
            </a:r>
            <a:r>
              <a:rPr lang="cs-CZ" sz="1543" dirty="0" err="1"/>
              <a:t>dodavatell</a:t>
            </a:r>
            <a:r>
              <a:rPr lang="cs-CZ" sz="1543" dirty="0"/>
              <a:t> projektu</a:t>
            </a:r>
          </a:p>
          <a:p>
            <a:pPr algn="ctr"/>
            <a:r>
              <a:rPr lang="cs-CZ" sz="1543" dirty="0"/>
              <a:t> FAZE 2 IP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723C1D38-8BF4-42F7-9617-CDE81E3453A6}"/>
              </a:ext>
            </a:extLst>
          </p:cNvPr>
          <p:cNvSpPr/>
          <p:nvPr/>
        </p:nvSpPr>
        <p:spPr>
          <a:xfrm>
            <a:off x="2184082" y="4189451"/>
            <a:ext cx="1701504" cy="16182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323" dirty="0">
                <a:solidFill>
                  <a:srgbClr val="FF0000"/>
                </a:solidFill>
              </a:rPr>
              <a:t>1.Etapa – kdo</a:t>
            </a:r>
          </a:p>
          <a:p>
            <a:endParaRPr lang="cs-CZ" sz="1323" dirty="0">
              <a:solidFill>
                <a:srgbClr val="FF0000"/>
              </a:solidFill>
            </a:endParaRPr>
          </a:p>
          <a:p>
            <a:r>
              <a:rPr lang="cs-CZ" sz="1323" dirty="0">
                <a:solidFill>
                  <a:srgbClr val="FF0000"/>
                </a:solidFill>
              </a:rPr>
              <a:t>2.Etapa - jak</a:t>
            </a:r>
          </a:p>
          <a:p>
            <a:endParaRPr lang="cs-CZ" sz="1323" dirty="0">
              <a:solidFill>
                <a:srgbClr val="FF0000"/>
              </a:solidFill>
            </a:endParaRPr>
          </a:p>
          <a:p>
            <a:r>
              <a:rPr lang="cs-CZ" sz="1323" dirty="0">
                <a:solidFill>
                  <a:srgbClr val="FF0000"/>
                </a:solidFill>
              </a:rPr>
              <a:t>3.Etapa – s kým třeba 3x) </a:t>
            </a:r>
            <a:r>
              <a:rPr lang="cs-CZ" sz="1543" dirty="0"/>
              <a:t>E</a:t>
            </a:r>
          </a:p>
          <a:p>
            <a:pPr algn="ctr"/>
            <a:endParaRPr lang="cs-CZ" sz="1543" dirty="0"/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B0C933C2-C83C-4948-B228-48E9C94944EC}"/>
              </a:ext>
            </a:extLst>
          </p:cNvPr>
          <p:cNvSpPr/>
          <p:nvPr/>
        </p:nvSpPr>
        <p:spPr>
          <a:xfrm>
            <a:off x="4256178" y="4169526"/>
            <a:ext cx="1320258" cy="16182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cs-CZ" sz="1323" dirty="0">
                <a:solidFill>
                  <a:srgbClr val="FF0000"/>
                </a:solidFill>
              </a:rPr>
              <a:t>Získání 3 </a:t>
            </a:r>
            <a:r>
              <a:rPr lang="cs-CZ" sz="1323" dirty="0" err="1">
                <a:solidFill>
                  <a:srgbClr val="FF0000"/>
                </a:solidFill>
              </a:rPr>
              <a:t>PoC</a:t>
            </a:r>
            <a:r>
              <a:rPr lang="cs-CZ" sz="1323" dirty="0">
                <a:solidFill>
                  <a:srgbClr val="FF0000"/>
                </a:solidFill>
              </a:rPr>
              <a:t>. nebo </a:t>
            </a:r>
          </a:p>
          <a:p>
            <a:r>
              <a:rPr lang="cs-CZ" sz="1323" dirty="0">
                <a:solidFill>
                  <a:srgbClr val="FF0000"/>
                </a:solidFill>
              </a:rPr>
              <a:t>prototypů </a:t>
            </a:r>
          </a:p>
          <a:p>
            <a:r>
              <a:rPr lang="cs-CZ" sz="1323" dirty="0">
                <a:solidFill>
                  <a:srgbClr val="FF0000"/>
                </a:solidFill>
              </a:rPr>
              <a:t>nebo funkčních vzorků</a:t>
            </a:r>
            <a:endParaRPr lang="cs-CZ" sz="1543" dirty="0"/>
          </a:p>
          <a:p>
            <a:pPr algn="ctr"/>
            <a:endParaRPr lang="cs-CZ" sz="1543" dirty="0"/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F1441F54-4D10-47EC-B23E-9D4DE92B0B80}"/>
              </a:ext>
            </a:extLst>
          </p:cNvPr>
          <p:cNvSpPr/>
          <p:nvPr/>
        </p:nvSpPr>
        <p:spPr>
          <a:xfrm>
            <a:off x="5825597" y="2979197"/>
            <a:ext cx="379140" cy="95530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543"/>
          </a:p>
        </p:txBody>
      </p:sp>
      <p:sp>
        <p:nvSpPr>
          <p:cNvPr id="13" name="Google Shape;280;p53">
            <a:extLst>
              <a:ext uri="{FF2B5EF4-FFF2-40B4-BE49-F238E27FC236}">
                <a16:creationId xmlns:a16="http://schemas.microsoft.com/office/drawing/2014/main" id="{323ABA42-AFB1-2045-B116-83101904FE13}"/>
              </a:ext>
            </a:extLst>
          </p:cNvPr>
          <p:cNvSpPr txBox="1">
            <a:spLocks/>
          </p:cNvSpPr>
          <p:nvPr/>
        </p:nvSpPr>
        <p:spPr>
          <a:xfrm>
            <a:off x="883013" y="765702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4400"/>
              <a:buFont typeface="Calibri"/>
              <a:buNone/>
              <a:defRPr sz="4400" b="1" i="0" u="none" strike="noStrike" cap="none">
                <a:solidFill>
                  <a:srgbClr val="F0374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Cesta hledání inovace (co na trhu není) – inovační partnerství – zapojení prvku výzkum a vývoj</a:t>
            </a:r>
            <a:endParaRPr lang="cs-CZ"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6CC3ED50-FAC2-4748-BA4B-60B4982F2CC3}"/>
              </a:ext>
            </a:extLst>
          </p:cNvPr>
          <p:cNvSpPr txBox="1"/>
          <p:nvPr/>
        </p:nvSpPr>
        <p:spPr>
          <a:xfrm>
            <a:off x="7315200" y="4512623"/>
            <a:ext cx="4429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Fází může být libovolně, rozhoduje účelnost/efektivity,</a:t>
            </a:r>
          </a:p>
          <a:p>
            <a:r>
              <a:rPr lang="cs-CZ" dirty="0"/>
              <a:t>Složitost plnění </a:t>
            </a:r>
            <a:r>
              <a:rPr lang="cs-CZ" dirty="0" err="1"/>
              <a:t>atd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9172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280;p53">
            <a:extLst>
              <a:ext uri="{FF2B5EF4-FFF2-40B4-BE49-F238E27FC236}">
                <a16:creationId xmlns:a16="http://schemas.microsoft.com/office/drawing/2014/main" id="{323ABA42-AFB1-2045-B116-83101904FE13}"/>
              </a:ext>
            </a:extLst>
          </p:cNvPr>
          <p:cNvSpPr txBox="1">
            <a:spLocks/>
          </p:cNvSpPr>
          <p:nvPr/>
        </p:nvSpPr>
        <p:spPr>
          <a:xfrm>
            <a:off x="883013" y="765702"/>
            <a:ext cx="11591700" cy="1763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03741"/>
              </a:buClr>
              <a:buSzPts val="4400"/>
              <a:buFont typeface="Calibri"/>
              <a:buNone/>
              <a:defRPr sz="4400" b="1" i="0" u="none" strike="noStrike" cap="none">
                <a:solidFill>
                  <a:srgbClr val="F0374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  <a:buSzPts val="1100"/>
            </a:pP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Cesta hledání inovace (co na trhu není) – více informací a srovnání na trhu, zejména inovační partnerství</a:t>
            </a:r>
            <a:endParaRPr lang="cs-CZ"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6757E90A-A187-E345-A505-1F79E6A9B559}"/>
              </a:ext>
            </a:extLst>
          </p:cNvPr>
          <p:cNvSpPr/>
          <p:nvPr/>
        </p:nvSpPr>
        <p:spPr>
          <a:xfrm>
            <a:off x="1686296" y="3302785"/>
            <a:ext cx="97852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>
                <a:hlinkClick r:id="rId2"/>
              </a:rPr>
              <a:t>https://www.tacr.cz/inovace-v-zadavani-verejnych-zakazek/</a:t>
            </a:r>
            <a:endParaRPr lang="cs-CZ" sz="2000" dirty="0"/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281236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86"/>
          <p:cNvSpPr txBox="1"/>
          <p:nvPr/>
        </p:nvSpPr>
        <p:spPr>
          <a:xfrm>
            <a:off x="2827470" y="405180"/>
            <a:ext cx="4668952" cy="1097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92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7"/>
              <a:buFont typeface="Calibri"/>
              <a:buNone/>
            </a:pPr>
            <a:r>
              <a:rPr lang="cs-CZ" sz="3607" dirty="0" err="1">
                <a:solidFill>
                  <a:schemeClr val="dk1"/>
                </a:solidFill>
                <a:latin typeface="Titillium Web"/>
                <a:ea typeface="Titillium Web"/>
                <a:cs typeface="Titillium Web"/>
                <a:sym typeface="Titillium Web"/>
              </a:rPr>
              <a:t>www.tacr.cz</a:t>
            </a:r>
            <a:endParaRPr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pic>
        <p:nvPicPr>
          <p:cNvPr id="550" name="Google Shape;550;p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2031" y="405180"/>
            <a:ext cx="2225439" cy="222543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5E022130-4A99-4B47-8F20-51A4B442C9C8}"/>
              </a:ext>
            </a:extLst>
          </p:cNvPr>
          <p:cNvSpPr txBox="1"/>
          <p:nvPr/>
        </p:nvSpPr>
        <p:spPr>
          <a:xfrm>
            <a:off x="3872712" y="1281699"/>
            <a:ext cx="7247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Bezplatné konzultace – </a:t>
            </a:r>
            <a:r>
              <a:rPr lang="cs-CZ" sz="2800" dirty="0" err="1"/>
              <a:t>slípek@tacr.cz</a:t>
            </a:r>
            <a:endParaRPr lang="cs-CZ" sz="2800" dirty="0"/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3ED2C3FF-7CD4-934C-A460-8ACAA9F5F89E}"/>
              </a:ext>
            </a:extLst>
          </p:cNvPr>
          <p:cNvSpPr/>
          <p:nvPr/>
        </p:nvSpPr>
        <p:spPr>
          <a:xfrm>
            <a:off x="602031" y="4528881"/>
            <a:ext cx="118145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600" dirty="0">
                <a:solidFill>
                  <a:srgbClr val="1F4E79"/>
                </a:solidFill>
                <a:latin typeface="Arial" panose="020B0604020202020204" pitchFamily="34" charset="0"/>
              </a:rPr>
              <a:t>Komerční spolupráce s omezenou kapacitou – </a:t>
            </a:r>
            <a:r>
              <a:rPr lang="cs-CZ" sz="3600" dirty="0" err="1">
                <a:solidFill>
                  <a:srgbClr val="1F4E79"/>
                </a:solidFill>
                <a:latin typeface="Arial" panose="020B0604020202020204" pitchFamily="34" charset="0"/>
              </a:rPr>
              <a:t>slipek@juristic.eu</a:t>
            </a:r>
            <a:endParaRPr lang="cs-CZ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9729" y="663388"/>
            <a:ext cx="790965" cy="790965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49"/>
          <p:cNvSpPr txBox="1">
            <a:spLocks noGrp="1"/>
          </p:cNvSpPr>
          <p:nvPr>
            <p:ph type="title"/>
          </p:nvPr>
        </p:nvSpPr>
        <p:spPr>
          <a:xfrm>
            <a:off x="538974" y="1058870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 sz="2800" b="0" dirty="0">
                <a:latin typeface="Titillium Web"/>
                <a:ea typeface="Titillium Web"/>
                <a:cs typeface="Titillium Web"/>
                <a:sym typeface="Titillium Web"/>
              </a:rPr>
              <a:t>Veřejné zadávání – z.č.134/2016 Sb. v platném znění – dále jen </a:t>
            </a:r>
            <a:r>
              <a:rPr lang="cs-CZ" sz="2800" b="0" dirty="0">
                <a:solidFill>
                  <a:schemeClr val="bg2"/>
                </a:solidFill>
                <a:latin typeface="Titillium Web"/>
                <a:ea typeface="Titillium Web"/>
                <a:cs typeface="Titillium Web"/>
                <a:sym typeface="Titillium Web"/>
              </a:rPr>
              <a:t>„ZZVZ“</a:t>
            </a:r>
            <a:endParaRPr sz="2800" b="0" dirty="0">
              <a:solidFill>
                <a:schemeClr val="bg2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49" name="Google Shape;249;p49"/>
          <p:cNvSpPr txBox="1">
            <a:spLocks noGrp="1"/>
          </p:cNvSpPr>
          <p:nvPr>
            <p:ph type="body" idx="1"/>
          </p:nvPr>
        </p:nvSpPr>
        <p:spPr>
          <a:xfrm>
            <a:off x="923975" y="2254950"/>
            <a:ext cx="11591700" cy="45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dirty="0">
                <a:latin typeface="Times" pitchFamily="2" charset="0"/>
                <a:ea typeface="Titillium Web"/>
                <a:cs typeface="Calibri" panose="020F0502020204030204" pitchFamily="34" charset="0"/>
                <a:sym typeface="Titillium Web"/>
              </a:rPr>
              <a:t>Přestože ze strany EU je politický a metodický tlak na inovativní způsoby zadávání, prakticky vítězí více formalismus = máme to procesně zdokumentováno, podle metodiky či osvědčených postupů…</a:t>
            </a:r>
          </a:p>
          <a:p>
            <a:pPr marL="825500" lvl="1" indent="-285750" algn="just">
              <a:lnSpc>
                <a:spcPct val="115000"/>
              </a:lnSpc>
              <a:spcBef>
                <a:spcPts val="600"/>
              </a:spcBef>
              <a:buSzPts val="2300"/>
            </a:pPr>
            <a:r>
              <a:rPr lang="cs-CZ" sz="2800" dirty="0">
                <a:latin typeface="Times" pitchFamily="2" charset="0"/>
                <a:ea typeface="Titillium Web"/>
                <a:cs typeface="Calibri" panose="020F0502020204030204" pitchFamily="34" charset="0"/>
                <a:sym typeface="Titillium Web"/>
              </a:rPr>
              <a:t>	Dotační politika – pravidla tvořená na úrovni poskytovatele dotace často nahrazují, až zpřísňují zadávací postupy dle zákona (směrnice)</a:t>
            </a:r>
          </a:p>
          <a:p>
            <a:pPr marL="825500" lvl="1" indent="-285750" algn="just">
              <a:lnSpc>
                <a:spcPct val="115000"/>
              </a:lnSpc>
              <a:spcBef>
                <a:spcPts val="600"/>
              </a:spcBef>
              <a:buSzPts val="2300"/>
            </a:pPr>
            <a:r>
              <a:rPr lang="cs-CZ" sz="2800" dirty="0">
                <a:latin typeface="Times" pitchFamily="2" charset="0"/>
                <a:ea typeface="Titillium Web"/>
                <a:cs typeface="Calibri" panose="020F0502020204030204" pitchFamily="34" charset="0"/>
                <a:sym typeface="Titillium Web"/>
              </a:rPr>
              <a:t>Zkušenosti „</a:t>
            </a:r>
            <a:r>
              <a:rPr lang="cs-CZ" sz="2800" dirty="0" err="1">
                <a:latin typeface="Times" pitchFamily="2" charset="0"/>
                <a:ea typeface="Titillium Web"/>
                <a:cs typeface="Calibri" panose="020F0502020204030204" pitchFamily="34" charset="0"/>
                <a:sym typeface="Titillium Web"/>
              </a:rPr>
              <a:t>zakázkářů</a:t>
            </a:r>
            <a:r>
              <a:rPr lang="cs-CZ" sz="2800" dirty="0">
                <a:latin typeface="Times" pitchFamily="2" charset="0"/>
                <a:ea typeface="Titillium Web"/>
                <a:cs typeface="Calibri" panose="020F0502020204030204" pitchFamily="34" charset="0"/>
                <a:sym typeface="Titillium Web"/>
              </a:rPr>
              <a:t>“ spíše  podporují trend formalisticky jednoduššího a procesně dobře doložitelného zadávacího postupu ( tj. předpoklad, že pokud je správný postup, musí být správný i výsledek plnění)</a:t>
            </a:r>
            <a:endParaRPr sz="2800" dirty="0">
              <a:latin typeface="Times" pitchFamily="2" charset="0"/>
              <a:ea typeface="Titillium Web"/>
              <a:cs typeface="Calibri" panose="020F0502020204030204" pitchFamily="34" charset="0"/>
              <a:sym typeface="Titillium Web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9729" y="663388"/>
            <a:ext cx="790965" cy="790965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50"/>
          <p:cNvSpPr txBox="1">
            <a:spLocks noGrp="1"/>
          </p:cNvSpPr>
          <p:nvPr>
            <p:ph type="title"/>
          </p:nvPr>
        </p:nvSpPr>
        <p:spPr>
          <a:xfrm>
            <a:off x="776763" y="42088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 sz="4300" b="0" dirty="0">
                <a:latin typeface="Titillium Web"/>
                <a:ea typeface="Titillium Web"/>
                <a:cs typeface="Titillium Web"/>
                <a:sym typeface="Titillium Web"/>
              </a:rPr>
              <a:t>Možnosti vývoje IS pro veřejné zadavatele</a:t>
            </a:r>
            <a:endParaRPr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7" name="Google Shape;257;p50"/>
          <p:cNvSpPr txBox="1">
            <a:spLocks noGrp="1"/>
          </p:cNvSpPr>
          <p:nvPr>
            <p:ph type="body" idx="1"/>
          </p:nvPr>
        </p:nvSpPr>
        <p:spPr>
          <a:xfrm>
            <a:off x="850369" y="1492658"/>
            <a:ext cx="11444488" cy="58706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Cesta generálního dodavatele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/ vše na klíč - připravit ZD s funkčními a nefunkčními požadavky atd... Je to výhodné pro zadavatele z důvodu odpovědnosti, bohužel někdy jde o metodu bude, uděláme, nebojte, uvidíte...příslib nezarmoutí. Není to špatné, pokud umíme udělat dobrá 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kriteria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hodnocení a odpovědnosti za plnění (= profi ZD a smluvní vztah). Ale vyberu 1 dodavatele s jeho řešením.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Opatrně / postupně 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- vyvineme kousek a uvidíme, jak se povede. Pak přilepíme další... Že to neumíme 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vysoutěžit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nevadí, rozepíšeme to po 2 mil Kč. Nebo zkusíme postupné nákupy přes dynamický nákupní systém (OK). Možná vyberu postupně více dodavatelů, ale budou umět na své produkty navázat?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Cesta více dodavatelů (</a:t>
            </a:r>
            <a:r>
              <a:rPr lang="cs-CZ" sz="2300" b="1" dirty="0" err="1">
                <a:latin typeface="Titillium Web"/>
                <a:ea typeface="Titillium Web"/>
                <a:cs typeface="Titillium Web"/>
                <a:sym typeface="Titillium Web"/>
              </a:rPr>
              <a:t>minitrh</a:t>
            </a: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) -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pojďme se domluvit na pravidlech, za jakých jsme to schopni (legálně) 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fér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společně dělat. Jde  o rámcovou dohodu (k vytvoření uzavřeného trhu) a jednotlivých 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mininákupů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na něm (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minitendry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, 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mikrotendry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, 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nanotendry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…)</a:t>
            </a: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Cesta hledání inovace (co na trhu není) – 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zkusme to postavit na hledání řešení. 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20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" name="Šipka vpravo 1">
            <a:extLst>
              <a:ext uri="{FF2B5EF4-FFF2-40B4-BE49-F238E27FC236}">
                <a16:creationId xmlns:a16="http://schemas.microsoft.com/office/drawing/2014/main" id="{71FBAAE8-E9B1-6244-A1BB-7A52B5FEE687}"/>
              </a:ext>
            </a:extLst>
          </p:cNvPr>
          <p:cNvSpPr/>
          <p:nvPr/>
        </p:nvSpPr>
        <p:spPr>
          <a:xfrm>
            <a:off x="451262" y="5676405"/>
            <a:ext cx="807522" cy="7718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9729" y="663388"/>
            <a:ext cx="790965" cy="790965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50"/>
          <p:cNvSpPr txBox="1">
            <a:spLocks noGrp="1"/>
          </p:cNvSpPr>
          <p:nvPr>
            <p:ph type="title"/>
          </p:nvPr>
        </p:nvSpPr>
        <p:spPr>
          <a:xfrm>
            <a:off x="923985" y="961292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 sz="4300" b="0" dirty="0">
                <a:latin typeface="Titillium Web"/>
                <a:ea typeface="Titillium Web"/>
                <a:cs typeface="Titillium Web"/>
                <a:sym typeface="Titillium Web"/>
              </a:rPr>
              <a:t>Možnosti vývoje IS v intencích  zákona ZZVZ</a:t>
            </a:r>
            <a:endParaRPr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57" name="Google Shape;257;p50"/>
          <p:cNvSpPr txBox="1">
            <a:spLocks noGrp="1"/>
          </p:cNvSpPr>
          <p:nvPr>
            <p:ph type="body" idx="1"/>
          </p:nvPr>
        </p:nvSpPr>
        <p:spPr>
          <a:xfrm>
            <a:off x="923975" y="2053389"/>
            <a:ext cx="11444488" cy="53420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Cesta generálního dodavatele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 - otevřené řízení, užší řízení, nakupujeme produkt</a:t>
            </a: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endParaRPr lang="cs-CZ" sz="2300" b="1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Opatrně / postupně 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– zakázky malého rozsahu tvářící se jakože netvoří celek, dynamický nákupní systém –DNS -  kupuji službu, vím. co chci, mám pravidla, prostředí, tým</a:t>
            </a: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endParaRPr lang="cs-CZ" sz="2300" b="1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Cesta více dodavatelů (</a:t>
            </a:r>
            <a:r>
              <a:rPr lang="cs-CZ" sz="2300" b="1" dirty="0" err="1">
                <a:latin typeface="Titillium Web"/>
                <a:ea typeface="Titillium Web"/>
                <a:cs typeface="Titillium Web"/>
                <a:sym typeface="Titillium Web"/>
              </a:rPr>
              <a:t>minitrh</a:t>
            </a: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) –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rámcová dohoda s více účastníky, ovšem soutěžního  typu (nikdo nemá nic předem jisté). Nakupujeme službu – společně hledáme řešení, tvoříme podmínky vývoje</a:t>
            </a: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endParaRPr lang="cs-CZ"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Cesta hledání inovace (co na trhu není) – 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soutěžní dialog, inovační partnerství. Postupné ověření možného a následné  dodávky vybraného/definovaného produktu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200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5" name="Šipka vpravo 4">
            <a:extLst>
              <a:ext uri="{FF2B5EF4-FFF2-40B4-BE49-F238E27FC236}">
                <a16:creationId xmlns:a16="http://schemas.microsoft.com/office/drawing/2014/main" id="{AB7DE4DF-F7E5-2147-AF03-97594C00FE4F}"/>
              </a:ext>
            </a:extLst>
          </p:cNvPr>
          <p:cNvSpPr/>
          <p:nvPr/>
        </p:nvSpPr>
        <p:spPr>
          <a:xfrm>
            <a:off x="372992" y="4724400"/>
            <a:ext cx="807522" cy="7718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7364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9729" y="663388"/>
            <a:ext cx="790965" cy="790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88792" y="5761866"/>
            <a:ext cx="1903803" cy="1047092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51"/>
          <p:cNvSpPr txBox="1">
            <a:spLocks noGrp="1"/>
          </p:cNvSpPr>
          <p:nvPr>
            <p:ph type="title"/>
          </p:nvPr>
        </p:nvSpPr>
        <p:spPr>
          <a:xfrm>
            <a:off x="923985" y="961292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cs-CZ" dirty="0">
                <a:latin typeface="Titillium Web"/>
                <a:ea typeface="Titillium Web"/>
                <a:cs typeface="Titillium Web"/>
                <a:sym typeface="Titillium Web"/>
              </a:rPr>
              <a:t>Cesta více dodavatelů (</a:t>
            </a:r>
            <a:r>
              <a:rPr lang="cs-CZ" dirty="0" err="1">
                <a:latin typeface="Titillium Web"/>
                <a:ea typeface="Titillium Web"/>
                <a:cs typeface="Titillium Web"/>
                <a:sym typeface="Titillium Web"/>
              </a:rPr>
              <a:t>minitrh</a:t>
            </a:r>
            <a:r>
              <a:rPr lang="cs-CZ" dirty="0">
                <a:latin typeface="Titillium Web"/>
                <a:ea typeface="Titillium Web"/>
                <a:cs typeface="Titillium Web"/>
                <a:sym typeface="Titillium Web"/>
              </a:rPr>
              <a:t>) -1</a:t>
            </a:r>
            <a:endParaRPr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5" name="Google Shape;265;p51"/>
          <p:cNvSpPr txBox="1">
            <a:spLocks noGrp="1"/>
          </p:cNvSpPr>
          <p:nvPr>
            <p:ph type="body" idx="1"/>
          </p:nvPr>
        </p:nvSpPr>
        <p:spPr>
          <a:xfrm>
            <a:off x="923975" y="1942200"/>
            <a:ext cx="11591700" cy="50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cs-CZ" sz="2000" dirty="0">
              <a:solidFill>
                <a:schemeClr val="tx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342900" lvl="0" indent="-34290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000" dirty="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Nemám přesnou specifikaci produktu.  / ale  vím co (ne)chci</a:t>
            </a:r>
          </a:p>
          <a:p>
            <a:pPr marL="342900" lvl="0" indent="-34290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000" dirty="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Tuším limity řešení  /  dokážu popsat stávající omezení a východiska</a:t>
            </a:r>
          </a:p>
          <a:p>
            <a:pPr marL="342900" lvl="0" indent="-34290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cs-CZ" sz="2000" dirty="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Nechci hlavního dodavatele / ale vím, že úplně otevřené je to  </a:t>
            </a:r>
            <a:r>
              <a:rPr lang="cs-CZ" sz="2000" dirty="0" err="1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idealisimus</a:t>
            </a:r>
            <a:endParaRPr lang="cs-CZ" sz="2000" dirty="0">
              <a:solidFill>
                <a:schemeClr val="tx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000" b="1" dirty="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Nemám tedy zadávací dokumentaci k produktu, ZD je jen k rámci (</a:t>
            </a:r>
            <a:r>
              <a:rPr lang="cs-CZ" sz="2000" b="1" dirty="0" err="1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minitrhu</a:t>
            </a:r>
            <a:r>
              <a:rPr lang="cs-CZ" sz="2000" b="1" dirty="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) a tvoří ji pravidla.</a:t>
            </a:r>
            <a:endParaRPr lang="cs-CZ" sz="2000" dirty="0">
              <a:solidFill>
                <a:schemeClr val="tx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000" dirty="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Snažím se dát dohromady skupiny dodavatelů, kteří budou mít chuť a trpělivost spolupodílet se na hledání i jednotlivých částech řešení, participovat pak na společném kódu , kooperovat a současně netvořit kartel. Jde to vůbec?</a:t>
            </a:r>
          </a:p>
          <a:p>
            <a:pPr marL="0" lvl="0" indent="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cs-CZ" sz="2000" dirty="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Kolik těch dodavatelů má být?   Naše zkušenost je      </a:t>
            </a:r>
            <a:r>
              <a:rPr lang="cs-CZ" sz="2000" b="1" dirty="0">
                <a:solidFill>
                  <a:schemeClr val="tx1"/>
                </a:solidFill>
                <a:latin typeface="Titillium Web"/>
                <a:ea typeface="Titillium Web"/>
                <a:cs typeface="Titillium Web"/>
                <a:sym typeface="Titillium Web"/>
              </a:rPr>
              <a:t>9 – 7 – 15</a:t>
            </a:r>
          </a:p>
          <a:p>
            <a:pPr marL="342900" lvl="0" indent="-34290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endParaRPr lang="cs-CZ" sz="2000" dirty="0">
              <a:solidFill>
                <a:schemeClr val="tx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342900" lvl="0" indent="-34290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endParaRPr lang="cs-CZ" sz="2000" dirty="0">
              <a:solidFill>
                <a:schemeClr val="tx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342900" lvl="0" indent="-34290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endParaRPr lang="cs-CZ" sz="2000" dirty="0">
              <a:solidFill>
                <a:schemeClr val="tx1"/>
              </a:solidFill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342900" lvl="0" indent="-342900" algn="just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endParaRPr sz="2000" dirty="0">
              <a:solidFill>
                <a:srgbClr val="E83B44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9729" y="663388"/>
            <a:ext cx="790965" cy="790965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51"/>
          <p:cNvSpPr txBox="1">
            <a:spLocks noGrp="1"/>
          </p:cNvSpPr>
          <p:nvPr>
            <p:ph type="title"/>
          </p:nvPr>
        </p:nvSpPr>
        <p:spPr>
          <a:xfrm>
            <a:off x="923985" y="961292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cs-CZ" dirty="0">
                <a:latin typeface="Titillium Web"/>
                <a:ea typeface="Titillium Web"/>
                <a:cs typeface="Titillium Web"/>
                <a:sym typeface="Titillium Web"/>
              </a:rPr>
              <a:t>Cesta více dodavatelů (</a:t>
            </a:r>
            <a:r>
              <a:rPr lang="cs-CZ" dirty="0" err="1">
                <a:latin typeface="Titillium Web"/>
                <a:ea typeface="Titillium Web"/>
                <a:cs typeface="Titillium Web"/>
                <a:sym typeface="Titillium Web"/>
              </a:rPr>
              <a:t>minitrh</a:t>
            </a:r>
            <a:r>
              <a:rPr lang="cs-CZ" dirty="0">
                <a:latin typeface="Titillium Web"/>
                <a:ea typeface="Titillium Web"/>
                <a:cs typeface="Titillium Web"/>
                <a:sym typeface="Titillium Web"/>
              </a:rPr>
              <a:t>) - 2</a:t>
            </a:r>
            <a:endParaRPr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65" name="Google Shape;265;p51"/>
          <p:cNvSpPr txBox="1">
            <a:spLocks noGrp="1"/>
          </p:cNvSpPr>
          <p:nvPr>
            <p:ph type="body" idx="1"/>
          </p:nvPr>
        </p:nvSpPr>
        <p:spPr>
          <a:xfrm>
            <a:off x="923975" y="1942200"/>
            <a:ext cx="11591700" cy="50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Zadavatel sděluje předem určenému </a:t>
            </a: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max. počtu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dodavatelů, se kterými by uzavřel navrženou rámcovou dohodu (§ 131 ZZVZ) na 4 roky (i více)  a to typu: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Titillium Web"/>
              <a:buChar char="○"/>
            </a:pPr>
            <a:r>
              <a:rPr lang="cs-CZ" sz="2300" u="sng" dirty="0">
                <a:latin typeface="Titillium Web"/>
                <a:ea typeface="Titillium Web"/>
                <a:cs typeface="Titillium Web"/>
                <a:sym typeface="Titillium Web"/>
              </a:rPr>
              <a:t>a) soutěžního typu 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(o dílčí zakázky se bude soutěžit na vytvořeném 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minitrhu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),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Titillium Web"/>
              <a:buChar char="○"/>
            </a:pP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b) nesoutěžního typu (zakázky budeme přidělovat  podle určeného klíče).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457200" lvl="0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300"/>
              <a:buFont typeface="Titillium Web"/>
              <a:buChar char="●"/>
            </a:pP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Aby dohoda byla uzavřena, je nutné v rámci otevřeného řízení: 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Titillium Web"/>
              <a:buChar char="○"/>
            </a:pP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mít </a:t>
            </a: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kvalifikaci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914400" lvl="1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Titillium Web"/>
              <a:buChar char="○"/>
            </a:pP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dodržet </a:t>
            </a:r>
            <a:r>
              <a:rPr lang="cs-CZ" sz="2300" b="1" dirty="0">
                <a:latin typeface="Titillium Web"/>
                <a:ea typeface="Titillium Web"/>
                <a:cs typeface="Titillium Web"/>
                <a:sym typeface="Titillium Web"/>
              </a:rPr>
              <a:t>max. hodinovou sazbu 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X  Kč bez DPH: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371600" lvl="2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Titillium Web"/>
              <a:buChar char="■"/>
            </a:pP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respektive bereme prvních 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x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-kvalifikovaných pod touto sazbou.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539750" lvl="1" indent="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300"/>
              <a:buNone/>
            </a:pPr>
            <a:r>
              <a:rPr lang="cs-CZ" sz="2300" dirty="0">
                <a:latin typeface="Titillium Web"/>
                <a:sym typeface="Titillium Web"/>
              </a:rPr>
              <a:t>Dodavatel musí vyjádřit akceptaci 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pravidel </a:t>
            </a:r>
            <a:r>
              <a:rPr lang="cs-CZ" sz="2300" dirty="0" err="1">
                <a:latin typeface="Titillium Web"/>
                <a:ea typeface="Titillium Web"/>
                <a:cs typeface="Titillium Web"/>
                <a:sym typeface="Titillium Web"/>
              </a:rPr>
              <a:t>minitrhu</a:t>
            </a: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  formou uzavření smlouvy jako </a:t>
            </a:r>
            <a:endParaRPr sz="2300" dirty="0">
              <a:latin typeface="Titillium Web"/>
              <a:ea typeface="Titillium Web"/>
              <a:cs typeface="Titillium Web"/>
              <a:sym typeface="Titillium Web"/>
            </a:endParaRPr>
          </a:p>
          <a:p>
            <a:pPr marL="1371600" lvl="2" indent="-374650" algn="just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300"/>
              <a:buFont typeface="Titillium Web"/>
              <a:buChar char="■"/>
            </a:pPr>
            <a:r>
              <a:rPr lang="cs-CZ" sz="2300" dirty="0">
                <a:latin typeface="Titillium Web"/>
                <a:ea typeface="Titillium Web"/>
                <a:cs typeface="Titillium Web"/>
                <a:sym typeface="Titillium Web"/>
              </a:rPr>
              <a:t>Nabídku své max. hodinové ceny (nižší než je max. cena v ZD)</a:t>
            </a:r>
            <a:endParaRPr sz="2000" dirty="0">
              <a:solidFill>
                <a:srgbClr val="E83B44"/>
              </a:solidFill>
              <a:latin typeface="Titillium Web"/>
              <a:ea typeface="Titillium Web"/>
              <a:cs typeface="Titillium Web"/>
              <a:sym typeface="Titillium Web"/>
            </a:endParaRPr>
          </a:p>
        </p:txBody>
      </p:sp>
    </p:spTree>
    <p:extLst>
      <p:ext uri="{BB962C8B-B14F-4D97-AF65-F5344CB8AC3E}">
        <p14:creationId xmlns:p14="http://schemas.microsoft.com/office/powerpoint/2010/main" val="298378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9729" y="663388"/>
            <a:ext cx="790965" cy="790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5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88792" y="5761866"/>
            <a:ext cx="1903803" cy="1047092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53"/>
          <p:cNvSpPr txBox="1">
            <a:spLocks noGrp="1"/>
          </p:cNvSpPr>
          <p:nvPr>
            <p:ph type="title"/>
          </p:nvPr>
        </p:nvSpPr>
        <p:spPr>
          <a:xfrm>
            <a:off x="923985" y="961292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Cesta více dodavatelů (</a:t>
            </a:r>
            <a:r>
              <a:rPr lang="cs-CZ" sz="4000" dirty="0" err="1">
                <a:latin typeface="Titillium Web"/>
                <a:ea typeface="Titillium Web"/>
                <a:cs typeface="Titillium Web"/>
                <a:sym typeface="Titillium Web"/>
              </a:rPr>
              <a:t>minitrh</a:t>
            </a: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) -3 </a:t>
            </a:r>
            <a:endParaRPr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graphicFrame>
        <p:nvGraphicFramePr>
          <p:cNvPr id="281" name="Google Shape;281;p53"/>
          <p:cNvGraphicFramePr/>
          <p:nvPr>
            <p:extLst>
              <p:ext uri="{D42A27DB-BD31-4B8C-83A1-F6EECF244321}">
                <p14:modId xmlns:p14="http://schemas.microsoft.com/office/powerpoint/2010/main" val="3896779710"/>
              </p:ext>
            </p:extLst>
          </p:nvPr>
        </p:nvGraphicFramePr>
        <p:xfrm>
          <a:off x="952413" y="2308213"/>
          <a:ext cx="11534800" cy="4546100"/>
        </p:xfrm>
        <a:graphic>
          <a:graphicData uri="http://schemas.openxmlformats.org/drawingml/2006/table">
            <a:tbl>
              <a:tblPr>
                <a:noFill/>
                <a:tableStyleId>{F91F9D86-DB08-460C-A9C0-3017943357A0}</a:tableStyleId>
              </a:tblPr>
              <a:tblGrid>
                <a:gridCol w="90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27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0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Kód</a:t>
                      </a:r>
                      <a:endParaRPr sz="2000" b="1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dirty="0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Ukázka činnosti v rámcové dohodě / pro </a:t>
                      </a:r>
                      <a:r>
                        <a:rPr lang="cs-CZ" sz="2000" b="1" dirty="0" err="1">
                          <a:solidFill>
                            <a:schemeClr val="lt1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minitrh</a:t>
                      </a:r>
                      <a:endParaRPr sz="2000" b="1" dirty="0">
                        <a:solidFill>
                          <a:schemeClr val="lt1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dk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dirty="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AN</a:t>
                      </a:r>
                      <a:endParaRPr sz="2000" dirty="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Analýzy, příprava a návrhy dokumentací i související činnosti (např. jejich aktualizace)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47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BP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Modelování business procesů, analýzy procesů, analýzy návazností, organizační přerušení a možné navazující návrhy uživatelských scénářů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0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UX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Návrhy uživatelských rozhraní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47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NT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Návrhy testovacích scénářů, testovacích procesů, testování použitelnosti, testování funkčnosti v‚rámci možných rozdílných resortních pracovišť 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347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AR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Realizace v rozsahu dohodnuté architektury, technologií, návrh a programování funkčních vzorků nebo prototypů 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05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PR</a:t>
                      </a:r>
                      <a:endParaRPr sz="200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dirty="0">
                          <a:solidFill>
                            <a:srgbClr val="00000A"/>
                          </a:solidFill>
                          <a:latin typeface="Titillium Web"/>
                          <a:ea typeface="Titillium Web"/>
                          <a:cs typeface="Titillium Web"/>
                          <a:sym typeface="Titillium Web"/>
                        </a:rPr>
                        <a:t>Programování dle zadání zadavatele nebo v návaznosti na akceptované řešení</a:t>
                      </a:r>
                      <a:endParaRPr sz="2000" dirty="0">
                        <a:solidFill>
                          <a:srgbClr val="00000A"/>
                        </a:solidFill>
                        <a:latin typeface="Titillium Web"/>
                        <a:ea typeface="Titillium Web"/>
                        <a:cs typeface="Titillium Web"/>
                        <a:sym typeface="Titillium Web"/>
                      </a:endParaRPr>
                    </a:p>
                  </a:txBody>
                  <a:tcPr marL="68575" marR="68575" marT="63500" marB="63500" anchor="ctr">
                    <a:lnL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accent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82" name="Google Shape;282;p53"/>
          <p:cNvSpPr txBox="1"/>
          <p:nvPr/>
        </p:nvSpPr>
        <p:spPr>
          <a:xfrm>
            <a:off x="952425" y="6930575"/>
            <a:ext cx="82668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To vše za jednotnou hodinovou sazbu  </a:t>
            </a:r>
            <a:r>
              <a:rPr lang="cs-CZ" sz="2000" b="1" dirty="0" err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max</a:t>
            </a:r>
            <a:r>
              <a:rPr lang="cs-CZ" sz="20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X  Kč bez DPH</a:t>
            </a:r>
            <a:endParaRPr sz="2000" b="1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9729" y="663388"/>
            <a:ext cx="790965" cy="79096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53"/>
          <p:cNvSpPr txBox="1">
            <a:spLocks noGrp="1"/>
          </p:cNvSpPr>
          <p:nvPr>
            <p:ph type="title"/>
          </p:nvPr>
        </p:nvSpPr>
        <p:spPr>
          <a:xfrm>
            <a:off x="923985" y="961292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Cesta více dodavatelů (</a:t>
            </a:r>
            <a:r>
              <a:rPr lang="cs-CZ" sz="4000" dirty="0" err="1">
                <a:latin typeface="Titillium Web"/>
                <a:ea typeface="Titillium Web"/>
                <a:cs typeface="Titillium Web"/>
                <a:sym typeface="Titillium Web"/>
              </a:rPr>
              <a:t>minitrh</a:t>
            </a: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) -4 </a:t>
            </a:r>
            <a:endParaRPr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0581A34-BAAA-BD47-9FBB-F8CDBFC84022}"/>
              </a:ext>
            </a:extLst>
          </p:cNvPr>
          <p:cNvSpPr txBox="1"/>
          <p:nvPr/>
        </p:nvSpPr>
        <p:spPr>
          <a:xfrm>
            <a:off x="1138989" y="2203892"/>
            <a:ext cx="1164656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Jak se realizuje plnění dle rámcové dohody soutěžního typu?</a:t>
            </a:r>
          </a:p>
          <a:p>
            <a:endParaRPr lang="cs-CZ" sz="2800" dirty="0"/>
          </a:p>
          <a:p>
            <a:r>
              <a:rPr lang="cs-CZ" sz="2800" dirty="0"/>
              <a:t>V souladu se zákonem to přesně popisuje rámcová dohoda např.</a:t>
            </a:r>
          </a:p>
          <a:p>
            <a:endParaRPr lang="cs-CZ" sz="2800" dirty="0"/>
          </a:p>
          <a:p>
            <a:r>
              <a:rPr lang="cs-CZ" sz="2400" i="1" dirty="0" err="1"/>
              <a:t>Nanotendr</a:t>
            </a:r>
            <a:r>
              <a:rPr lang="cs-CZ" sz="2400" dirty="0"/>
              <a:t> – v konkrétních případech / 200 000 Kč – i „zadání z ruky“</a:t>
            </a:r>
          </a:p>
          <a:p>
            <a:endParaRPr lang="cs-CZ" sz="2400" dirty="0"/>
          </a:p>
          <a:p>
            <a:r>
              <a:rPr lang="cs-CZ" sz="2400" i="1" dirty="0" err="1"/>
              <a:t>Mikrotendry</a:t>
            </a:r>
            <a:r>
              <a:rPr lang="cs-CZ" sz="2400" dirty="0"/>
              <a:t> – návrhy funkčních vzorků , prototypy / do stovek tisíc Kč, ale mohu vícekrát, souběžně i opakovaně. Mohu postupně zlepšovat. Co nedokáže jeden, může zlepšit druhý, protože jsem ve fázi návrhu řešení!</a:t>
            </a:r>
          </a:p>
          <a:p>
            <a:endParaRPr lang="cs-CZ" sz="2400" dirty="0"/>
          </a:p>
          <a:p>
            <a:r>
              <a:rPr lang="cs-CZ" sz="2400" i="1" dirty="0" err="1"/>
              <a:t>Minitendry</a:t>
            </a:r>
            <a:r>
              <a:rPr lang="cs-CZ" sz="2400" dirty="0"/>
              <a:t> – programové práce z vybraných řešení, limitem Kč je pouze budget dle rámcové dohody</a:t>
            </a:r>
          </a:p>
          <a:p>
            <a:endParaRPr lang="cs-CZ" sz="2400" dirty="0"/>
          </a:p>
          <a:p>
            <a:endParaRPr lang="cs-CZ" sz="2800" dirty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124428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49729" y="663388"/>
            <a:ext cx="790965" cy="79096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53"/>
          <p:cNvSpPr txBox="1">
            <a:spLocks noGrp="1"/>
          </p:cNvSpPr>
          <p:nvPr>
            <p:ph type="title"/>
          </p:nvPr>
        </p:nvSpPr>
        <p:spPr>
          <a:xfrm>
            <a:off x="923985" y="961292"/>
            <a:ext cx="11591700" cy="12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chemeClr val="dk1"/>
              </a:buClr>
              <a:buSzPts val="1100"/>
            </a:pP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Cesta více dodavatelů (</a:t>
            </a:r>
            <a:r>
              <a:rPr lang="cs-CZ" sz="4000" dirty="0" err="1">
                <a:latin typeface="Titillium Web"/>
                <a:ea typeface="Titillium Web"/>
                <a:cs typeface="Titillium Web"/>
                <a:sym typeface="Titillium Web"/>
              </a:rPr>
              <a:t>minitrh</a:t>
            </a:r>
            <a:r>
              <a:rPr lang="cs-CZ" sz="4000" dirty="0">
                <a:latin typeface="Titillium Web"/>
                <a:ea typeface="Titillium Web"/>
                <a:cs typeface="Titillium Web"/>
                <a:sym typeface="Titillium Web"/>
              </a:rPr>
              <a:t>) -5 </a:t>
            </a:r>
            <a:endParaRPr sz="4300" b="0" dirty="0">
              <a:latin typeface="Titillium Web"/>
              <a:ea typeface="Titillium Web"/>
              <a:cs typeface="Titillium Web"/>
              <a:sym typeface="Titillium Web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0581A34-BAAA-BD47-9FBB-F8CDBFC84022}"/>
              </a:ext>
            </a:extLst>
          </p:cNvPr>
          <p:cNvSpPr txBox="1"/>
          <p:nvPr/>
        </p:nvSpPr>
        <p:spPr>
          <a:xfrm>
            <a:off x="1138989" y="2203892"/>
            <a:ext cx="11646569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Výhody rámcové dohody pro </a:t>
            </a:r>
            <a:r>
              <a:rPr lang="cs-CZ" sz="2800" dirty="0" err="1"/>
              <a:t>minitendr</a:t>
            </a:r>
            <a:r>
              <a:rPr lang="cs-CZ" sz="2800" dirty="0"/>
              <a:t>, příklady:</a:t>
            </a:r>
          </a:p>
          <a:p>
            <a:endParaRPr lang="cs-CZ" sz="2800" dirty="0"/>
          </a:p>
          <a:p>
            <a:r>
              <a:rPr lang="cs-CZ" sz="2800" dirty="0"/>
              <a:t>- Nabídka do 7/10/14 dnů dle složitosti plnění, rychlý výběr, námitky nezdržují</a:t>
            </a:r>
          </a:p>
          <a:p>
            <a:endParaRPr lang="cs-CZ" sz="2800" dirty="0"/>
          </a:p>
          <a:p>
            <a:pPr marL="342900" indent="-342900">
              <a:buFontTx/>
              <a:buChar char="-"/>
            </a:pPr>
            <a:r>
              <a:rPr lang="cs-CZ" sz="2400" dirty="0"/>
              <a:t>Možnost stavět </a:t>
            </a:r>
            <a:r>
              <a:rPr lang="cs-CZ" sz="2400" dirty="0" err="1"/>
              <a:t>minitendry</a:t>
            </a:r>
            <a:r>
              <a:rPr lang="cs-CZ" sz="2400" dirty="0"/>
              <a:t> podobně jako inovační partnerství, tedy vzorky, prototypy</a:t>
            </a:r>
          </a:p>
          <a:p>
            <a:pPr marL="342900" indent="-342900">
              <a:buFontTx/>
              <a:buChar char="-"/>
            </a:pPr>
            <a:endParaRPr lang="cs-CZ" sz="2400" dirty="0"/>
          </a:p>
          <a:p>
            <a:pPr marL="342900" indent="-342900">
              <a:buFontTx/>
              <a:buChar char="-"/>
            </a:pPr>
            <a:r>
              <a:rPr lang="cs-CZ" sz="2400" dirty="0"/>
              <a:t>Zadat  více řešení s různými dodavateli</a:t>
            </a:r>
          </a:p>
          <a:p>
            <a:pPr marL="342900" indent="-342900">
              <a:buFontTx/>
              <a:buChar char="-"/>
            </a:pPr>
            <a:endParaRPr lang="cs-CZ" sz="2400" dirty="0"/>
          </a:p>
          <a:p>
            <a:pPr marL="342900" indent="-342900">
              <a:buFontTx/>
              <a:buChar char="-"/>
            </a:pPr>
            <a:r>
              <a:rPr lang="cs-CZ" sz="2400" dirty="0"/>
              <a:t>Navazovat na řešení, vylepšovat, vzájemně je revidovat</a:t>
            </a:r>
          </a:p>
          <a:p>
            <a:pPr marL="342900" indent="-342900">
              <a:buFontTx/>
              <a:buChar char="-"/>
            </a:pPr>
            <a:endParaRPr lang="cs-CZ" sz="2400" dirty="0"/>
          </a:p>
          <a:p>
            <a:r>
              <a:rPr lang="cs-CZ" sz="2400" dirty="0"/>
              <a:t>..a to vše v souladu se ZZVZ</a:t>
            </a:r>
          </a:p>
          <a:p>
            <a:endParaRPr lang="cs-CZ" sz="2800" dirty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9785945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TACR_1">
      <a:dk1>
        <a:srgbClr val="000000"/>
      </a:dk1>
      <a:lt1>
        <a:srgbClr val="FFFFFF"/>
      </a:lt1>
      <a:dk2>
        <a:srgbClr val="F03741"/>
      </a:dk2>
      <a:lt2>
        <a:srgbClr val="BFBFBF"/>
      </a:lt2>
      <a:accent1>
        <a:srgbClr val="7F7F7F"/>
      </a:accent1>
      <a:accent2>
        <a:srgbClr val="FAC2C5"/>
      </a:accent2>
      <a:accent3>
        <a:srgbClr val="A5A5A5"/>
      </a:accent3>
      <a:accent4>
        <a:srgbClr val="FDE3E4"/>
      </a:accent4>
      <a:accent5>
        <a:srgbClr val="B60E16"/>
      </a:accent5>
      <a:accent6>
        <a:srgbClr val="F46C72"/>
      </a:accent6>
      <a:hlink>
        <a:srgbClr val="B60E16"/>
      </a:hlink>
      <a:folHlink>
        <a:srgbClr val="B60E1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1047</Words>
  <Application>Microsoft Macintosh PowerPoint</Application>
  <PresentationFormat>Vlastní</PresentationFormat>
  <Paragraphs>119</Paragraphs>
  <Slides>13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1" baseType="lpstr">
      <vt:lpstr>Times</vt:lpstr>
      <vt:lpstr>Calibri</vt:lpstr>
      <vt:lpstr>Arial</vt:lpstr>
      <vt:lpstr>Montserrat Thin</vt:lpstr>
      <vt:lpstr>Lato Light</vt:lpstr>
      <vt:lpstr>Titillium Web</vt:lpstr>
      <vt:lpstr>Montserrat Light</vt:lpstr>
      <vt:lpstr>Default Theme</vt:lpstr>
      <vt:lpstr>Prezentace aplikace PowerPoint</vt:lpstr>
      <vt:lpstr>Veřejné zadávání – z.č.134/2016 Sb. v platném znění – dále jen „ZZVZ“</vt:lpstr>
      <vt:lpstr>Možnosti vývoje IS pro veřejné zadavatele</vt:lpstr>
      <vt:lpstr>Možnosti vývoje IS v intencích  zákona ZZVZ</vt:lpstr>
      <vt:lpstr>Cesta více dodavatelů (minitrh) -1</vt:lpstr>
      <vt:lpstr>Cesta více dodavatelů (minitrh) - 2</vt:lpstr>
      <vt:lpstr>Cesta více dodavatelů (minitrh) -3 </vt:lpstr>
      <vt:lpstr>Cesta více dodavatelů (minitrh) -4 </vt:lpstr>
      <vt:lpstr>Cesta více dodavatelů (minitrh) -5 </vt:lpstr>
      <vt:lpstr>Cesta více dodavatelů (minitrh) -6  PRAXE </vt:lpstr>
      <vt:lpstr>Prezentace aplikace PowerPoint</vt:lpstr>
      <vt:lpstr>Prezentace aplikace PowerPoint</vt:lpstr>
      <vt:lpstr>Prezentace aplikace PowerPoint</vt:lpstr>
    </vt:vector>
  </TitlesOfParts>
  <Manager>Martin Bunček</Manager>
  <Company>TAČR</Company>
  <LinksUpToDate>false</LinksUpToDate>
  <SharedDoc>false</SharedDoc>
  <HyperlinkBase/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Pavel Slípek</dc:title>
  <dc:subject/>
  <dc:creator>Pavel Slípek</dc:creator>
  <cp:keywords/>
  <dc:description/>
  <cp:lastModifiedBy/>
  <cp:revision>20</cp:revision>
  <cp:lastPrinted>2022-06-13T06:11:34Z</cp:lastPrinted>
  <dcterms:modified xsi:type="dcterms:W3CDTF">2022-06-13T06:13:58Z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Číslo dokumentu">
    <vt:lpwstr>1.0</vt:lpwstr>
  </property>
</Properties>
</file>